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sf" ContentType="video/x-ms-asf"/>
  <Default Extension="gif" ContentType="image/gif"/>
  <Default Extension="tiff" ContentType="image/tiff"/>
  <Override PartName="/ppt/presentation.xml" ContentType="application/vnd.openxmlformats-officedocument.presentationml.presentation.main+xml"/>
  <Override PartName="/ppt/slides/slide5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58.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78.xml" ContentType="application/vnd.openxmlformats-officedocument.presentationml.slide+xml"/>
  <Override PartName="/ppt/slides/slide82.xml" ContentType="application/vnd.openxmlformats-officedocument.presentationml.slide+xml"/>
  <Override PartName="/ppt/slides/slide76.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77.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5.xml" ContentType="application/vnd.openxmlformats-officedocument.presentationml.slide+xml"/>
  <Override PartName="/ppt/slides/slide61.xml" ContentType="application/vnd.openxmlformats-officedocument.presentationml.slide+xml"/>
  <Override PartName="/ppt/slides/slide67.xml" ContentType="application/vnd.openxmlformats-officedocument.presentationml.slide+xml"/>
  <Override PartName="/ppt/slides/slide75.xml" ContentType="application/vnd.openxmlformats-officedocument.presentationml.slide+xml"/>
  <Override PartName="/ppt/slides/slide66.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4.xml" ContentType="application/vnd.openxmlformats-officedocument.presentationml.slide+xml"/>
  <Override PartName="/ppt/slides/slide70.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1.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8.xml" ContentType="application/vnd.openxmlformats-officedocument.presentationml.notesSlid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2.xml" ContentType="application/vnd.openxmlformats-officedocument.presentationml.notesSlide+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01"/>
  </p:notesMasterIdLst>
  <p:sldIdLst>
    <p:sldId id="256" r:id="rId4"/>
    <p:sldId id="341" r:id="rId5"/>
    <p:sldId id="1216" r:id="rId6"/>
    <p:sldId id="272" r:id="rId7"/>
    <p:sldId id="283" r:id="rId8"/>
    <p:sldId id="266" r:id="rId9"/>
    <p:sldId id="294" r:id="rId10"/>
    <p:sldId id="297" r:id="rId11"/>
    <p:sldId id="317" r:id="rId12"/>
    <p:sldId id="316" r:id="rId13"/>
    <p:sldId id="318" r:id="rId14"/>
    <p:sldId id="257" r:id="rId15"/>
    <p:sldId id="332" r:id="rId16"/>
    <p:sldId id="298" r:id="rId17"/>
    <p:sldId id="289" r:id="rId18"/>
    <p:sldId id="275" r:id="rId19"/>
    <p:sldId id="291" r:id="rId20"/>
    <p:sldId id="323" r:id="rId21"/>
    <p:sldId id="284" r:id="rId22"/>
    <p:sldId id="329" r:id="rId23"/>
    <p:sldId id="287" r:id="rId24"/>
    <p:sldId id="290" r:id="rId25"/>
    <p:sldId id="293" r:id="rId26"/>
    <p:sldId id="322" r:id="rId27"/>
    <p:sldId id="331" r:id="rId28"/>
    <p:sldId id="330" r:id="rId29"/>
    <p:sldId id="324" r:id="rId30"/>
    <p:sldId id="1285" r:id="rId31"/>
    <p:sldId id="325" r:id="rId32"/>
    <p:sldId id="1286" r:id="rId33"/>
    <p:sldId id="326" r:id="rId34"/>
    <p:sldId id="306" r:id="rId35"/>
    <p:sldId id="1197" r:id="rId36"/>
    <p:sldId id="1257" r:id="rId37"/>
    <p:sldId id="1276" r:id="rId38"/>
    <p:sldId id="307" r:id="rId39"/>
    <p:sldId id="1097" r:id="rId40"/>
    <p:sldId id="1102" r:id="rId41"/>
    <p:sldId id="1212" r:id="rId42"/>
    <p:sldId id="1213" r:id="rId43"/>
    <p:sldId id="1214" r:id="rId44"/>
    <p:sldId id="1098" r:id="rId45"/>
    <p:sldId id="1277" r:id="rId46"/>
    <p:sldId id="1265" r:id="rId47"/>
    <p:sldId id="1200" r:id="rId48"/>
    <p:sldId id="1292" r:id="rId49"/>
    <p:sldId id="1291" r:id="rId50"/>
    <p:sldId id="1278" r:id="rId51"/>
    <p:sldId id="1293" r:id="rId52"/>
    <p:sldId id="1294" r:id="rId53"/>
    <p:sldId id="1287" r:id="rId54"/>
    <p:sldId id="1288" r:id="rId55"/>
    <p:sldId id="1289" r:id="rId56"/>
    <p:sldId id="362" r:id="rId57"/>
    <p:sldId id="1280" r:id="rId58"/>
    <p:sldId id="313" r:id="rId59"/>
    <p:sldId id="311" r:id="rId60"/>
    <p:sldId id="310" r:id="rId61"/>
    <p:sldId id="312" r:id="rId62"/>
    <p:sldId id="314" r:id="rId63"/>
    <p:sldId id="340" r:id="rId64"/>
    <p:sldId id="1009" r:id="rId65"/>
    <p:sldId id="304" r:id="rId66"/>
    <p:sldId id="353" r:id="rId67"/>
    <p:sldId id="354" r:id="rId68"/>
    <p:sldId id="343" r:id="rId69"/>
    <p:sldId id="344" r:id="rId70"/>
    <p:sldId id="1153" r:id="rId71"/>
    <p:sldId id="1146" r:id="rId72"/>
    <p:sldId id="363" r:id="rId73"/>
    <p:sldId id="359" r:id="rId74"/>
    <p:sldId id="356" r:id="rId75"/>
    <p:sldId id="358" r:id="rId76"/>
    <p:sldId id="355" r:id="rId77"/>
    <p:sldId id="303" r:id="rId78"/>
    <p:sldId id="302" r:id="rId79"/>
    <p:sldId id="274" r:id="rId80"/>
    <p:sldId id="286" r:id="rId81"/>
    <p:sldId id="327" r:id="rId82"/>
    <p:sldId id="305" r:id="rId83"/>
    <p:sldId id="273" r:id="rId84"/>
    <p:sldId id="258" r:id="rId85"/>
    <p:sldId id="361" r:id="rId86"/>
    <p:sldId id="299" r:id="rId87"/>
    <p:sldId id="300" r:id="rId88"/>
    <p:sldId id="335" r:id="rId89"/>
    <p:sldId id="308" r:id="rId90"/>
    <p:sldId id="261" r:id="rId91"/>
    <p:sldId id="279" r:id="rId92"/>
    <p:sldId id="280" r:id="rId93"/>
    <p:sldId id="281" r:id="rId94"/>
    <p:sldId id="337" r:id="rId95"/>
    <p:sldId id="1215" r:id="rId96"/>
    <p:sldId id="360" r:id="rId97"/>
    <p:sldId id="364" r:id="rId98"/>
    <p:sldId id="277" r:id="rId99"/>
    <p:sldId id="282"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822A9-2D87-477C-99E3-86AEBCB19B4F}" v="44" dt="2019-10-18T12:45:08.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63" autoAdjust="0"/>
    <p:restoredTop sz="94630" autoAdjust="0"/>
  </p:normalViewPr>
  <p:slideViewPr>
    <p:cSldViewPr showGuides="1">
      <p:cViewPr varScale="1">
        <p:scale>
          <a:sx n="91" d="100"/>
          <a:sy n="91" d="100"/>
        </p:scale>
        <p:origin x="592" y="4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ustomXml" Target="../customXml/item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viewProps" Target="viewProps.xml"/><Relationship Id="rId108" Type="http://schemas.openxmlformats.org/officeDocument/2006/relationships/customXml" Target="../customXml/item2.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ustomXml" Target="../customXml/item3.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5B5A3-1391-4EEC-AEEC-34F9A20F68E8}" type="datetimeFigureOut">
              <a:rPr lang="en-GB" smtClean="0"/>
              <a:t>18/10/2019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C5C2F-430A-45E1-9518-2A0695332FE2}" type="slidenum">
              <a:rPr lang="en-GB" smtClean="0"/>
              <a:t>‹#›</a:t>
            </a:fld>
            <a:endParaRPr lang="en-GB"/>
          </a:p>
        </p:txBody>
      </p:sp>
    </p:spTree>
    <p:extLst>
      <p:ext uri="{BB962C8B-B14F-4D97-AF65-F5344CB8AC3E}">
        <p14:creationId xmlns:p14="http://schemas.microsoft.com/office/powerpoint/2010/main" val="281434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686263" indent="-263947" eaLnBrk="0" hangingPunct="0">
              <a:defRPr>
                <a:solidFill>
                  <a:schemeClr val="tx1"/>
                </a:solidFill>
                <a:latin typeface="Arial" pitchFamily="34" charset="0"/>
                <a:ea typeface="ＭＳ Ｐゴシック" pitchFamily="34" charset="-128"/>
              </a:defRPr>
            </a:lvl2pPr>
            <a:lvl3pPr marL="1055789" indent="-211158" eaLnBrk="0" hangingPunct="0">
              <a:defRPr>
                <a:solidFill>
                  <a:schemeClr val="tx1"/>
                </a:solidFill>
                <a:latin typeface="Arial" pitchFamily="34" charset="0"/>
                <a:ea typeface="ＭＳ Ｐゴシック" pitchFamily="34" charset="-128"/>
              </a:defRPr>
            </a:lvl3pPr>
            <a:lvl4pPr marL="1478105" indent="-211158" eaLnBrk="0" hangingPunct="0">
              <a:defRPr>
                <a:solidFill>
                  <a:schemeClr val="tx1"/>
                </a:solidFill>
                <a:latin typeface="Arial" pitchFamily="34" charset="0"/>
                <a:ea typeface="ＭＳ Ｐゴシック" pitchFamily="34" charset="-128"/>
              </a:defRPr>
            </a:lvl4pPr>
            <a:lvl5pPr marL="1900420" indent="-211158" eaLnBrk="0" hangingPunct="0">
              <a:defRPr>
                <a:solidFill>
                  <a:schemeClr val="tx1"/>
                </a:solidFill>
                <a:latin typeface="Arial" pitchFamily="34" charset="0"/>
                <a:ea typeface="ＭＳ Ｐゴシック" pitchFamily="34" charset="-128"/>
              </a:defRPr>
            </a:lvl5pPr>
            <a:lvl6pPr marL="2322736" indent="-211158" eaLnBrk="0" fontAlgn="base" hangingPunct="0">
              <a:spcBef>
                <a:spcPct val="0"/>
              </a:spcBef>
              <a:spcAft>
                <a:spcPct val="0"/>
              </a:spcAft>
              <a:defRPr>
                <a:solidFill>
                  <a:schemeClr val="tx1"/>
                </a:solidFill>
                <a:latin typeface="Arial" pitchFamily="34" charset="0"/>
                <a:ea typeface="ＭＳ Ｐゴシック" pitchFamily="34" charset="-128"/>
              </a:defRPr>
            </a:lvl6pPr>
            <a:lvl7pPr marL="2745052" indent="-211158" eaLnBrk="0" fontAlgn="base" hangingPunct="0">
              <a:spcBef>
                <a:spcPct val="0"/>
              </a:spcBef>
              <a:spcAft>
                <a:spcPct val="0"/>
              </a:spcAft>
              <a:defRPr>
                <a:solidFill>
                  <a:schemeClr val="tx1"/>
                </a:solidFill>
                <a:latin typeface="Arial" pitchFamily="34" charset="0"/>
                <a:ea typeface="ＭＳ Ｐゴシック" pitchFamily="34" charset="-128"/>
              </a:defRPr>
            </a:lvl7pPr>
            <a:lvl8pPr marL="3167367" indent="-211158" eaLnBrk="0" fontAlgn="base" hangingPunct="0">
              <a:spcBef>
                <a:spcPct val="0"/>
              </a:spcBef>
              <a:spcAft>
                <a:spcPct val="0"/>
              </a:spcAft>
              <a:defRPr>
                <a:solidFill>
                  <a:schemeClr val="tx1"/>
                </a:solidFill>
                <a:latin typeface="Arial" pitchFamily="34" charset="0"/>
                <a:ea typeface="ＭＳ Ｐゴシック" pitchFamily="34" charset="-128"/>
              </a:defRPr>
            </a:lvl8pPr>
            <a:lvl9pPr marL="3589683" indent="-21115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B08BABD-FB4C-45BB-B682-6A0255424501}" type="slidenum">
              <a:rPr lang="en-US" smtClean="0"/>
              <a:pPr eaLnBrk="1" hangingPunct="1"/>
              <a:t>10</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00242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1951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13208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19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B8F25-EA25-364B-B5DF-59B35641155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91178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917575" y="744538"/>
            <a:ext cx="4959350"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CFDF6CF-C5B4-4D59-9C53-A34B20C5DC89}" type="slidenum">
              <a:rPr lang="en-US" altLang="en-US" smtClean="0">
                <a:solidFill>
                  <a:srgbClr val="000000"/>
                </a:solidFill>
              </a:rPr>
              <a:pPr eaLnBrk="1" hangingPunct="1">
                <a:spcBef>
                  <a:spcPct val="0"/>
                </a:spcBef>
              </a:pPr>
              <a:t>66</a:t>
            </a:fld>
            <a:endParaRPr lang="en-US" altLang="en-US">
              <a:solidFill>
                <a:srgbClr val="000000"/>
              </a:solidFill>
            </a:endParaRPr>
          </a:p>
        </p:txBody>
      </p:sp>
    </p:spTree>
    <p:extLst>
      <p:ext uri="{BB962C8B-B14F-4D97-AF65-F5344CB8AC3E}">
        <p14:creationId xmlns:p14="http://schemas.microsoft.com/office/powerpoint/2010/main" val="1459862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917575" y="744538"/>
            <a:ext cx="4959350" cy="3719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CFDF6CF-C5B4-4D59-9C53-A34B20C5DC89}" type="slidenum">
              <a:rPr lang="en-US" altLang="en-US" smtClean="0">
                <a:solidFill>
                  <a:srgbClr val="000000"/>
                </a:solidFill>
              </a:rPr>
              <a:pPr eaLnBrk="1" hangingPunct="1">
                <a:spcBef>
                  <a:spcPct val="0"/>
                </a:spcBef>
              </a:pPr>
              <a:t>67</a:t>
            </a:fld>
            <a:endParaRPr lang="en-US" altLang="en-US">
              <a:solidFill>
                <a:srgbClr val="000000"/>
              </a:solidFill>
            </a:endParaRPr>
          </a:p>
        </p:txBody>
      </p:sp>
    </p:spTree>
    <p:extLst>
      <p:ext uri="{BB962C8B-B14F-4D97-AF65-F5344CB8AC3E}">
        <p14:creationId xmlns:p14="http://schemas.microsoft.com/office/powerpoint/2010/main" val="311072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5134BA-6255-C74E-BACB-A9B6D00C241C}"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737260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2C2A8B6-AF7D-4B80-81B6-4DBF7150CE65}"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78037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pitchFamily="34" charset="0"/>
                <a:ea typeface="msgothic" charset="0"/>
                <a:cs typeface="msgothic" charset="0"/>
              </a:rPr>
              <a:t>Figure 2. Anatomy of feedforward and feedback connections between the LGN and visual cortex (V1) A, Nissl-stained section of V1 from the macaque monkey. Corticogeniculate neurones are located exclusively in layer 6. (w.m., white matter.) B, organization of connections between the LGN and V1. The magnocellular layers of the LGN (1 and 2) are shown in grey, the parvocellular layers (3, 4, 5 and 6) are shown in green and red, the koniocellular layers are located below each of the magnocellular and parvocellular layers and are shown in blue. Magnocellular LGN axons (M) terminate in layers 4Cα and lower layer 6, parvocellular LGN axons (P) terminate in layers 4Cβ and upper layer 6, koniocellular LGN axons (K) terminate in layer 4A, the cytochrome oxidase rich blobs and layer 1. The intrinsic connections in V1 maintain the magno- and parvocellular divisions of layers 4C and 6. Neurones in layer 6 of cortex provide feedback to the LGN. Neurones in the upper third of layer 6 project exclusively to the parvocellular LGN layers. Neurones in the lower third of layer 6 project primarily to the magnocellular layers and perhaps the koniocellular layers.</a:t>
            </a:r>
          </a:p>
        </p:txBody>
      </p:sp>
    </p:spTree>
    <p:extLst>
      <p:ext uri="{BB962C8B-B14F-4D97-AF65-F5344CB8AC3E}">
        <p14:creationId xmlns:p14="http://schemas.microsoft.com/office/powerpoint/2010/main" val="293386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pitchFamily="34" charset="0"/>
                <a:ea typeface="msgothic" charset="0"/>
                <a:cs typeface="msgothic" charset="0"/>
              </a:rPr>
              <a:t>Figure 2. Anatomy of feedforward and feedback connections between the LGN and visual cortex (V1) A, Nissl-stained section of V1 from the macaque monkey. Corticogeniculate neurones are located exclusively in layer 6. (w.m., white matter.) B, organization of connections between the LGN and V1. The magnocellular layers of the LGN (1 and 2) are shown in grey, the parvocellular layers (3, 4, 5 and 6) are shown in green and red, the koniocellular layers are located below each of the magnocellular and parvocellular layers and are shown in blue. Magnocellular LGN axons (M) terminate in layers 4Cα and lower layer 6, parvocellular LGN axons (P) terminate in layers 4Cβ and upper layer 6, koniocellular LGN axons (K) terminate in layer 4A, the cytochrome oxidase rich blobs and layer 1. The intrinsic connections in V1 maintain the magno- and parvocellular divisions of layers 4C and 6. Neurones in layer 6 of cortex provide feedback to the LGN. Neurones in the upper third of layer 6 project exclusively to the parvocellular LGN layers. Neurones in the lower third of layer 6 project primarily to the magnocellular layers and perhaps the koniocellular layers.</a:t>
            </a:r>
          </a:p>
        </p:txBody>
      </p:sp>
    </p:spTree>
    <p:extLst>
      <p:ext uri="{BB962C8B-B14F-4D97-AF65-F5344CB8AC3E}">
        <p14:creationId xmlns:p14="http://schemas.microsoft.com/office/powerpoint/2010/main" val="217790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endParaRPr lang="en-GB" altLang="en-US" dirty="0">
              <a:latin typeface="Arial" pitchFamily="34" charset="0"/>
              <a:ea typeface="msgothic" charset="0"/>
              <a:cs typeface="msgothic" charset="0"/>
            </a:endParaRPr>
          </a:p>
        </p:txBody>
      </p:sp>
    </p:spTree>
    <p:extLst>
      <p:ext uri="{BB962C8B-B14F-4D97-AF65-F5344CB8AC3E}">
        <p14:creationId xmlns:p14="http://schemas.microsoft.com/office/powerpoint/2010/main" val="288603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pitchFamily="34" charset="0"/>
                <a:ea typeface="msgothic" charset="0"/>
                <a:cs typeface="msgothic" charset="0"/>
              </a:rPr>
              <a:t>Figure 2. Anatomy of feedforward and feedback connections between the LGN and visual cortex (V1) A, Nissl-stained section of V1 from the macaque monkey. Corticogeniculate neurones are located exclusively in layer 6. (w.m., white matter.) B, organization of connections between the LGN and V1. The magnocellular layers of the LGN (1 and 2) are shown in grey, the parvocellular layers (3, 4, 5 and 6) are shown in green and red, the koniocellular layers are located below each of the magnocellular and parvocellular layers and are shown in blue. Magnocellular LGN axons (M) terminate in layers 4Cα and lower layer 6, parvocellular LGN axons (P) terminate in layers 4Cβ and upper layer 6, koniocellular LGN axons (K) terminate in layer 4A, the cytochrome oxidase rich blobs and layer 1. The intrinsic connections in V1 maintain the magno- and parvocellular divisions of layers 4C and 6. Neurones in layer 6 of cortex provide feedback to the LGN. Neurones in the upper third of layer 6 project exclusively to the parvocellular LGN layers. Neurones in the lower third of layer 6 project primarily to the magnocellular layers and perhaps the koniocellular layers.</a:t>
            </a:r>
          </a:p>
        </p:txBody>
      </p:sp>
    </p:spTree>
    <p:extLst>
      <p:ext uri="{BB962C8B-B14F-4D97-AF65-F5344CB8AC3E}">
        <p14:creationId xmlns:p14="http://schemas.microsoft.com/office/powerpoint/2010/main" val="273065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919163" y="744538"/>
            <a:ext cx="4959350" cy="3719512"/>
          </a:xfrm>
          <a:ln/>
        </p:spPr>
      </p:sp>
      <p:sp>
        <p:nvSpPr>
          <p:cNvPr id="41987" name="Notes Placeholder 2"/>
          <p:cNvSpPr>
            <a:spLocks noGrp="1"/>
          </p:cNvSpPr>
          <p:nvPr>
            <p:ph type="body" idx="1"/>
          </p:nvPr>
        </p:nvSpPr>
        <p:spPr>
          <a:noFill/>
          <a:ln/>
        </p:spPr>
        <p:txBody>
          <a:bodyPr lIns="86493" tIns="43247" rIns="86493" bIns="43247"/>
          <a:lstStyle/>
          <a:p>
            <a:pPr eaLnBrk="1" hangingPunct="1">
              <a:spcBef>
                <a:spcPct val="0"/>
              </a:spcBef>
            </a:pPr>
            <a:endParaRPr lang="en-US" dirty="0">
              <a:latin typeface="Arial" pitchFamily="34" charset="0"/>
              <a:cs typeface="Arial" pitchFamily="34" charset="0"/>
            </a:endParaRPr>
          </a:p>
        </p:txBody>
      </p:sp>
      <p:sp>
        <p:nvSpPr>
          <p:cNvPr id="41988" name="Slide Number Placeholder 3"/>
          <p:cNvSpPr txBox="1">
            <a:spLocks noGrp="1"/>
          </p:cNvSpPr>
          <p:nvPr/>
        </p:nvSpPr>
        <p:spPr bwMode="auto">
          <a:xfrm>
            <a:off x="3848645" y="9419321"/>
            <a:ext cx="2944283" cy="497658"/>
          </a:xfrm>
          <a:prstGeom prst="rect">
            <a:avLst/>
          </a:prstGeom>
          <a:noFill/>
          <a:ln w="9525">
            <a:noFill/>
            <a:miter lim="800000"/>
            <a:headEnd/>
            <a:tailEnd/>
          </a:ln>
        </p:spPr>
        <p:txBody>
          <a:bodyPr lIns="86493" tIns="43247" rIns="86493" bIns="43247" anchor="b"/>
          <a:lstStyle/>
          <a:p>
            <a:pPr algn="r" defTabSz="865188"/>
            <a:fld id="{AF792945-455E-40DB-BFC3-21E83268DF07}" type="slidenum">
              <a:rPr lang="en-US" sz="1100">
                <a:solidFill>
                  <a:prstClr val="black"/>
                </a:solidFill>
                <a:latin typeface="Arial" pitchFamily="34" charset="0"/>
              </a:rPr>
              <a:pPr algn="r" defTabSz="865188"/>
              <a:t>34</a:t>
            </a:fld>
            <a:endParaRPr lang="en-US" sz="1100">
              <a:solidFill>
                <a:prstClr val="black"/>
              </a:solidFill>
              <a:latin typeface="Arial" pitchFamily="34" charset="0"/>
            </a:endParaRPr>
          </a:p>
        </p:txBody>
      </p:sp>
    </p:spTree>
    <p:extLst>
      <p:ext uri="{BB962C8B-B14F-4D97-AF65-F5344CB8AC3E}">
        <p14:creationId xmlns:p14="http://schemas.microsoft.com/office/powerpoint/2010/main" val="4005318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19512"/>
          </a:xfrm>
        </p:spPr>
      </p:sp>
      <p:sp>
        <p:nvSpPr>
          <p:cNvPr id="3" name="Notes Placeholder 2"/>
          <p:cNvSpPr>
            <a:spLocks noGrp="1"/>
          </p:cNvSpPr>
          <p:nvPr>
            <p:ph type="body" idx="1"/>
          </p:nvPr>
        </p:nvSpPr>
        <p:spPr/>
        <p:txBody>
          <a:bodyPr>
            <a:normAutofit fontScale="92500" lnSpcReduction="10000"/>
          </a:bodyPr>
          <a:lstStyle/>
          <a:p>
            <a:pPr>
              <a:buFontTx/>
              <a:buChar char="-"/>
            </a:pPr>
            <a:r>
              <a:rPr lang="en-GB" dirty="0"/>
              <a:t>1. non-random</a:t>
            </a:r>
          </a:p>
          <a:p>
            <a:pPr>
              <a:buFontTx/>
              <a:buChar char="-"/>
            </a:pPr>
            <a:r>
              <a:rPr lang="en-GB" baseline="0" dirty="0"/>
              <a:t> so already we must account for these non-random elements</a:t>
            </a:r>
          </a:p>
          <a:p>
            <a:pPr>
              <a:buFontTx/>
              <a:buChar char="-"/>
            </a:pPr>
            <a:endParaRPr lang="en-GB" baseline="0" dirty="0"/>
          </a:p>
          <a:p>
            <a:pPr>
              <a:buFontTx/>
              <a:buChar char="-"/>
            </a:pPr>
            <a:r>
              <a:rPr lang="en-GB" baseline="0" dirty="0"/>
              <a:t>2. important roles in info processing, since two cells which …</a:t>
            </a:r>
          </a:p>
          <a:p>
            <a:pPr>
              <a:buFontTx/>
              <a:buChar char="-"/>
            </a:pPr>
            <a:r>
              <a:rPr lang="en-GB" baseline="0" dirty="0"/>
              <a:t> so must ask how to distribute these connections</a:t>
            </a:r>
          </a:p>
          <a:p>
            <a:pPr>
              <a:buFontTx/>
              <a:buChar char="-"/>
            </a:pPr>
            <a:endParaRPr lang="en-GB" baseline="0" dirty="0"/>
          </a:p>
          <a:p>
            <a:pPr>
              <a:buFontTx/>
              <a:buChar char="-"/>
            </a:pPr>
            <a:r>
              <a:rPr lang="en-GB" baseline="0" dirty="0"/>
              <a:t>3. describe network</a:t>
            </a:r>
          </a:p>
          <a:p>
            <a:pPr>
              <a:buFontTx/>
              <a:buChar char="-"/>
            </a:pPr>
            <a:endParaRPr lang="en-GB" baseline="0" dirty="0"/>
          </a:p>
          <a:p>
            <a:pPr>
              <a:buFontTx/>
              <a:buChar char="-"/>
            </a:pPr>
            <a:r>
              <a:rPr lang="en-GB" baseline="0" dirty="0"/>
              <a:t>4. But how can we use this to say anything about computation</a:t>
            </a:r>
          </a:p>
          <a:p>
            <a:pPr>
              <a:buFontTx/>
              <a:buChar char="-"/>
            </a:pPr>
            <a:endParaRPr lang="en-GB" baseline="0" dirty="0"/>
          </a:p>
          <a:p>
            <a:pPr>
              <a:buFontTx/>
              <a:buChar char="-"/>
            </a:pPr>
            <a:r>
              <a:rPr lang="en-GB" baseline="0" dirty="0"/>
              <a:t>And </a:t>
            </a:r>
            <a:r>
              <a:rPr lang="en-GB" baseline="0" dirty="0" err="1"/>
              <a:t>whatcan</a:t>
            </a:r>
            <a:r>
              <a:rPr lang="en-GB" baseline="0" dirty="0"/>
              <a:t> we say </a:t>
            </a:r>
            <a:r>
              <a:rPr lang="en-GB" baseline="0" dirty="0" err="1"/>
              <a:t>abouthow</a:t>
            </a:r>
            <a:r>
              <a:rPr lang="en-GB" baseline="0" dirty="0"/>
              <a:t> connections influence response..</a:t>
            </a:r>
          </a:p>
          <a:p>
            <a:pPr>
              <a:buFontTx/>
              <a:buChar char="-"/>
            </a:pPr>
            <a:endParaRPr lang="en-GB" baseline="0" dirty="0"/>
          </a:p>
          <a:p>
            <a:pPr>
              <a:buFontTx/>
              <a:buChar char="-"/>
            </a:pPr>
            <a:r>
              <a:rPr lang="en-GB" baseline="0" dirty="0"/>
              <a:t>How do these connections transform </a:t>
            </a:r>
            <a:r>
              <a:rPr lang="en-GB" baseline="0" dirty="0" err="1"/>
              <a:t>inputto</a:t>
            </a:r>
            <a:r>
              <a:rPr lang="en-GB" baseline="0" dirty="0"/>
              <a:t> output</a:t>
            </a:r>
          </a:p>
          <a:p>
            <a:pPr>
              <a:buFontTx/>
              <a:buChar char="-"/>
            </a:pPr>
            <a:endParaRPr lang="en-GB" baseline="0" dirty="0"/>
          </a:p>
          <a:p>
            <a:pPr>
              <a:buFontTx/>
              <a:buChar char="-"/>
            </a:pPr>
            <a:r>
              <a:rPr lang="en-GB" baseline="0" dirty="0"/>
              <a:t>So although we have described the network to some degree, we still don’t know what connects to what</a:t>
            </a:r>
          </a:p>
          <a:p>
            <a:pPr>
              <a:buFontTx/>
              <a:buChar char="-"/>
            </a:pPr>
            <a:endParaRPr lang="en-GB" baseline="0" dirty="0"/>
          </a:p>
          <a:p>
            <a:pPr>
              <a:buFontTx/>
              <a:buChar char="-"/>
            </a:pPr>
            <a:r>
              <a:rPr lang="en-GB" baseline="0" dirty="0"/>
              <a:t>Key missing element is what the </a:t>
            </a:r>
            <a:r>
              <a:rPr lang="en-GB" baseline="0" dirty="0" err="1"/>
              <a:t>functionof</a:t>
            </a:r>
            <a:r>
              <a:rPr lang="en-GB" baseline="0" dirty="0"/>
              <a:t> these elements is</a:t>
            </a:r>
          </a:p>
          <a:p>
            <a:pPr>
              <a:buFontTx/>
              <a:buChar char="-"/>
            </a:pPr>
            <a:endParaRPr lang="en-GB" baseline="0" dirty="0"/>
          </a:p>
          <a:p>
            <a:pPr>
              <a:buFontTx/>
              <a:buChar char="-"/>
            </a:pPr>
            <a:r>
              <a:rPr lang="en-GB" baseline="0" dirty="0"/>
              <a:t>Although we can take individual pairs and wire them up </a:t>
            </a:r>
            <a:r>
              <a:rPr lang="en-GB" baseline="0" dirty="0" err="1"/>
              <a:t>probabilisticallyto</a:t>
            </a:r>
            <a:r>
              <a:rPr lang="en-GB" baseline="0" dirty="0"/>
              <a:t> rules aware of, overall wiring diagram junk </a:t>
            </a:r>
            <a:r>
              <a:rPr lang="en-GB" baseline="0" dirty="0" err="1"/>
              <a:t>comparedto</a:t>
            </a:r>
            <a:r>
              <a:rPr lang="en-GB" baseline="0" dirty="0"/>
              <a:t> the actual connectivity</a:t>
            </a:r>
          </a:p>
          <a:p>
            <a:pPr>
              <a:buFontTx/>
              <a:buChar char="-"/>
            </a:pPr>
            <a:endParaRPr lang="en-GB" baseline="0" dirty="0"/>
          </a:p>
          <a:p>
            <a:pPr>
              <a:buFontTx/>
              <a:buChar char="-"/>
            </a:pPr>
            <a:r>
              <a:rPr lang="en-GB" baseline="0" dirty="0"/>
              <a:t>Without simultaneous information about how </a:t>
            </a:r>
            <a:r>
              <a:rPr lang="en-GB" baseline="0" dirty="0" err="1"/>
              <a:t>synpatic</a:t>
            </a:r>
            <a:r>
              <a:rPr lang="en-GB" baseline="0" dirty="0"/>
              <a:t> organization relates to response properties of neurons in network it will be difficult or impossible to understand how local input to cell influences response properties of the neurons.</a:t>
            </a:r>
          </a:p>
          <a:p>
            <a:pPr>
              <a:buFontTx/>
              <a:buChar char="-"/>
            </a:pPr>
            <a:endParaRPr lang="en-GB" baseline="0"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52914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1951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040414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59350" cy="371951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C9F3653-BBB8-42E3-976E-29EEB59AD57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407887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A5F84A-3A0F-4E58-97B1-799493BE1A18}" type="datetimeFigureOut">
              <a:rPr lang="en-GB" smtClean="0"/>
              <a:t>18/10/2019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122045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A5F84A-3A0F-4E58-97B1-799493BE1A18}" type="datetimeFigureOut">
              <a:rPr lang="en-GB" smtClean="0"/>
              <a:t>18/10/2019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23421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A5F84A-3A0F-4E58-97B1-799493BE1A18}" type="datetimeFigureOut">
              <a:rPr lang="en-GB" smtClean="0"/>
              <a:t>18/10/2019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2653117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62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1571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3915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251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173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582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78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77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A5F84A-3A0F-4E58-97B1-799493BE1A18}" type="datetimeFigureOut">
              <a:rPr lang="en-GB" smtClean="0"/>
              <a:t>18/10/2019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2803387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1474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699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6751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748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103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245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27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796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16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19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5F84A-3A0F-4E58-97B1-799493BE1A18}" type="datetimeFigureOut">
              <a:rPr lang="en-GB" smtClean="0"/>
              <a:t>18/10/2019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1928246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951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4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022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92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A5F84A-3A0F-4E58-97B1-799493BE1A18}" type="datetimeFigureOut">
              <a:rPr lang="en-GB" smtClean="0"/>
              <a:t>18/10/2019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155135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A5F84A-3A0F-4E58-97B1-799493BE1A18}" type="datetimeFigureOut">
              <a:rPr lang="en-GB" smtClean="0"/>
              <a:t>18/10/2019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38163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A5F84A-3A0F-4E58-97B1-799493BE1A18}" type="datetimeFigureOut">
              <a:rPr lang="en-GB" smtClean="0"/>
              <a:t>18/10/2019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137728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5F84A-3A0F-4E58-97B1-799493BE1A18}" type="datetimeFigureOut">
              <a:rPr lang="en-GB" smtClean="0"/>
              <a:t>18/10/2019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213603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A5F84A-3A0F-4E58-97B1-799493BE1A18}" type="datetimeFigureOut">
              <a:rPr lang="en-GB" smtClean="0"/>
              <a:t>18/10/2019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360174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A5F84A-3A0F-4E58-97B1-799493BE1A18}" type="datetimeFigureOut">
              <a:rPr lang="en-GB" smtClean="0"/>
              <a:t>18/10/2019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3CF3E7-F045-4213-80C3-8C9B74A7CD9E}" type="slidenum">
              <a:rPr lang="en-GB" smtClean="0"/>
              <a:t>‹#›</a:t>
            </a:fld>
            <a:endParaRPr lang="en-GB"/>
          </a:p>
        </p:txBody>
      </p:sp>
    </p:spTree>
    <p:extLst>
      <p:ext uri="{BB962C8B-B14F-4D97-AF65-F5344CB8AC3E}">
        <p14:creationId xmlns:p14="http://schemas.microsoft.com/office/powerpoint/2010/main" val="3461069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5F84A-3A0F-4E58-97B1-799493BE1A18}" type="datetimeFigureOut">
              <a:rPr lang="en-GB" smtClean="0"/>
              <a:t>18/10/2019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CF3E7-F045-4213-80C3-8C9B74A7CD9E}" type="slidenum">
              <a:rPr lang="en-GB" smtClean="0"/>
              <a:t>‹#›</a:t>
            </a:fld>
            <a:endParaRPr lang="en-GB"/>
          </a:p>
        </p:txBody>
      </p:sp>
    </p:spTree>
    <p:extLst>
      <p:ext uri="{BB962C8B-B14F-4D97-AF65-F5344CB8AC3E}">
        <p14:creationId xmlns:p14="http://schemas.microsoft.com/office/powerpoint/2010/main" val="1278047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5CACA-B900-48AC-9228-EB108D9FC3B5}" type="datetimeFigureOut">
              <a:rPr lang="en-GB" smtClean="0">
                <a:solidFill>
                  <a:prstClr val="black">
                    <a:tint val="75000"/>
                  </a:prstClr>
                </a:solidFill>
              </a:rPr>
              <a:pPr/>
              <a:t>18/10/2019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1B3E2-6F1E-40AC-83A9-872DF02C619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330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008DA-5BAD-3948-BFA7-E358B5D21D27}" type="datetimeFigureOut">
              <a:rPr lang="en-US" smtClean="0">
                <a:solidFill>
                  <a:prstClr val="black">
                    <a:tint val="75000"/>
                  </a:prstClr>
                </a:solidFill>
              </a:rPr>
              <a:pPr/>
              <a:t>10/18/2019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915EB-1091-1148-8542-9AA6299FE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253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sf"/><Relationship Id="rId1" Type="http://schemas.microsoft.com/office/2007/relationships/media" Target="../media/media1.asf"/><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7.png"/><Relationship Id="rId18" Type="http://schemas.microsoft.com/office/2007/relationships/hdphoto" Target="../media/hdphoto13.wdp"/><Relationship Id="rId3" Type="http://schemas.microsoft.com/office/2007/relationships/hdphoto" Target="../media/hdphoto6.wdp"/><Relationship Id="rId21" Type="http://schemas.openxmlformats.org/officeDocument/2006/relationships/image" Target="../media/image61.png"/><Relationship Id="rId7" Type="http://schemas.openxmlformats.org/officeDocument/2006/relationships/image" Target="../media/image54.png"/><Relationship Id="rId12" Type="http://schemas.microsoft.com/office/2007/relationships/hdphoto" Target="../media/hdphoto10.wdp"/><Relationship Id="rId17" Type="http://schemas.openxmlformats.org/officeDocument/2006/relationships/image" Target="../media/image59.png"/><Relationship Id="rId2" Type="http://schemas.openxmlformats.org/officeDocument/2006/relationships/image" Target="../media/image51.png"/><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56.png"/><Relationship Id="rId24" Type="http://schemas.microsoft.com/office/2007/relationships/hdphoto" Target="../media/hdphoto16.wdp"/><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62.jpeg"/><Relationship Id="rId10" Type="http://schemas.microsoft.com/office/2007/relationships/hdphoto" Target="../media/hdphoto9.wdp"/><Relationship Id="rId19"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55.png"/><Relationship Id="rId14" Type="http://schemas.microsoft.com/office/2007/relationships/hdphoto" Target="../media/hdphoto11.wdp"/><Relationship Id="rId22"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6" Type="http://schemas.openxmlformats.org/officeDocument/2006/relationships/image" Target="../media/image93.png"/><Relationship Id="rId21" Type="http://schemas.openxmlformats.org/officeDocument/2006/relationships/image" Target="../media/image88.png"/><Relationship Id="rId42" Type="http://schemas.openxmlformats.org/officeDocument/2006/relationships/image" Target="../media/image109.png"/><Relationship Id="rId47" Type="http://schemas.openxmlformats.org/officeDocument/2006/relationships/image" Target="../media/image114.png"/><Relationship Id="rId63" Type="http://schemas.openxmlformats.org/officeDocument/2006/relationships/image" Target="../media/image130.png"/><Relationship Id="rId68" Type="http://schemas.openxmlformats.org/officeDocument/2006/relationships/image" Target="../media/image135.png"/><Relationship Id="rId84" Type="http://schemas.openxmlformats.org/officeDocument/2006/relationships/image" Target="../media/image151.png"/><Relationship Id="rId89" Type="http://schemas.openxmlformats.org/officeDocument/2006/relationships/image" Target="../media/image156.png"/><Relationship Id="rId16" Type="http://schemas.openxmlformats.org/officeDocument/2006/relationships/image" Target="../media/image83.png"/><Relationship Id="rId107" Type="http://schemas.openxmlformats.org/officeDocument/2006/relationships/image" Target="../media/image174.tiff"/><Relationship Id="rId11" Type="http://schemas.openxmlformats.org/officeDocument/2006/relationships/image" Target="../media/image78.png"/><Relationship Id="rId32" Type="http://schemas.openxmlformats.org/officeDocument/2006/relationships/image" Target="../media/image99.png"/><Relationship Id="rId37" Type="http://schemas.openxmlformats.org/officeDocument/2006/relationships/image" Target="../media/image104.png"/><Relationship Id="rId53" Type="http://schemas.openxmlformats.org/officeDocument/2006/relationships/image" Target="../media/image120.png"/><Relationship Id="rId58" Type="http://schemas.openxmlformats.org/officeDocument/2006/relationships/image" Target="../media/image125.png"/><Relationship Id="rId74" Type="http://schemas.openxmlformats.org/officeDocument/2006/relationships/image" Target="../media/image141.png"/><Relationship Id="rId79" Type="http://schemas.openxmlformats.org/officeDocument/2006/relationships/image" Target="../media/image146.png"/><Relationship Id="rId102" Type="http://schemas.openxmlformats.org/officeDocument/2006/relationships/image" Target="../media/image169.png"/><Relationship Id="rId5" Type="http://schemas.openxmlformats.org/officeDocument/2006/relationships/image" Target="../media/image72.png"/><Relationship Id="rId90" Type="http://schemas.openxmlformats.org/officeDocument/2006/relationships/image" Target="../media/image157.png"/><Relationship Id="rId95" Type="http://schemas.openxmlformats.org/officeDocument/2006/relationships/image" Target="../media/image162.png"/><Relationship Id="rId22" Type="http://schemas.openxmlformats.org/officeDocument/2006/relationships/image" Target="../media/image89.png"/><Relationship Id="rId27" Type="http://schemas.openxmlformats.org/officeDocument/2006/relationships/image" Target="../media/image94.png"/><Relationship Id="rId43" Type="http://schemas.openxmlformats.org/officeDocument/2006/relationships/image" Target="../media/image110.png"/><Relationship Id="rId48" Type="http://schemas.openxmlformats.org/officeDocument/2006/relationships/image" Target="../media/image115.png"/><Relationship Id="rId64" Type="http://schemas.openxmlformats.org/officeDocument/2006/relationships/image" Target="../media/image131.png"/><Relationship Id="rId69" Type="http://schemas.openxmlformats.org/officeDocument/2006/relationships/image" Target="../media/image136.png"/><Relationship Id="rId80" Type="http://schemas.openxmlformats.org/officeDocument/2006/relationships/image" Target="../media/image147.png"/><Relationship Id="rId85" Type="http://schemas.openxmlformats.org/officeDocument/2006/relationships/image" Target="../media/image152.png"/><Relationship Id="rId12" Type="http://schemas.openxmlformats.org/officeDocument/2006/relationships/image" Target="../media/image79.png"/><Relationship Id="rId17" Type="http://schemas.openxmlformats.org/officeDocument/2006/relationships/image" Target="../media/image84.png"/><Relationship Id="rId33" Type="http://schemas.openxmlformats.org/officeDocument/2006/relationships/image" Target="../media/image100.png"/><Relationship Id="rId38" Type="http://schemas.openxmlformats.org/officeDocument/2006/relationships/image" Target="../media/image105.png"/><Relationship Id="rId59" Type="http://schemas.openxmlformats.org/officeDocument/2006/relationships/image" Target="../media/image126.png"/><Relationship Id="rId103" Type="http://schemas.openxmlformats.org/officeDocument/2006/relationships/image" Target="../media/image170.png"/><Relationship Id="rId108" Type="http://schemas.openxmlformats.org/officeDocument/2006/relationships/image" Target="../media/image175.tiff"/><Relationship Id="rId54" Type="http://schemas.openxmlformats.org/officeDocument/2006/relationships/image" Target="../media/image121.png"/><Relationship Id="rId70" Type="http://schemas.openxmlformats.org/officeDocument/2006/relationships/image" Target="../media/image137.png"/><Relationship Id="rId75" Type="http://schemas.openxmlformats.org/officeDocument/2006/relationships/image" Target="../media/image142.png"/><Relationship Id="rId91" Type="http://schemas.openxmlformats.org/officeDocument/2006/relationships/image" Target="../media/image158.png"/><Relationship Id="rId96"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73.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49" Type="http://schemas.openxmlformats.org/officeDocument/2006/relationships/image" Target="../media/image116.png"/><Relationship Id="rId57" Type="http://schemas.openxmlformats.org/officeDocument/2006/relationships/image" Target="../media/image124.png"/><Relationship Id="rId106" Type="http://schemas.openxmlformats.org/officeDocument/2006/relationships/image" Target="../media/image173.tiff"/><Relationship Id="rId10" Type="http://schemas.openxmlformats.org/officeDocument/2006/relationships/image" Target="../media/image77.png"/><Relationship Id="rId31" Type="http://schemas.openxmlformats.org/officeDocument/2006/relationships/image" Target="../media/image98.png"/><Relationship Id="rId44" Type="http://schemas.openxmlformats.org/officeDocument/2006/relationships/image" Target="../media/image111.png"/><Relationship Id="rId52" Type="http://schemas.openxmlformats.org/officeDocument/2006/relationships/image" Target="../media/image119.png"/><Relationship Id="rId60" Type="http://schemas.openxmlformats.org/officeDocument/2006/relationships/image" Target="../media/image127.png"/><Relationship Id="rId65" Type="http://schemas.openxmlformats.org/officeDocument/2006/relationships/image" Target="../media/image132.png"/><Relationship Id="rId73" Type="http://schemas.openxmlformats.org/officeDocument/2006/relationships/image" Target="../media/image140.png"/><Relationship Id="rId78" Type="http://schemas.openxmlformats.org/officeDocument/2006/relationships/image" Target="../media/image145.png"/><Relationship Id="rId81" Type="http://schemas.openxmlformats.org/officeDocument/2006/relationships/image" Target="../media/image148.png"/><Relationship Id="rId86" Type="http://schemas.openxmlformats.org/officeDocument/2006/relationships/image" Target="../media/image153.png"/><Relationship Id="rId94" Type="http://schemas.openxmlformats.org/officeDocument/2006/relationships/image" Target="../media/image161.png"/><Relationship Id="rId99" Type="http://schemas.openxmlformats.org/officeDocument/2006/relationships/image" Target="../media/image166.png"/><Relationship Id="rId101" Type="http://schemas.openxmlformats.org/officeDocument/2006/relationships/image" Target="../media/image168.png"/><Relationship Id="rId4" Type="http://schemas.openxmlformats.org/officeDocument/2006/relationships/image" Target="../media/image71.png"/><Relationship Id="rId9"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png"/><Relationship Id="rId39" Type="http://schemas.openxmlformats.org/officeDocument/2006/relationships/image" Target="../media/image106.png"/><Relationship Id="rId109" Type="http://schemas.openxmlformats.org/officeDocument/2006/relationships/image" Target="../media/image176.tiff"/><Relationship Id="rId34" Type="http://schemas.openxmlformats.org/officeDocument/2006/relationships/image" Target="../media/image101.png"/><Relationship Id="rId50" Type="http://schemas.openxmlformats.org/officeDocument/2006/relationships/image" Target="../media/image117.png"/><Relationship Id="rId55" Type="http://schemas.openxmlformats.org/officeDocument/2006/relationships/image" Target="../media/image122.png"/><Relationship Id="rId76" Type="http://schemas.openxmlformats.org/officeDocument/2006/relationships/image" Target="../media/image143.png"/><Relationship Id="rId97" Type="http://schemas.openxmlformats.org/officeDocument/2006/relationships/image" Target="../media/image164.png"/><Relationship Id="rId104" Type="http://schemas.openxmlformats.org/officeDocument/2006/relationships/image" Target="../media/image171.png"/><Relationship Id="rId7" Type="http://schemas.openxmlformats.org/officeDocument/2006/relationships/image" Target="../media/image74.png"/><Relationship Id="rId71" Type="http://schemas.openxmlformats.org/officeDocument/2006/relationships/image" Target="../media/image138.png"/><Relationship Id="rId92" Type="http://schemas.openxmlformats.org/officeDocument/2006/relationships/image" Target="../media/image159.png"/><Relationship Id="rId2" Type="http://schemas.openxmlformats.org/officeDocument/2006/relationships/image" Target="../media/image69.png"/><Relationship Id="rId29" Type="http://schemas.openxmlformats.org/officeDocument/2006/relationships/image" Target="../media/image96.png"/><Relationship Id="rId24" Type="http://schemas.openxmlformats.org/officeDocument/2006/relationships/image" Target="../media/image91.png"/><Relationship Id="rId40" Type="http://schemas.openxmlformats.org/officeDocument/2006/relationships/image" Target="../media/image107.png"/><Relationship Id="rId45" Type="http://schemas.openxmlformats.org/officeDocument/2006/relationships/image" Target="../media/image112.png"/><Relationship Id="rId66" Type="http://schemas.openxmlformats.org/officeDocument/2006/relationships/image" Target="../media/image133.png"/><Relationship Id="rId87" Type="http://schemas.openxmlformats.org/officeDocument/2006/relationships/image" Target="../media/image154.png"/><Relationship Id="rId61" Type="http://schemas.openxmlformats.org/officeDocument/2006/relationships/image" Target="../media/image128.png"/><Relationship Id="rId82" Type="http://schemas.openxmlformats.org/officeDocument/2006/relationships/image" Target="../media/image149.png"/><Relationship Id="rId19" Type="http://schemas.openxmlformats.org/officeDocument/2006/relationships/image" Target="../media/image86.png"/><Relationship Id="rId14" Type="http://schemas.openxmlformats.org/officeDocument/2006/relationships/image" Target="../media/image81.png"/><Relationship Id="rId30" Type="http://schemas.openxmlformats.org/officeDocument/2006/relationships/image" Target="../media/image97.png"/><Relationship Id="rId35" Type="http://schemas.openxmlformats.org/officeDocument/2006/relationships/image" Target="../media/image102.png"/><Relationship Id="rId56" Type="http://schemas.openxmlformats.org/officeDocument/2006/relationships/image" Target="../media/image123.png"/><Relationship Id="rId77" Type="http://schemas.openxmlformats.org/officeDocument/2006/relationships/image" Target="../media/image144.png"/><Relationship Id="rId100" Type="http://schemas.openxmlformats.org/officeDocument/2006/relationships/image" Target="../media/image167.png"/><Relationship Id="rId105" Type="http://schemas.openxmlformats.org/officeDocument/2006/relationships/image" Target="../media/image172.png"/><Relationship Id="rId8" Type="http://schemas.openxmlformats.org/officeDocument/2006/relationships/image" Target="../media/image75.png"/><Relationship Id="rId51" Type="http://schemas.openxmlformats.org/officeDocument/2006/relationships/image" Target="../media/image118.png"/><Relationship Id="rId72" Type="http://schemas.openxmlformats.org/officeDocument/2006/relationships/image" Target="../media/image139.png"/><Relationship Id="rId93" Type="http://schemas.openxmlformats.org/officeDocument/2006/relationships/image" Target="../media/image160.png"/><Relationship Id="rId98" Type="http://schemas.openxmlformats.org/officeDocument/2006/relationships/image" Target="../media/image165.png"/><Relationship Id="rId3" Type="http://schemas.openxmlformats.org/officeDocument/2006/relationships/image" Target="../media/image70.png"/><Relationship Id="rId25" Type="http://schemas.openxmlformats.org/officeDocument/2006/relationships/image" Target="../media/image92.png"/><Relationship Id="rId46" Type="http://schemas.openxmlformats.org/officeDocument/2006/relationships/image" Target="../media/image113.png"/><Relationship Id="rId67" Type="http://schemas.openxmlformats.org/officeDocument/2006/relationships/image" Target="../media/image134.png"/><Relationship Id="rId20" Type="http://schemas.openxmlformats.org/officeDocument/2006/relationships/image" Target="../media/image87.png"/><Relationship Id="rId41" Type="http://schemas.openxmlformats.org/officeDocument/2006/relationships/image" Target="../media/image108.png"/><Relationship Id="rId62" Type="http://schemas.openxmlformats.org/officeDocument/2006/relationships/image" Target="../media/image129.png"/><Relationship Id="rId83" Type="http://schemas.openxmlformats.org/officeDocument/2006/relationships/image" Target="../media/image150.png"/><Relationship Id="rId88" Type="http://schemas.openxmlformats.org/officeDocument/2006/relationships/image" Target="../media/image1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57.xml.rels><?xml version="1.0" encoding="UTF-8" standalone="yes"?>
<Relationships xmlns="http://schemas.openxmlformats.org/package/2006/relationships"><Relationship Id="rId3" Type="http://schemas.openxmlformats.org/officeDocument/2006/relationships/image" Target="../media/image193.tiff"/><Relationship Id="rId2" Type="http://schemas.openxmlformats.org/officeDocument/2006/relationships/image" Target="../media/image192.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59.xml.rels><?xml version="1.0" encoding="UTF-8" standalone="yes"?>
<Relationships xmlns="http://schemas.openxmlformats.org/package/2006/relationships"><Relationship Id="rId2" Type="http://schemas.openxmlformats.org/officeDocument/2006/relationships/image" Target="../media/image19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8.jpeg"/><Relationship Id="rId4" Type="http://schemas.openxmlformats.org/officeDocument/2006/relationships/image" Target="../media/image207.jpeg"/></Relationships>
</file>

<file path=ppt/slides/_rels/slide6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6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13.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8" Type="http://schemas.openxmlformats.org/officeDocument/2006/relationships/image" Target="../media/image227.emf"/><Relationship Id="rId3" Type="http://schemas.openxmlformats.org/officeDocument/2006/relationships/image" Target="../media/image222.emf"/><Relationship Id="rId7" Type="http://schemas.openxmlformats.org/officeDocument/2006/relationships/image" Target="../media/image226.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5.emf"/><Relationship Id="rId5" Type="http://schemas.openxmlformats.org/officeDocument/2006/relationships/image" Target="../media/image224.emf"/><Relationship Id="rId4" Type="http://schemas.openxmlformats.org/officeDocument/2006/relationships/image" Target="../media/image223.png"/><Relationship Id="rId9" Type="http://schemas.openxmlformats.org/officeDocument/2006/relationships/image" Target="../media/image228.emf"/></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4.jpeg"/><Relationship Id="rId1" Type="http://schemas.openxmlformats.org/officeDocument/2006/relationships/slideLayout" Target="../slideLayouts/slideLayout2.xml"/><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png"/></Relationships>
</file>

<file path=ppt/slides/_rels/slide8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240.png"/></Relationships>
</file>

<file path=ppt/slides/_rels/slide8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8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544" y="2276872"/>
            <a:ext cx="5040560" cy="1470025"/>
          </a:xfrm>
        </p:spPr>
        <p:txBody>
          <a:bodyPr>
            <a:noAutofit/>
          </a:bodyPr>
          <a:lstStyle/>
          <a:p>
            <a:r>
              <a:rPr lang="en-GB" sz="2800" b="1" dirty="0"/>
              <a:t>Sensory processing:</a:t>
            </a:r>
            <a:r>
              <a:rPr lang="en-GB" sz="2800" dirty="0"/>
              <a:t/>
            </a:r>
            <a:br>
              <a:rPr lang="en-GB" sz="2800" dirty="0"/>
            </a:br>
            <a:r>
              <a:rPr lang="en-GB" sz="2800" dirty="0"/>
              <a:t>Cortical Layers &amp; Cell classes, </a:t>
            </a:r>
            <a:br>
              <a:rPr lang="en-GB" sz="2800" dirty="0"/>
            </a:br>
            <a:r>
              <a:rPr lang="en-GB" sz="2800" dirty="0"/>
              <a:t>what are they good for?</a:t>
            </a:r>
          </a:p>
        </p:txBody>
      </p:sp>
      <p:sp>
        <p:nvSpPr>
          <p:cNvPr id="3" name="TextBox 2">
            <a:extLst>
              <a:ext uri="{FF2B5EF4-FFF2-40B4-BE49-F238E27FC236}">
                <a16:creationId xmlns:a16="http://schemas.microsoft.com/office/drawing/2014/main" id="{63FFCC18-580A-4473-8021-2A9B4FC206DD}"/>
              </a:ext>
            </a:extLst>
          </p:cNvPr>
          <p:cNvSpPr txBox="1"/>
          <p:nvPr/>
        </p:nvSpPr>
        <p:spPr>
          <a:xfrm>
            <a:off x="6148615" y="6360418"/>
            <a:ext cx="2808269" cy="307777"/>
          </a:xfrm>
          <a:prstGeom prst="rect">
            <a:avLst/>
          </a:prstGeom>
          <a:noFill/>
        </p:spPr>
        <p:txBody>
          <a:bodyPr wrap="none" rtlCol="0">
            <a:spAutoFit/>
          </a:bodyPr>
          <a:lstStyle/>
          <a:p>
            <a:r>
              <a:rPr lang="en-GB" sz="1400" dirty="0" err="1">
                <a:solidFill>
                  <a:srgbClr val="000000"/>
                </a:solidFill>
                <a:latin typeface="Arial" pitchFamily="34" charset="0"/>
              </a:rPr>
              <a:t>Valverde</a:t>
            </a:r>
            <a:r>
              <a:rPr lang="en-GB" sz="1400" dirty="0">
                <a:solidFill>
                  <a:srgbClr val="000000"/>
                </a:solidFill>
                <a:latin typeface="Arial" pitchFamily="34" charset="0"/>
              </a:rPr>
              <a:t>, 1976, J. </a:t>
            </a:r>
            <a:r>
              <a:rPr lang="en-GB" sz="1400" dirty="0" err="1">
                <a:solidFill>
                  <a:srgbClr val="000000"/>
                </a:solidFill>
                <a:latin typeface="Arial" pitchFamily="34" charset="0"/>
              </a:rPr>
              <a:t>Neurocytology</a:t>
            </a:r>
            <a:endParaRPr lang="en-GB" sz="1400" dirty="0">
              <a:solidFill>
                <a:srgbClr val="000000"/>
              </a:solidFill>
              <a:latin typeface="Arial" pitchFamily="34" charset="0"/>
            </a:endParaRPr>
          </a:p>
        </p:txBody>
      </p:sp>
      <p:pic>
        <p:nvPicPr>
          <p:cNvPr id="4" name="Picture 3">
            <a:extLst>
              <a:ext uri="{FF2B5EF4-FFF2-40B4-BE49-F238E27FC236}">
                <a16:creationId xmlns:a16="http://schemas.microsoft.com/office/drawing/2014/main" id="{3C60D301-06E7-4F7A-A2BE-05D5E641E6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20" t="2686" r="5826" b="1631"/>
          <a:stretch/>
        </p:blipFill>
        <p:spPr bwMode="auto">
          <a:xfrm>
            <a:off x="4644008" y="332656"/>
            <a:ext cx="4180114" cy="6068291"/>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650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36538" y="-315416"/>
            <a:ext cx="8489950" cy="1296988"/>
          </a:xfrm>
        </p:spPr>
        <p:txBody>
          <a:bodyPr/>
          <a:lstStyle/>
          <a:p>
            <a:pPr algn="ctr" eaLnBrk="1" hangingPunct="1"/>
            <a:r>
              <a:rPr lang="en-US" sz="3200" dirty="0">
                <a:ea typeface="ＭＳ Ｐゴシック" pitchFamily="34" charset="-128"/>
              </a:rPr>
              <a:t>Information flow in neocortical microcircuits</a:t>
            </a:r>
          </a:p>
        </p:txBody>
      </p:sp>
      <p:sp>
        <p:nvSpPr>
          <p:cNvPr id="87046" name="Rectangle 62"/>
          <p:cNvSpPr>
            <a:spLocks noChangeArrowheads="1"/>
          </p:cNvSpPr>
          <p:nvPr/>
        </p:nvSpPr>
        <p:spPr bwMode="auto">
          <a:xfrm>
            <a:off x="0" y="6491288"/>
            <a:ext cx="448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 - excitatory, i - inhibitory</a:t>
            </a:r>
          </a:p>
        </p:txBody>
      </p:sp>
      <p:sp>
        <p:nvSpPr>
          <p:cNvPr id="87047" name="Rectangle 67"/>
          <p:cNvSpPr>
            <a:spLocks noChangeArrowheads="1"/>
          </p:cNvSpPr>
          <p:nvPr/>
        </p:nvSpPr>
        <p:spPr bwMode="auto">
          <a:xfrm>
            <a:off x="3124200" y="6567488"/>
            <a:ext cx="20589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300">
                <a:latin typeface="Lucida Grande" charset="0"/>
              </a:rPr>
              <a:t>Grillner et al TINS 2005</a:t>
            </a:r>
          </a:p>
        </p:txBody>
      </p:sp>
      <p:pic>
        <p:nvPicPr>
          <p:cNvPr id="7170" name="Picture 2" descr="Full-size image (71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620687"/>
            <a:ext cx="5136505" cy="54728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64"/>
          <p:cNvGrpSpPr>
            <a:grpSpLocks/>
          </p:cNvGrpSpPr>
          <p:nvPr/>
        </p:nvGrpSpPr>
        <p:grpSpPr bwMode="auto">
          <a:xfrm>
            <a:off x="5638800" y="764704"/>
            <a:ext cx="3505200" cy="4938713"/>
            <a:chOff x="3552" y="1008"/>
            <a:chExt cx="2208" cy="3111"/>
          </a:xfrm>
        </p:grpSpPr>
        <p:sp>
          <p:nvSpPr>
            <p:cNvPr id="9" name="Rectangle 5"/>
            <p:cNvSpPr>
              <a:spLocks noChangeArrowheads="1"/>
            </p:cNvSpPr>
            <p:nvPr/>
          </p:nvSpPr>
          <p:spPr bwMode="auto">
            <a:xfrm>
              <a:off x="4001" y="3888"/>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Thalamus</a:t>
              </a:r>
            </a:p>
          </p:txBody>
        </p:sp>
        <p:sp>
          <p:nvSpPr>
            <p:cNvPr id="10" name="Rectangle 6"/>
            <p:cNvSpPr>
              <a:spLocks noChangeArrowheads="1"/>
            </p:cNvSpPr>
            <p:nvPr/>
          </p:nvSpPr>
          <p:spPr bwMode="auto">
            <a:xfrm>
              <a:off x="3845" y="2256"/>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Layer 4</a:t>
              </a:r>
            </a:p>
          </p:txBody>
        </p:sp>
        <p:sp>
          <p:nvSpPr>
            <p:cNvPr id="11" name="Line 7"/>
            <p:cNvSpPr>
              <a:spLocks noChangeShapeType="1"/>
            </p:cNvSpPr>
            <p:nvPr/>
          </p:nvSpPr>
          <p:spPr bwMode="auto">
            <a:xfrm flipV="1">
              <a:off x="4128" y="2544"/>
              <a:ext cx="0" cy="1296"/>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2" name="Rectangle 8"/>
            <p:cNvSpPr>
              <a:spLocks noChangeArrowheads="1"/>
            </p:cNvSpPr>
            <p:nvPr/>
          </p:nvSpPr>
          <p:spPr bwMode="auto">
            <a:xfrm>
              <a:off x="4001" y="1488"/>
              <a:ext cx="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Layer 2/3</a:t>
              </a:r>
            </a:p>
          </p:txBody>
        </p:sp>
        <p:sp>
          <p:nvSpPr>
            <p:cNvPr id="13" name="Line 9"/>
            <p:cNvSpPr>
              <a:spLocks noChangeShapeType="1"/>
            </p:cNvSpPr>
            <p:nvPr/>
          </p:nvSpPr>
          <p:spPr bwMode="auto">
            <a:xfrm flipV="1">
              <a:off x="4143" y="1728"/>
              <a:ext cx="0" cy="480"/>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4" name="Line 10"/>
            <p:cNvSpPr>
              <a:spLocks noChangeShapeType="1"/>
            </p:cNvSpPr>
            <p:nvPr/>
          </p:nvSpPr>
          <p:spPr bwMode="auto">
            <a:xfrm>
              <a:off x="4464" y="1728"/>
              <a:ext cx="0" cy="1056"/>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5" name="Rectangle 11"/>
            <p:cNvSpPr>
              <a:spLocks noChangeArrowheads="1"/>
            </p:cNvSpPr>
            <p:nvPr/>
          </p:nvSpPr>
          <p:spPr bwMode="auto">
            <a:xfrm>
              <a:off x="4269" y="2784"/>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t>Layer 5</a:t>
              </a:r>
            </a:p>
          </p:txBody>
        </p:sp>
        <p:sp>
          <p:nvSpPr>
            <p:cNvPr id="16" name="Line 12"/>
            <p:cNvSpPr>
              <a:spLocks noChangeShapeType="1"/>
            </p:cNvSpPr>
            <p:nvPr/>
          </p:nvSpPr>
          <p:spPr bwMode="auto">
            <a:xfrm>
              <a:off x="4529" y="3552"/>
              <a:ext cx="0" cy="288"/>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13"/>
            <p:cNvSpPr>
              <a:spLocks noChangeArrowheads="1"/>
            </p:cNvSpPr>
            <p:nvPr/>
          </p:nvSpPr>
          <p:spPr bwMode="auto">
            <a:xfrm>
              <a:off x="3792" y="1008"/>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i="1"/>
                <a:t>Simplified version</a:t>
              </a:r>
            </a:p>
          </p:txBody>
        </p:sp>
        <p:sp>
          <p:nvSpPr>
            <p:cNvPr id="18" name="Rectangle 14"/>
            <p:cNvSpPr>
              <a:spLocks noChangeArrowheads="1"/>
            </p:cNvSpPr>
            <p:nvPr/>
          </p:nvSpPr>
          <p:spPr bwMode="auto">
            <a:xfrm>
              <a:off x="4269" y="3312"/>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FF8000"/>
                  </a:solidFill>
                </a:rPr>
                <a:t>Layer 6</a:t>
              </a:r>
            </a:p>
          </p:txBody>
        </p:sp>
        <p:sp>
          <p:nvSpPr>
            <p:cNvPr id="19" name="Line 15"/>
            <p:cNvSpPr>
              <a:spLocks noChangeShapeType="1"/>
            </p:cNvSpPr>
            <p:nvPr/>
          </p:nvSpPr>
          <p:spPr bwMode="auto">
            <a:xfrm>
              <a:off x="4529" y="3072"/>
              <a:ext cx="0" cy="288"/>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 name="Line 16"/>
            <p:cNvSpPr>
              <a:spLocks noChangeShapeType="1"/>
            </p:cNvSpPr>
            <p:nvPr/>
          </p:nvSpPr>
          <p:spPr bwMode="auto">
            <a:xfrm flipV="1">
              <a:off x="4128" y="3408"/>
              <a:ext cx="144" cy="0"/>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1" name="AutoShape 17"/>
            <p:cNvSpPr>
              <a:spLocks noChangeArrowheads="1"/>
            </p:cNvSpPr>
            <p:nvPr/>
          </p:nvSpPr>
          <p:spPr bwMode="auto">
            <a:xfrm rot="5400000">
              <a:off x="4958" y="2818"/>
              <a:ext cx="451"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04 w 21600"/>
                <a:gd name="T13" fmla="*/ 2925 h 21600"/>
                <a:gd name="T14" fmla="*/ 18247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6600"/>
            </a:solidFill>
            <a:ln w="28575">
              <a:solidFill>
                <a:schemeClr val="tx1"/>
              </a:solidFill>
              <a:miter lim="800000"/>
              <a:headEnd/>
              <a:tailEnd/>
            </a:ln>
          </p:spPr>
          <p:txBody>
            <a:bodyPr wrap="none" anchor="ctr"/>
            <a:lstStyle/>
            <a:p>
              <a:endParaRPr lang="en-GB"/>
            </a:p>
          </p:txBody>
        </p:sp>
        <p:sp>
          <p:nvSpPr>
            <p:cNvPr id="22" name="Rectangle 19"/>
            <p:cNvSpPr>
              <a:spLocks noChangeArrowheads="1"/>
            </p:cNvSpPr>
            <p:nvPr/>
          </p:nvSpPr>
          <p:spPr bwMode="auto">
            <a:xfrm>
              <a:off x="4856" y="2400"/>
              <a:ext cx="6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t>main output</a:t>
              </a:r>
            </a:p>
          </p:txBody>
        </p:sp>
        <p:sp>
          <p:nvSpPr>
            <p:cNvPr id="23" name="Freeform 20"/>
            <p:cNvSpPr>
              <a:spLocks/>
            </p:cNvSpPr>
            <p:nvPr/>
          </p:nvSpPr>
          <p:spPr bwMode="auto">
            <a:xfrm>
              <a:off x="4216" y="2544"/>
              <a:ext cx="152" cy="763"/>
            </a:xfrm>
            <a:custGeom>
              <a:avLst/>
              <a:gdLst>
                <a:gd name="T0" fmla="*/ 152 w 152"/>
                <a:gd name="T1" fmla="*/ 763 h 763"/>
                <a:gd name="T2" fmla="*/ 23 w 152"/>
                <a:gd name="T3" fmla="*/ 585 h 763"/>
                <a:gd name="T4" fmla="*/ 16 w 152"/>
                <a:gd name="T5" fmla="*/ 0 h 763"/>
                <a:gd name="T6" fmla="*/ 0 60000 65536"/>
                <a:gd name="T7" fmla="*/ 0 60000 65536"/>
                <a:gd name="T8" fmla="*/ 0 60000 65536"/>
                <a:gd name="T9" fmla="*/ 0 w 152"/>
                <a:gd name="T10" fmla="*/ 0 h 763"/>
                <a:gd name="T11" fmla="*/ 152 w 152"/>
                <a:gd name="T12" fmla="*/ 763 h 763"/>
              </a:gdLst>
              <a:ahLst/>
              <a:cxnLst>
                <a:cxn ang="T6">
                  <a:pos x="T0" y="T1"/>
                </a:cxn>
                <a:cxn ang="T7">
                  <a:pos x="T2" y="T3"/>
                </a:cxn>
                <a:cxn ang="T8">
                  <a:pos x="T4" y="T5"/>
                </a:cxn>
              </a:cxnLst>
              <a:rect l="T9" t="T10" r="T11" b="T12"/>
              <a:pathLst>
                <a:path w="152" h="763">
                  <a:moveTo>
                    <a:pt x="152" y="763"/>
                  </a:moveTo>
                  <a:cubicBezTo>
                    <a:pt x="131" y="733"/>
                    <a:pt x="46" y="712"/>
                    <a:pt x="23" y="585"/>
                  </a:cubicBezTo>
                  <a:cubicBezTo>
                    <a:pt x="0" y="458"/>
                    <a:pt x="17" y="97"/>
                    <a:pt x="16" y="0"/>
                  </a:cubicBezTo>
                </a:path>
              </a:pathLst>
            </a:custGeom>
            <a:noFill/>
            <a:ln w="28575">
              <a:solidFill>
                <a:srgbClr val="FF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4" name="Line 21"/>
            <p:cNvSpPr>
              <a:spLocks noChangeShapeType="1"/>
            </p:cNvSpPr>
            <p:nvPr/>
          </p:nvSpPr>
          <p:spPr bwMode="auto">
            <a:xfrm flipV="1">
              <a:off x="4560" y="1728"/>
              <a:ext cx="0" cy="1056"/>
            </a:xfrm>
            <a:prstGeom prst="line">
              <a:avLst/>
            </a:prstGeom>
            <a:noFill/>
            <a:ln w="28575">
              <a:solidFill>
                <a:srgbClr val="FF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5" name="AutoShape 22"/>
            <p:cNvSpPr>
              <a:spLocks noChangeArrowheads="1"/>
            </p:cNvSpPr>
            <p:nvPr/>
          </p:nvSpPr>
          <p:spPr bwMode="auto">
            <a:xfrm>
              <a:off x="3792" y="2592"/>
              <a:ext cx="240" cy="1248"/>
            </a:xfrm>
            <a:prstGeom prst="upArrow">
              <a:avLst>
                <a:gd name="adj1" fmla="val 50000"/>
                <a:gd name="adj2" fmla="val 127496"/>
              </a:avLst>
            </a:prstGeom>
            <a:solidFill>
              <a:srgbClr val="FF6600"/>
            </a:solidFill>
            <a:ln w="28575">
              <a:solidFill>
                <a:schemeClr val="tx1"/>
              </a:solidFill>
              <a:miter lim="800000"/>
              <a:headEnd/>
              <a:tailEnd/>
            </a:ln>
          </p:spPr>
          <p:txBody>
            <a:bodyPr wrap="none" anchor="ctr"/>
            <a:lstStyle/>
            <a:p>
              <a:endParaRPr lang="en-US"/>
            </a:p>
          </p:txBody>
        </p:sp>
        <p:sp>
          <p:nvSpPr>
            <p:cNvPr id="26" name="Rectangle 23"/>
            <p:cNvSpPr>
              <a:spLocks noChangeArrowheads="1"/>
            </p:cNvSpPr>
            <p:nvPr/>
          </p:nvSpPr>
          <p:spPr bwMode="auto">
            <a:xfrm rot="-5400000">
              <a:off x="3188" y="3052"/>
              <a:ext cx="9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t>main input</a:t>
              </a:r>
            </a:p>
          </p:txBody>
        </p:sp>
        <p:sp>
          <p:nvSpPr>
            <p:cNvPr id="27" name="Rectangle 44"/>
            <p:cNvSpPr>
              <a:spLocks noChangeArrowheads="1"/>
            </p:cNvSpPr>
            <p:nvPr/>
          </p:nvSpPr>
          <p:spPr bwMode="auto">
            <a:xfrm>
              <a:off x="4656" y="1392"/>
              <a:ext cx="11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t>“computational layer”</a:t>
              </a:r>
            </a:p>
          </p:txBody>
        </p:sp>
      </p:grpSp>
    </p:spTree>
    <p:extLst>
      <p:ext uri="{BB962C8B-B14F-4D97-AF65-F5344CB8AC3E}">
        <p14:creationId xmlns:p14="http://schemas.microsoft.com/office/powerpoint/2010/main" val="30474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60"/>
          <p:cNvSpPr>
            <a:spLocks noChangeArrowheads="1"/>
          </p:cNvSpPr>
          <p:nvPr/>
        </p:nvSpPr>
        <p:spPr bwMode="auto">
          <a:xfrm>
            <a:off x="139700" y="-142875"/>
            <a:ext cx="7772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dirty="0">
                <a:solidFill>
                  <a:srgbClr val="000000"/>
                </a:solidFill>
                <a:latin typeface="Arial Unicode MS" pitchFamily="34" charset="-128"/>
              </a:rPr>
              <a:t>The canonical cortical circuit</a:t>
            </a:r>
            <a:endParaRPr lang="en-US" sz="2400" dirty="0">
              <a:solidFill>
                <a:srgbClr val="000000"/>
              </a:solidFill>
              <a:latin typeface="Arial Unicode MS" pitchFamily="34" charset="-128"/>
            </a:endParaRPr>
          </a:p>
        </p:txBody>
      </p:sp>
      <p:pic>
        <p:nvPicPr>
          <p:cNvPr id="2050" name="Picture 2" descr="http://www.frontiersin.org/files/Articles/1265/fnana-04-00016/image_m/fnana-04-00016-g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12" y="890363"/>
            <a:ext cx="4676775" cy="4914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2160" y="6165304"/>
            <a:ext cx="2436308" cy="369332"/>
          </a:xfrm>
          <a:prstGeom prst="rect">
            <a:avLst/>
          </a:prstGeom>
          <a:noFill/>
        </p:spPr>
        <p:txBody>
          <a:bodyPr wrap="none" rtlCol="0">
            <a:spAutoFit/>
          </a:bodyPr>
          <a:lstStyle/>
          <a:p>
            <a:r>
              <a:rPr lang="en-GB" dirty="0" err="1"/>
              <a:t>DaCosta</a:t>
            </a:r>
            <a:r>
              <a:rPr lang="en-GB" dirty="0"/>
              <a:t> &amp; Martin, 2010</a:t>
            </a:r>
          </a:p>
        </p:txBody>
      </p:sp>
      <p:sp>
        <p:nvSpPr>
          <p:cNvPr id="3" name="TextBox 2"/>
          <p:cNvSpPr txBox="1"/>
          <p:nvPr/>
        </p:nvSpPr>
        <p:spPr>
          <a:xfrm>
            <a:off x="2555776" y="2744748"/>
            <a:ext cx="3299045" cy="1015663"/>
          </a:xfrm>
          <a:prstGeom prst="rect">
            <a:avLst/>
          </a:prstGeom>
          <a:solidFill>
            <a:schemeClr val="tx1"/>
          </a:solidFill>
        </p:spPr>
        <p:txBody>
          <a:bodyPr wrap="none" rtlCol="0">
            <a:spAutoFit/>
          </a:bodyPr>
          <a:lstStyle/>
          <a:p>
            <a:r>
              <a:rPr lang="en-GB" sz="6000" dirty="0">
                <a:solidFill>
                  <a:srgbClr val="FF0000"/>
                </a:solidFill>
              </a:rPr>
              <a:t>MAYBE ….</a:t>
            </a:r>
          </a:p>
        </p:txBody>
      </p:sp>
    </p:spTree>
    <p:extLst>
      <p:ext uri="{BB962C8B-B14F-4D97-AF65-F5344CB8AC3E}">
        <p14:creationId xmlns:p14="http://schemas.microsoft.com/office/powerpoint/2010/main" val="5658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77" y="116632"/>
            <a:ext cx="6115713" cy="461665"/>
          </a:xfrm>
          <a:prstGeom prst="rect">
            <a:avLst/>
          </a:prstGeom>
          <a:noFill/>
        </p:spPr>
        <p:txBody>
          <a:bodyPr wrap="none" rtlCol="0">
            <a:spAutoFit/>
          </a:bodyPr>
          <a:lstStyle/>
          <a:p>
            <a:r>
              <a:rPr lang="en-GB" sz="2400" dirty="0"/>
              <a:t>Excitatory cell types across layers (rat S1 cortex)</a:t>
            </a:r>
          </a:p>
        </p:txBody>
      </p:sp>
      <p:grpSp>
        <p:nvGrpSpPr>
          <p:cNvPr id="5" name="Group 4"/>
          <p:cNvGrpSpPr/>
          <p:nvPr/>
        </p:nvGrpSpPr>
        <p:grpSpPr>
          <a:xfrm>
            <a:off x="179512" y="764704"/>
            <a:ext cx="8928992" cy="3005283"/>
            <a:chOff x="1739900" y="1390650"/>
            <a:chExt cx="9791701" cy="329565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9" t="6427" b="30898"/>
            <a:stretch/>
          </p:blipFill>
          <p:spPr bwMode="auto">
            <a:xfrm>
              <a:off x="1739900" y="1390650"/>
              <a:ext cx="814482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 t="6427" r="4507" b="30898"/>
            <a:stretch/>
          </p:blipFill>
          <p:spPr bwMode="auto">
            <a:xfrm>
              <a:off x="3816351" y="1390650"/>
              <a:ext cx="77152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4355976" y="6309320"/>
            <a:ext cx="4767715" cy="307777"/>
          </a:xfrm>
          <a:prstGeom prst="rect">
            <a:avLst/>
          </a:prstGeom>
        </p:spPr>
        <p:txBody>
          <a:bodyPr wrap="none">
            <a:spAutoFit/>
          </a:bodyPr>
          <a:lstStyle/>
          <a:p>
            <a:r>
              <a:rPr lang="en-GB" sz="1400" dirty="0" err="1"/>
              <a:t>Oberlaender</a:t>
            </a:r>
            <a:r>
              <a:rPr lang="en-GB" sz="1400" dirty="0"/>
              <a:t> et al., </a:t>
            </a:r>
            <a:r>
              <a:rPr lang="en-GB" sz="1400" dirty="0" err="1"/>
              <a:t>Cereb</a:t>
            </a:r>
            <a:r>
              <a:rPr lang="en-GB" sz="1400" dirty="0"/>
              <a:t> Cortex. Oct 2012; 22(10): 2375–2391.</a:t>
            </a:r>
          </a:p>
        </p:txBody>
      </p:sp>
      <p:sp>
        <p:nvSpPr>
          <p:cNvPr id="2" name="TextBox 1"/>
          <p:cNvSpPr txBox="1"/>
          <p:nvPr/>
        </p:nvSpPr>
        <p:spPr>
          <a:xfrm>
            <a:off x="1187624" y="4393922"/>
            <a:ext cx="5805115" cy="369332"/>
          </a:xfrm>
          <a:prstGeom prst="rect">
            <a:avLst/>
          </a:prstGeom>
          <a:noFill/>
        </p:spPr>
        <p:txBody>
          <a:bodyPr wrap="none" rtlCol="0">
            <a:spAutoFit/>
          </a:bodyPr>
          <a:lstStyle/>
          <a:p>
            <a:r>
              <a:rPr lang="en-GB" dirty="0">
                <a:solidFill>
                  <a:srgbClr val="FF0000"/>
                </a:solidFill>
              </a:rPr>
              <a:t>Canonical models do not capture the diversity of cell classes</a:t>
            </a:r>
          </a:p>
        </p:txBody>
      </p:sp>
      <p:sp>
        <p:nvSpPr>
          <p:cNvPr id="3" name="Rectangle 2"/>
          <p:cNvSpPr/>
          <p:nvPr/>
        </p:nvSpPr>
        <p:spPr>
          <a:xfrm>
            <a:off x="8676456" y="836712"/>
            <a:ext cx="864096"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3845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368" y="116632"/>
            <a:ext cx="5579797" cy="461665"/>
          </a:xfrm>
          <a:prstGeom prst="rect">
            <a:avLst/>
          </a:prstGeom>
          <a:noFill/>
        </p:spPr>
        <p:txBody>
          <a:bodyPr wrap="none" rtlCol="0">
            <a:spAutoFit/>
          </a:bodyPr>
          <a:lstStyle/>
          <a:p>
            <a:r>
              <a:rPr lang="en-GB" sz="2400" dirty="0"/>
              <a:t>Coding strategies of different cortical layers</a:t>
            </a:r>
          </a:p>
        </p:txBody>
      </p:sp>
      <p:sp>
        <p:nvSpPr>
          <p:cNvPr id="5" name="Rectangle 4"/>
          <p:cNvSpPr/>
          <p:nvPr/>
        </p:nvSpPr>
        <p:spPr>
          <a:xfrm>
            <a:off x="5652120" y="5403116"/>
            <a:ext cx="2338910" cy="307777"/>
          </a:xfrm>
          <a:prstGeom prst="rect">
            <a:avLst/>
          </a:prstGeom>
        </p:spPr>
        <p:txBody>
          <a:bodyPr wrap="none">
            <a:spAutoFit/>
          </a:bodyPr>
          <a:lstStyle/>
          <a:p>
            <a:r>
              <a:rPr lang="en-GB" sz="1400" dirty="0"/>
              <a:t>Sakata &amp; Harris, Neuron 2010</a:t>
            </a:r>
          </a:p>
        </p:txBody>
      </p:sp>
      <p:pic>
        <p:nvPicPr>
          <p:cNvPr id="43" name="Picture 2" descr="Sakata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34" r="756" b="1"/>
          <a:stretch/>
        </p:blipFill>
        <p:spPr bwMode="auto">
          <a:xfrm>
            <a:off x="1805369" y="848918"/>
            <a:ext cx="4638840" cy="456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880115" y="1357067"/>
            <a:ext cx="307609" cy="287338"/>
          </a:xfrm>
          <a:prstGeom prst="rect">
            <a:avLst/>
          </a:prstGeom>
          <a:solidFill>
            <a:schemeClr val="bg1"/>
          </a:solidFill>
          <a:ln w="165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6" name="TextBox 45"/>
          <p:cNvSpPr txBox="1"/>
          <p:nvPr/>
        </p:nvSpPr>
        <p:spPr>
          <a:xfrm>
            <a:off x="1115616" y="5949280"/>
            <a:ext cx="7344255" cy="369332"/>
          </a:xfrm>
          <a:prstGeom prst="rect">
            <a:avLst/>
          </a:prstGeom>
          <a:noFill/>
        </p:spPr>
        <p:txBody>
          <a:bodyPr wrap="none" rtlCol="0">
            <a:spAutoFit/>
          </a:bodyPr>
          <a:lstStyle/>
          <a:p>
            <a:r>
              <a:rPr lang="en-GB" dirty="0">
                <a:solidFill>
                  <a:srgbClr val="FF0000"/>
                </a:solidFill>
              </a:rPr>
              <a:t>Canonical models do not capture the diversity of firing rates and </a:t>
            </a:r>
            <a:r>
              <a:rPr lang="en-GB" dirty="0" err="1">
                <a:solidFill>
                  <a:srgbClr val="FF0000"/>
                </a:solidFill>
              </a:rPr>
              <a:t>selectivities</a:t>
            </a:r>
            <a:endParaRPr lang="en-GB" dirty="0">
              <a:solidFill>
                <a:srgbClr val="FF0000"/>
              </a:solidFill>
            </a:endParaRPr>
          </a:p>
        </p:txBody>
      </p:sp>
    </p:spTree>
    <p:extLst>
      <p:ext uri="{BB962C8B-B14F-4D97-AF65-F5344CB8AC3E}">
        <p14:creationId xmlns:p14="http://schemas.microsoft.com/office/powerpoint/2010/main" val="237597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713582"/>
            <a:ext cx="8280920" cy="1938992"/>
          </a:xfrm>
          <a:prstGeom prst="rect">
            <a:avLst/>
          </a:prstGeom>
          <a:noFill/>
        </p:spPr>
        <p:txBody>
          <a:bodyPr wrap="square" rtlCol="0">
            <a:spAutoFit/>
          </a:bodyPr>
          <a:lstStyle/>
          <a:p>
            <a:pPr algn="ctr"/>
            <a:r>
              <a:rPr lang="en-GB" sz="2400" dirty="0"/>
              <a:t>Why is the cortex layered?</a:t>
            </a:r>
          </a:p>
          <a:p>
            <a:pPr algn="ctr"/>
            <a:endParaRPr lang="en-GB" sz="2400" dirty="0"/>
          </a:p>
          <a:p>
            <a:pPr algn="ctr"/>
            <a:r>
              <a:rPr lang="en-GB" sz="2400" dirty="0"/>
              <a:t>Do different layers have distinct functions?</a:t>
            </a:r>
          </a:p>
          <a:p>
            <a:pPr algn="ctr"/>
            <a:endParaRPr lang="en-GB" sz="2400" dirty="0"/>
          </a:p>
          <a:p>
            <a:pPr algn="ctr"/>
            <a:endParaRPr lang="en-GB" sz="2400" dirty="0"/>
          </a:p>
        </p:txBody>
      </p:sp>
      <p:sp>
        <p:nvSpPr>
          <p:cNvPr id="2" name="Rectangle 1"/>
          <p:cNvSpPr/>
          <p:nvPr/>
        </p:nvSpPr>
        <p:spPr>
          <a:xfrm>
            <a:off x="3289373" y="3059668"/>
            <a:ext cx="2565254" cy="369332"/>
          </a:xfrm>
          <a:prstGeom prst="rect">
            <a:avLst/>
          </a:prstGeom>
        </p:spPr>
        <p:txBody>
          <a:bodyPr wrap="none">
            <a:spAutoFit/>
          </a:bodyPr>
          <a:lstStyle/>
          <a:p>
            <a:pPr algn="ctr"/>
            <a:r>
              <a:rPr lang="en-GB" dirty="0"/>
              <a:t>Is this the right question?</a:t>
            </a:r>
          </a:p>
        </p:txBody>
      </p:sp>
    </p:spTree>
    <p:extLst>
      <p:ext uri="{BB962C8B-B14F-4D97-AF65-F5344CB8AC3E}">
        <p14:creationId xmlns:p14="http://schemas.microsoft.com/office/powerpoint/2010/main" val="20903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956" y="1124744"/>
            <a:ext cx="8280920"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When thinking about layers, we should really be thinking about cell classes</a:t>
            </a:r>
          </a:p>
          <a:p>
            <a:endParaRPr lang="en-GB" sz="2400" dirty="0"/>
          </a:p>
          <a:p>
            <a:pPr marL="285750" indent="-285750">
              <a:buFont typeface="Arial" panose="020B0604020202020204" pitchFamily="34" charset="0"/>
              <a:buChar char="•"/>
            </a:pPr>
            <a:r>
              <a:rPr lang="en-GB" sz="2400" dirty="0"/>
              <a:t>A cells class may be defined by its </a:t>
            </a:r>
            <a:r>
              <a:rPr lang="en-GB" sz="2400" i="1" dirty="0"/>
              <a:t>input connectome </a:t>
            </a:r>
            <a:r>
              <a:rPr lang="en-GB" sz="2400" dirty="0"/>
              <a:t>and </a:t>
            </a:r>
            <a:r>
              <a:rPr lang="en-GB" sz="2400" i="1" dirty="0"/>
              <a:t>output </a:t>
            </a:r>
            <a:r>
              <a:rPr lang="en-GB" sz="2400" i="1" dirty="0" err="1"/>
              <a:t>projectome</a:t>
            </a:r>
            <a:r>
              <a:rPr lang="en-GB" sz="2400" i="1" dirty="0"/>
              <a:t> (</a:t>
            </a:r>
            <a:r>
              <a:rPr lang="en-GB" sz="2400" dirty="0"/>
              <a:t>and some other properties</a:t>
            </a:r>
            <a:r>
              <a:rPr lang="en-GB" sz="2400" i="1" dirty="0"/>
              <a:t>)</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job of different classes is to (</a:t>
            </a:r>
            <a:r>
              <a:rPr lang="en-GB" sz="2400" dirty="0" err="1"/>
              <a:t>i</a:t>
            </a:r>
            <a:r>
              <a:rPr lang="en-GB" sz="2400" dirty="0"/>
              <a:t>) make associations between different types of information available in each cortical column and/or (ii) route/gate different streams of information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Layers are convenient way of organising inputs and outputs of distinct cell classes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Rectangle 2"/>
          <p:cNvSpPr/>
          <p:nvPr/>
        </p:nvSpPr>
        <p:spPr>
          <a:xfrm>
            <a:off x="387800" y="260648"/>
            <a:ext cx="2296334" cy="461665"/>
          </a:xfrm>
          <a:prstGeom prst="rect">
            <a:avLst/>
          </a:prstGeom>
        </p:spPr>
        <p:txBody>
          <a:bodyPr wrap="none">
            <a:spAutoFit/>
          </a:bodyPr>
          <a:lstStyle/>
          <a:p>
            <a:r>
              <a:rPr lang="en-GB" sz="2400" dirty="0"/>
              <a:t>Alternative view:</a:t>
            </a:r>
          </a:p>
        </p:txBody>
      </p:sp>
    </p:spTree>
    <p:extLst>
      <p:ext uri="{BB962C8B-B14F-4D97-AF65-F5344CB8AC3E}">
        <p14:creationId xmlns:p14="http://schemas.microsoft.com/office/powerpoint/2010/main" val="205701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77" y="116632"/>
            <a:ext cx="6115713" cy="461665"/>
          </a:xfrm>
          <a:prstGeom prst="rect">
            <a:avLst/>
          </a:prstGeom>
          <a:noFill/>
        </p:spPr>
        <p:txBody>
          <a:bodyPr wrap="none" rtlCol="0">
            <a:spAutoFit/>
          </a:bodyPr>
          <a:lstStyle/>
          <a:p>
            <a:r>
              <a:rPr lang="en-GB" sz="2400" dirty="0"/>
              <a:t>Excitatory cell types across layers (rat S1 cortex)</a:t>
            </a:r>
          </a:p>
        </p:txBody>
      </p:sp>
      <p:sp>
        <p:nvSpPr>
          <p:cNvPr id="7" name="Rectangle 6"/>
          <p:cNvSpPr/>
          <p:nvPr/>
        </p:nvSpPr>
        <p:spPr>
          <a:xfrm>
            <a:off x="4728572" y="6001543"/>
            <a:ext cx="3786358" cy="307777"/>
          </a:xfrm>
          <a:prstGeom prst="rect">
            <a:avLst/>
          </a:prstGeom>
        </p:spPr>
        <p:txBody>
          <a:bodyPr wrap="none">
            <a:spAutoFit/>
          </a:bodyPr>
          <a:lstStyle/>
          <a:p>
            <a:r>
              <a:rPr lang="en-GB" sz="1400" dirty="0"/>
              <a:t>From </a:t>
            </a:r>
            <a:r>
              <a:rPr lang="en-GB" sz="1400" dirty="0" err="1"/>
              <a:t>Cereb</a:t>
            </a:r>
            <a:r>
              <a:rPr lang="en-GB" sz="1400" dirty="0"/>
              <a:t> Cortex. Oct 2012; 22(10): 2375–2391.</a:t>
            </a:r>
          </a:p>
        </p:txBody>
      </p:sp>
      <p:pic>
        <p:nvPicPr>
          <p:cNvPr id="133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8947" y="908720"/>
            <a:ext cx="8017222" cy="265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88024" y="6381328"/>
            <a:ext cx="3132461" cy="307777"/>
          </a:xfrm>
          <a:prstGeom prst="rect">
            <a:avLst/>
          </a:prstGeom>
        </p:spPr>
        <p:txBody>
          <a:bodyPr wrap="none">
            <a:spAutoFit/>
          </a:bodyPr>
          <a:lstStyle/>
          <a:p>
            <a:r>
              <a:rPr lang="en-GB" sz="1400" dirty="0"/>
              <a:t>Modified by Harris and Shepherd, 2014</a:t>
            </a:r>
          </a:p>
        </p:txBody>
      </p:sp>
      <p:sp>
        <p:nvSpPr>
          <p:cNvPr id="2" name="TextBox 1"/>
          <p:cNvSpPr txBox="1"/>
          <p:nvPr/>
        </p:nvSpPr>
        <p:spPr>
          <a:xfrm>
            <a:off x="362755" y="3717032"/>
            <a:ext cx="873163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INTRATELENCEPHALIC (</a:t>
            </a:r>
            <a:r>
              <a:rPr lang="en-GB" sz="1600" b="1" dirty="0">
                <a:latin typeface="Arial" panose="020B0604020202020204" pitchFamily="34" charset="0"/>
                <a:cs typeface="Arial" panose="020B0604020202020204" pitchFamily="34" charset="0"/>
              </a:rPr>
              <a:t>IT</a:t>
            </a:r>
            <a:r>
              <a:rPr lang="en-GB" sz="1600" dirty="0">
                <a:latin typeface="Arial" panose="020B0604020202020204" pitchFamily="34" charset="0"/>
                <a:cs typeface="Arial" panose="020B0604020202020204" pitchFamily="34" charset="0"/>
              </a:rPr>
              <a:t>) </a:t>
            </a:r>
            <a:r>
              <a:rPr lang="en-GB" sz="1600" dirty="0">
                <a:solidFill>
                  <a:srgbClr val="FF0000"/>
                </a:solidFill>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a:t>
            </a:r>
            <a:r>
              <a:rPr lang="en-GB" sz="1600" dirty="0">
                <a:solidFill>
                  <a:srgbClr val="FF0000"/>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PYRAMIDAL TRACT (</a:t>
            </a:r>
            <a:r>
              <a:rPr lang="en-GB" sz="1600" b="1" dirty="0">
                <a:latin typeface="Arial" panose="020B0604020202020204" pitchFamily="34" charset="0"/>
                <a:cs typeface="Arial" panose="020B0604020202020204" pitchFamily="34" charset="0"/>
              </a:rPr>
              <a:t>PT</a:t>
            </a:r>
            <a:r>
              <a:rPr lang="en-GB" sz="1600" dirty="0">
                <a:latin typeface="Arial" panose="020B0604020202020204" pitchFamily="34" charset="0"/>
                <a:cs typeface="Arial" panose="020B0604020202020204" pitchFamily="34" charset="0"/>
              </a:rPr>
              <a:t>)  </a:t>
            </a:r>
            <a:r>
              <a:rPr lang="en-GB" sz="1600" b="1" dirty="0">
                <a:solidFill>
                  <a:srgbClr val="FF0000"/>
                </a:solidFill>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  CORTICOTHALAMIC (</a:t>
            </a:r>
            <a:r>
              <a:rPr lang="en-GB" sz="1600" b="1" dirty="0">
                <a:latin typeface="Arial" panose="020B0604020202020204" pitchFamily="34" charset="0"/>
                <a:cs typeface="Arial" panose="020B0604020202020204" pitchFamily="34" charset="0"/>
              </a:rPr>
              <a:t>CT</a:t>
            </a:r>
            <a:r>
              <a:rPr lang="en-GB"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6732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24" y="55315"/>
            <a:ext cx="5349093" cy="430887"/>
          </a:xfrm>
          <a:prstGeom prst="rect">
            <a:avLst/>
          </a:prstGeom>
          <a:noFill/>
        </p:spPr>
        <p:txBody>
          <a:bodyPr wrap="none" rtlCol="0">
            <a:spAutoFit/>
          </a:bodyPr>
          <a:lstStyle/>
          <a:p>
            <a:r>
              <a:rPr lang="en-GB" sz="2200" dirty="0" err="1"/>
              <a:t>Hodology</a:t>
            </a:r>
            <a:r>
              <a:rPr lang="en-GB" sz="2000" dirty="0"/>
              <a:t>*</a:t>
            </a:r>
            <a:r>
              <a:rPr lang="en-GB" sz="2200" dirty="0"/>
              <a:t> of main excitatory cortical classes</a:t>
            </a:r>
          </a:p>
        </p:txBody>
      </p:sp>
      <p:sp>
        <p:nvSpPr>
          <p:cNvPr id="7" name="Rectangle 6"/>
          <p:cNvSpPr/>
          <p:nvPr/>
        </p:nvSpPr>
        <p:spPr>
          <a:xfrm>
            <a:off x="35024" y="6535216"/>
            <a:ext cx="2770695" cy="307777"/>
          </a:xfrm>
          <a:prstGeom prst="rect">
            <a:avLst/>
          </a:prstGeom>
        </p:spPr>
        <p:txBody>
          <a:bodyPr wrap="none">
            <a:spAutoFit/>
          </a:bodyPr>
          <a:lstStyle/>
          <a:p>
            <a:r>
              <a:rPr lang="en-GB" sz="1400" dirty="0"/>
              <a:t>Harris and Shepherd, 2014, review</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700808"/>
            <a:ext cx="6695944" cy="490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9612" y="429286"/>
            <a:ext cx="4372241" cy="144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7008" y="476672"/>
            <a:ext cx="3502992" cy="292388"/>
          </a:xfrm>
          <a:prstGeom prst="rect">
            <a:avLst/>
          </a:prstGeom>
        </p:spPr>
        <p:txBody>
          <a:bodyPr wrap="square">
            <a:spAutoFit/>
          </a:bodyPr>
          <a:lstStyle/>
          <a:p>
            <a:r>
              <a:rPr lang="en-GB" sz="1300" i="1" dirty="0"/>
              <a:t>* the patterns/rules of connectivity</a:t>
            </a:r>
          </a:p>
        </p:txBody>
      </p:sp>
    </p:spTree>
    <p:extLst>
      <p:ext uri="{BB962C8B-B14F-4D97-AF65-F5344CB8AC3E}">
        <p14:creationId xmlns:p14="http://schemas.microsoft.com/office/powerpoint/2010/main" val="269541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1920" y="188640"/>
            <a:ext cx="1077667" cy="461665"/>
          </a:xfrm>
          <a:prstGeom prst="rect">
            <a:avLst/>
          </a:prstGeom>
          <a:noFill/>
        </p:spPr>
        <p:txBody>
          <a:bodyPr wrap="none" rtlCol="0">
            <a:spAutoFit/>
          </a:bodyPr>
          <a:lstStyle/>
          <a:p>
            <a:r>
              <a:rPr lang="en-GB" sz="2400" dirty="0"/>
              <a:t>Layer 4</a:t>
            </a:r>
          </a:p>
        </p:txBody>
      </p:sp>
      <p:pic>
        <p:nvPicPr>
          <p:cNvPr id="5" name="Picture 2" descr="http://www.frontiersin.org/files/Articles/23414/fnana-06-00024-r2/image_m/fnana-06-00024-g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4686" b="61614"/>
          <a:stretch/>
        </p:blipFill>
        <p:spPr bwMode="auto">
          <a:xfrm>
            <a:off x="5116800" y="908720"/>
            <a:ext cx="3604225" cy="28884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8283" y="1412776"/>
            <a:ext cx="4572000" cy="1754326"/>
          </a:xfrm>
          <a:prstGeom prst="rect">
            <a:avLst/>
          </a:prstGeom>
        </p:spPr>
        <p:txBody>
          <a:bodyPr>
            <a:spAutoFit/>
          </a:bodyPr>
          <a:lstStyle/>
          <a:p>
            <a:pPr marL="285750" indent="-285750">
              <a:buFont typeface="Arial" panose="020B0604020202020204" pitchFamily="34" charset="0"/>
              <a:buChar char="•"/>
            </a:pPr>
            <a:r>
              <a:rPr lang="en-GB" dirty="0"/>
              <a:t>Main input layer</a:t>
            </a:r>
          </a:p>
          <a:p>
            <a:pPr marL="285750" indent="-285750">
              <a:buFont typeface="Arial" panose="020B0604020202020204" pitchFamily="34" charset="0"/>
              <a:buChar char="•"/>
            </a:pPr>
            <a:r>
              <a:rPr lang="en-GB" dirty="0"/>
              <a:t>Specialised for each sensory modality</a:t>
            </a:r>
          </a:p>
          <a:p>
            <a:pPr marL="285750" indent="-285750">
              <a:buFont typeface="Arial" panose="020B0604020202020204" pitchFamily="34" charset="0"/>
              <a:buChar char="•"/>
            </a:pPr>
            <a:r>
              <a:rPr lang="en-GB" dirty="0"/>
              <a:t>Contains L4 IT neurons that project within a column</a:t>
            </a:r>
          </a:p>
          <a:p>
            <a:pPr marL="285750" indent="-285750">
              <a:buFont typeface="Arial" panose="020B0604020202020204" pitchFamily="34" charset="0"/>
              <a:buChar char="•"/>
            </a:pPr>
            <a:r>
              <a:rPr lang="en-GB" dirty="0"/>
              <a:t>Creation of  new sensory response properties </a:t>
            </a:r>
          </a:p>
        </p:txBody>
      </p:sp>
    </p:spTree>
    <p:extLst>
      <p:ext uri="{BB962C8B-B14F-4D97-AF65-F5344CB8AC3E}">
        <p14:creationId xmlns:p14="http://schemas.microsoft.com/office/powerpoint/2010/main" val="4078407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891" y="-27384"/>
            <a:ext cx="3763018" cy="461665"/>
          </a:xfrm>
          <a:prstGeom prst="rect">
            <a:avLst/>
          </a:prstGeom>
          <a:noFill/>
        </p:spPr>
        <p:txBody>
          <a:bodyPr wrap="none" rtlCol="0">
            <a:spAutoFit/>
          </a:bodyPr>
          <a:lstStyle/>
          <a:p>
            <a:r>
              <a:rPr lang="en-GB" sz="2400" dirty="0"/>
              <a:t>Layer 4: input specialisations</a:t>
            </a:r>
          </a:p>
        </p:txBody>
      </p:sp>
      <p:sp>
        <p:nvSpPr>
          <p:cNvPr id="2" name="TextBox 1"/>
          <p:cNvSpPr txBox="1"/>
          <p:nvPr/>
        </p:nvSpPr>
        <p:spPr>
          <a:xfrm>
            <a:off x="5025905" y="35332"/>
            <a:ext cx="3650551" cy="369332"/>
          </a:xfrm>
          <a:prstGeom prst="rect">
            <a:avLst/>
          </a:prstGeom>
          <a:noFill/>
        </p:spPr>
        <p:txBody>
          <a:bodyPr wrap="none" rtlCol="0">
            <a:spAutoFit/>
          </a:bodyPr>
          <a:lstStyle/>
          <a:p>
            <a:r>
              <a:rPr lang="en-GB" dirty="0"/>
              <a:t>VGLUT2 </a:t>
            </a:r>
            <a:r>
              <a:rPr lang="en-GB" dirty="0" err="1"/>
              <a:t>immunoreactivity</a:t>
            </a:r>
            <a:r>
              <a:rPr lang="en-GB" dirty="0"/>
              <a:t> (TC axons)</a:t>
            </a:r>
          </a:p>
        </p:txBody>
      </p:sp>
      <p:pic>
        <p:nvPicPr>
          <p:cNvPr id="1026" name="Picture 2" descr="http://www.jneurosci.org/content/30/50/16896/F6.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4435" r="24316" b="44166"/>
          <a:stretch/>
        </p:blipFill>
        <p:spPr bwMode="auto">
          <a:xfrm>
            <a:off x="280230" y="764704"/>
            <a:ext cx="8283550" cy="30174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9570" y="3749467"/>
            <a:ext cx="2915991" cy="307777"/>
          </a:xfrm>
          <a:prstGeom prst="rect">
            <a:avLst/>
          </a:prstGeom>
          <a:noFill/>
        </p:spPr>
        <p:txBody>
          <a:bodyPr wrap="none" rtlCol="0">
            <a:spAutoFit/>
          </a:bodyPr>
          <a:lstStyle/>
          <a:p>
            <a:r>
              <a:rPr lang="en-GB" sz="1400" dirty="0" err="1"/>
              <a:t>Belester</a:t>
            </a:r>
            <a:r>
              <a:rPr lang="en-GB" sz="1400" dirty="0"/>
              <a:t>-Rosado et al 2010 J </a:t>
            </a:r>
            <a:r>
              <a:rPr lang="en-GB" sz="1400" dirty="0" err="1"/>
              <a:t>Neurosci</a:t>
            </a:r>
            <a:endParaRPr lang="en-GB" sz="1400" dirty="0"/>
          </a:p>
        </p:txBody>
      </p:sp>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 contrast="18000"/>
                    </a14:imgEffect>
                  </a14:imgLayer>
                </a14:imgProps>
              </a:ext>
              <a:ext uri="{28A0092B-C50C-407E-A947-70E740481C1C}">
                <a14:useLocalDpi xmlns:a14="http://schemas.microsoft.com/office/drawing/2010/main" val="0"/>
              </a:ext>
            </a:extLst>
          </a:blip>
          <a:srcRect l="31623" t="10259" r="50610" b="17587"/>
          <a:stretch/>
        </p:blipFill>
        <p:spPr bwMode="auto">
          <a:xfrm>
            <a:off x="5436096" y="3911143"/>
            <a:ext cx="1447800" cy="218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701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411760" y="730435"/>
            <a:ext cx="4892675" cy="4349750"/>
            <a:chOff x="2608263" y="836613"/>
            <a:chExt cx="4892675" cy="4349750"/>
          </a:xfrm>
        </p:grpSpPr>
        <p:grpSp>
          <p:nvGrpSpPr>
            <p:cNvPr id="84041" name="Group 89"/>
            <p:cNvGrpSpPr>
              <a:grpSpLocks/>
            </p:cNvGrpSpPr>
            <p:nvPr/>
          </p:nvGrpSpPr>
          <p:grpSpPr bwMode="auto">
            <a:xfrm>
              <a:off x="2608263" y="836613"/>
              <a:ext cx="4892675" cy="4349750"/>
              <a:chOff x="964719" y="836613"/>
              <a:chExt cx="4893156" cy="4349750"/>
            </a:xfrm>
          </p:grpSpPr>
          <p:pic>
            <p:nvPicPr>
              <p:cNvPr id="84053" name="Picture 2" descr="http://qneuro.rutgers.edu/cajal2.jpg"/>
              <p:cNvPicPr>
                <a:picLocks noChangeAspect="1" noChangeArrowheads="1"/>
              </p:cNvPicPr>
              <p:nvPr/>
            </p:nvPicPr>
            <p:blipFill>
              <a:blip r:embed="rId2">
                <a:extLst>
                  <a:ext uri="{28A0092B-C50C-407E-A947-70E740481C1C}">
                    <a14:useLocalDpi xmlns:a14="http://schemas.microsoft.com/office/drawing/2010/main" val="0"/>
                  </a:ext>
                </a:extLst>
              </a:blip>
              <a:srcRect b="4395"/>
              <a:stretch>
                <a:fillRect/>
              </a:stretch>
            </p:blipFill>
            <p:spPr bwMode="auto">
              <a:xfrm>
                <a:off x="1787044" y="1506538"/>
                <a:ext cx="237331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54" name="Group 65"/>
              <p:cNvGrpSpPr>
                <a:grpSpLocks/>
              </p:cNvGrpSpPr>
              <p:nvPr/>
            </p:nvGrpSpPr>
            <p:grpSpPr bwMode="auto">
              <a:xfrm>
                <a:off x="964719" y="836613"/>
                <a:ext cx="4688347" cy="1678440"/>
                <a:chOff x="341159" y="1055070"/>
                <a:chExt cx="4344499" cy="1554969"/>
              </a:xfrm>
            </p:grpSpPr>
            <p:sp>
              <p:nvSpPr>
                <p:cNvPr id="25" name="Rectangle 24"/>
                <p:cNvSpPr/>
                <p:nvPr/>
              </p:nvSpPr>
              <p:spPr>
                <a:xfrm>
                  <a:off x="1908003" y="1055070"/>
                  <a:ext cx="2777656" cy="282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84062" name="TextBox 8"/>
                <p:cNvSpPr txBox="1">
                  <a:spLocks noChangeArrowheads="1"/>
                </p:cNvSpPr>
                <p:nvPr/>
              </p:nvSpPr>
              <p:spPr bwMode="auto">
                <a:xfrm>
                  <a:off x="978195" y="1321270"/>
                  <a:ext cx="2612879" cy="30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1800"/>
                    </a:lnSpc>
                  </a:pPr>
                  <a:r>
                    <a:rPr lang="en-GB" sz="1700" dirty="0">
                      <a:solidFill>
                        <a:srgbClr val="000000"/>
                      </a:solidFill>
                      <a:latin typeface="Calibri" pitchFamily="34" charset="0"/>
                      <a:cs typeface="Arial" pitchFamily="34" charset="0"/>
                    </a:rPr>
                    <a:t>Neocortex</a:t>
                  </a:r>
                </a:p>
              </p:txBody>
            </p:sp>
            <p:pic>
              <p:nvPicPr>
                <p:cNvPr id="84063" name="Picture 6" descr="http://www.brain.cx/606-quivering-brain-q80-500x456.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1159" y="1462801"/>
                  <a:ext cx="1257936" cy="114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rot="21146382">
                  <a:off x="453229" y="1423193"/>
                  <a:ext cx="1154611" cy="778085"/>
                </a:xfrm>
                <a:prstGeom prst="rect">
                  <a:avLst/>
                </a:prstGeom>
              </p:spPr>
              <p:txBody>
                <a:bodyPr spcFirstLastPara="1" wrap="none">
                  <a:prstTxWarp prst="textArchUp">
                    <a:avLst>
                      <a:gd name="adj" fmla="val 11910147"/>
                    </a:avLst>
                  </a:prstTxWarp>
                  <a:spAutoFit/>
                </a:bodyPr>
                <a:lstStyle/>
                <a:p>
                  <a:pPr fontAlgn="auto">
                    <a:spcBef>
                      <a:spcPts val="0"/>
                    </a:spcBef>
                    <a:spcAft>
                      <a:spcPts val="0"/>
                    </a:spcAft>
                    <a:defRPr/>
                  </a:pPr>
                  <a:r>
                    <a:rPr lang="en-GB" dirty="0" err="1">
                      <a:solidFill>
                        <a:prstClr val="black"/>
                      </a:solidFill>
                      <a:latin typeface="Calibri"/>
                      <a:ea typeface="ＭＳ Ｐゴシック" charset="-128"/>
                      <a:cs typeface="Arial" charset="0"/>
                    </a:rPr>
                    <a:t>Neocortex</a:t>
                  </a:r>
                  <a:endParaRPr lang="en-GB" dirty="0">
                    <a:solidFill>
                      <a:prstClr val="black"/>
                    </a:solidFill>
                    <a:latin typeface="Calibri"/>
                    <a:ea typeface="ＭＳ Ｐゴシック" charset="-128"/>
                    <a:cs typeface="Arial" charset="0"/>
                  </a:endParaRPr>
                </a:p>
              </p:txBody>
            </p:sp>
          </p:grpSp>
          <p:grpSp>
            <p:nvGrpSpPr>
              <p:cNvPr id="84055" name="Group 76"/>
              <p:cNvGrpSpPr>
                <a:grpSpLocks/>
              </p:cNvGrpSpPr>
              <p:nvPr/>
            </p:nvGrpSpPr>
            <p:grpSpPr bwMode="auto">
              <a:xfrm>
                <a:off x="1104397" y="2838450"/>
                <a:ext cx="692147" cy="503238"/>
                <a:chOff x="10115087" y="5477162"/>
                <a:chExt cx="691941" cy="504056"/>
              </a:xfrm>
            </p:grpSpPr>
            <p:sp>
              <p:nvSpPr>
                <p:cNvPr id="177" name="Right Arrow 176"/>
                <p:cNvSpPr/>
                <p:nvPr/>
              </p:nvSpPr>
              <p:spPr>
                <a:xfrm>
                  <a:off x="10159564" y="5477162"/>
                  <a:ext cx="647571" cy="50405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GB" dirty="0">
                    <a:solidFill>
                      <a:prstClr val="white"/>
                    </a:solidFill>
                  </a:endParaRPr>
                </a:p>
              </p:txBody>
            </p:sp>
            <p:sp>
              <p:nvSpPr>
                <p:cNvPr id="84060" name="TextBox 177"/>
                <p:cNvSpPr txBox="1">
                  <a:spLocks noChangeArrowheads="1"/>
                </p:cNvSpPr>
                <p:nvPr/>
              </p:nvSpPr>
              <p:spPr bwMode="auto">
                <a:xfrm>
                  <a:off x="10115123" y="5518504"/>
                  <a:ext cx="679315" cy="37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solidFill>
                        <a:srgbClr val="FFFFFF"/>
                      </a:solidFill>
                      <a:latin typeface="Calibri" pitchFamily="34" charset="0"/>
                      <a:cs typeface="Arial" pitchFamily="34" charset="0"/>
                    </a:rPr>
                    <a:t>input</a:t>
                  </a:r>
                </a:p>
              </p:txBody>
            </p:sp>
          </p:grpSp>
          <p:grpSp>
            <p:nvGrpSpPr>
              <p:cNvPr id="84056" name="Group 244"/>
              <p:cNvGrpSpPr>
                <a:grpSpLocks/>
              </p:cNvGrpSpPr>
              <p:nvPr/>
            </p:nvGrpSpPr>
            <p:grpSpPr bwMode="auto">
              <a:xfrm>
                <a:off x="4238622" y="2584442"/>
                <a:ext cx="1619253" cy="987434"/>
                <a:chOff x="9423169" y="5191488"/>
                <a:chExt cx="1049137" cy="789730"/>
              </a:xfrm>
            </p:grpSpPr>
            <p:sp>
              <p:nvSpPr>
                <p:cNvPr id="246" name="Right Arrow 245"/>
                <p:cNvSpPr/>
                <p:nvPr/>
              </p:nvSpPr>
              <p:spPr>
                <a:xfrm>
                  <a:off x="9499189" y="5191494"/>
                  <a:ext cx="973117" cy="78972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GB" dirty="0">
                    <a:solidFill>
                      <a:prstClr val="white"/>
                    </a:solidFill>
                  </a:endParaRPr>
                </a:p>
              </p:txBody>
            </p:sp>
            <p:sp>
              <p:nvSpPr>
                <p:cNvPr id="84058" name="TextBox 246"/>
                <p:cNvSpPr txBox="1">
                  <a:spLocks noChangeArrowheads="1"/>
                </p:cNvSpPr>
                <p:nvPr/>
              </p:nvSpPr>
              <p:spPr bwMode="auto">
                <a:xfrm>
                  <a:off x="9423068" y="5400987"/>
                  <a:ext cx="1018378" cy="39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ts val="1500"/>
                    </a:lnSpc>
                  </a:pPr>
                  <a:r>
                    <a:rPr lang="en-GB">
                      <a:solidFill>
                        <a:srgbClr val="FFFFFF"/>
                      </a:solidFill>
                      <a:latin typeface="Calibri" pitchFamily="34" charset="0"/>
                      <a:cs typeface="Arial" pitchFamily="34" charset="0"/>
                    </a:rPr>
                    <a:t>network</a:t>
                  </a:r>
                </a:p>
                <a:p>
                  <a:pPr algn="ctr" eaLnBrk="1" hangingPunct="1">
                    <a:lnSpc>
                      <a:spcPts val="1500"/>
                    </a:lnSpc>
                  </a:pPr>
                  <a:r>
                    <a:rPr lang="en-GB">
                      <a:solidFill>
                        <a:srgbClr val="FFFFFF"/>
                      </a:solidFill>
                      <a:latin typeface="Calibri" pitchFamily="34" charset="0"/>
                      <a:cs typeface="Arial" pitchFamily="34" charset="0"/>
                    </a:rPr>
                    <a:t>computations</a:t>
                  </a:r>
                </a:p>
              </p:txBody>
            </p:sp>
          </p:grpSp>
        </p:grpSp>
        <p:grpSp>
          <p:nvGrpSpPr>
            <p:cNvPr id="84042" name="Group 1"/>
            <p:cNvGrpSpPr>
              <a:grpSpLocks/>
            </p:cNvGrpSpPr>
            <p:nvPr/>
          </p:nvGrpSpPr>
          <p:grpSpPr bwMode="auto">
            <a:xfrm>
              <a:off x="5643563" y="1571625"/>
              <a:ext cx="384175" cy="3286125"/>
              <a:chOff x="5643563" y="1571625"/>
              <a:chExt cx="384175" cy="3286125"/>
            </a:xfrm>
          </p:grpSpPr>
          <p:grpSp>
            <p:nvGrpSpPr>
              <p:cNvPr id="84043" name="Group 99"/>
              <p:cNvGrpSpPr>
                <a:grpSpLocks/>
              </p:cNvGrpSpPr>
              <p:nvPr/>
            </p:nvGrpSpPr>
            <p:grpSpPr bwMode="auto">
              <a:xfrm>
                <a:off x="5643563" y="1571625"/>
                <a:ext cx="285750" cy="3286125"/>
                <a:chOff x="5643570" y="1571612"/>
                <a:chExt cx="285752" cy="3286148"/>
              </a:xfrm>
            </p:grpSpPr>
            <p:sp>
              <p:nvSpPr>
                <p:cNvPr id="98" name="Rectangle 97"/>
                <p:cNvSpPr/>
                <p:nvPr/>
              </p:nvSpPr>
              <p:spPr>
                <a:xfrm>
                  <a:off x="5695957" y="1571612"/>
                  <a:ext cx="233365" cy="328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Rectangle 98"/>
                <p:cNvSpPr/>
                <p:nvPr/>
              </p:nvSpPr>
              <p:spPr>
                <a:xfrm>
                  <a:off x="5643570" y="3857628"/>
                  <a:ext cx="46037"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84044" name="Group 96"/>
              <p:cNvGrpSpPr>
                <a:grpSpLocks/>
              </p:cNvGrpSpPr>
              <p:nvPr/>
            </p:nvGrpSpPr>
            <p:grpSpPr bwMode="auto">
              <a:xfrm>
                <a:off x="5643563" y="1577975"/>
                <a:ext cx="384175" cy="3155950"/>
                <a:chOff x="5694370" y="1577962"/>
                <a:chExt cx="383391" cy="3156361"/>
              </a:xfrm>
            </p:grpSpPr>
            <p:sp>
              <p:nvSpPr>
                <p:cNvPr id="84045" name="TextBox 8"/>
                <p:cNvSpPr txBox="1">
                  <a:spLocks noChangeArrowheads="1"/>
                </p:cNvSpPr>
                <p:nvPr/>
              </p:nvSpPr>
              <p:spPr bwMode="auto">
                <a:xfrm>
                  <a:off x="5694370" y="1577962"/>
                  <a:ext cx="375469" cy="33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L1</a:t>
                  </a:r>
                </a:p>
              </p:txBody>
            </p:sp>
            <p:sp>
              <p:nvSpPr>
                <p:cNvPr id="84046" name="TextBox 66"/>
                <p:cNvSpPr txBox="1">
                  <a:spLocks noChangeArrowheads="1"/>
                </p:cNvSpPr>
                <p:nvPr/>
              </p:nvSpPr>
              <p:spPr bwMode="auto">
                <a:xfrm>
                  <a:off x="5702291" y="2994196"/>
                  <a:ext cx="375470" cy="33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L4</a:t>
                  </a:r>
                </a:p>
              </p:txBody>
            </p:sp>
            <p:sp>
              <p:nvSpPr>
                <p:cNvPr id="84047" name="TextBox 65"/>
                <p:cNvSpPr txBox="1">
                  <a:spLocks noChangeArrowheads="1"/>
                </p:cNvSpPr>
                <p:nvPr/>
              </p:nvSpPr>
              <p:spPr bwMode="auto">
                <a:xfrm>
                  <a:off x="5694370" y="1928846"/>
                  <a:ext cx="375469" cy="33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L2</a:t>
                  </a:r>
                </a:p>
              </p:txBody>
            </p:sp>
            <p:sp>
              <p:nvSpPr>
                <p:cNvPr id="84048" name="TextBox 67"/>
                <p:cNvSpPr txBox="1">
                  <a:spLocks noChangeArrowheads="1"/>
                </p:cNvSpPr>
                <p:nvPr/>
              </p:nvSpPr>
              <p:spPr bwMode="auto">
                <a:xfrm>
                  <a:off x="5694370" y="3926181"/>
                  <a:ext cx="375469" cy="33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L5</a:t>
                  </a:r>
                </a:p>
              </p:txBody>
            </p:sp>
            <p:sp>
              <p:nvSpPr>
                <p:cNvPr id="84049" name="TextBox 68"/>
                <p:cNvSpPr txBox="1">
                  <a:spLocks noChangeArrowheads="1"/>
                </p:cNvSpPr>
                <p:nvPr/>
              </p:nvSpPr>
              <p:spPr bwMode="auto">
                <a:xfrm>
                  <a:off x="5694370" y="4396142"/>
                  <a:ext cx="375469" cy="33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L6</a:t>
                  </a:r>
                </a:p>
              </p:txBody>
            </p:sp>
            <p:sp>
              <p:nvSpPr>
                <p:cNvPr id="84050" name="TextBox 65"/>
                <p:cNvSpPr txBox="1">
                  <a:spLocks noChangeArrowheads="1"/>
                </p:cNvSpPr>
                <p:nvPr/>
              </p:nvSpPr>
              <p:spPr bwMode="auto">
                <a:xfrm>
                  <a:off x="5695954" y="2519473"/>
                  <a:ext cx="375470" cy="33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a:solidFill>
                        <a:srgbClr val="000000"/>
                      </a:solidFill>
                      <a:latin typeface="Calibri" pitchFamily="34" charset="0"/>
                      <a:cs typeface="Arial" pitchFamily="34" charset="0"/>
                    </a:rPr>
                    <a:t>L3</a:t>
                  </a:r>
                </a:p>
              </p:txBody>
            </p:sp>
          </p:grpSp>
        </p:grpSp>
      </p:grpSp>
    </p:spTree>
    <p:extLst>
      <p:ext uri="{BB962C8B-B14F-4D97-AF65-F5344CB8AC3E}">
        <p14:creationId xmlns:p14="http://schemas.microsoft.com/office/powerpoint/2010/main" val="3196149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891" y="-27384"/>
            <a:ext cx="3763018" cy="461665"/>
          </a:xfrm>
          <a:prstGeom prst="rect">
            <a:avLst/>
          </a:prstGeom>
          <a:noFill/>
        </p:spPr>
        <p:txBody>
          <a:bodyPr wrap="none" rtlCol="0">
            <a:spAutoFit/>
          </a:bodyPr>
          <a:lstStyle/>
          <a:p>
            <a:r>
              <a:rPr lang="en-GB" sz="2400" dirty="0"/>
              <a:t>Layer 4: input specialisations</a:t>
            </a:r>
          </a:p>
        </p:txBody>
      </p:sp>
      <p:grpSp>
        <p:nvGrpSpPr>
          <p:cNvPr id="6" name="Group 5"/>
          <p:cNvGrpSpPr/>
          <p:nvPr/>
        </p:nvGrpSpPr>
        <p:grpSpPr>
          <a:xfrm>
            <a:off x="4271471" y="1339607"/>
            <a:ext cx="4952606" cy="4803976"/>
            <a:chOff x="6661154" y="1168707"/>
            <a:chExt cx="4952606" cy="4803976"/>
          </a:xfrm>
        </p:grpSpPr>
        <p:pic>
          <p:nvPicPr>
            <p:cNvPr id="24578" name="Picture 2" descr="http://www.frontiersin.org/files/Articles/91192/fnana-08-00081-HTML/image_m/fnana-08-00081-g0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6674239" y="1168707"/>
              <a:ext cx="4939521" cy="38402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1154" y="5183034"/>
              <a:ext cx="2884829" cy="307777"/>
            </a:xfrm>
            <a:prstGeom prst="rect">
              <a:avLst/>
            </a:prstGeom>
            <a:noFill/>
          </p:spPr>
          <p:txBody>
            <a:bodyPr wrap="none" rtlCol="0">
              <a:spAutoFit/>
            </a:bodyPr>
            <a:lstStyle/>
            <a:p>
              <a:r>
                <a:rPr lang="en-GB" sz="1400" dirty="0"/>
                <a:t>VGLUT2 </a:t>
              </a:r>
              <a:r>
                <a:rPr lang="en-GB" sz="1400" dirty="0" err="1"/>
                <a:t>immunoreactivity</a:t>
              </a:r>
              <a:r>
                <a:rPr lang="en-GB" sz="1400" dirty="0"/>
                <a:t> (TC axons)</a:t>
              </a:r>
            </a:p>
          </p:txBody>
        </p:sp>
        <p:sp>
          <p:nvSpPr>
            <p:cNvPr id="3" name="TextBox 2"/>
            <p:cNvSpPr txBox="1"/>
            <p:nvPr/>
          </p:nvSpPr>
          <p:spPr>
            <a:xfrm>
              <a:off x="8556265" y="5664906"/>
              <a:ext cx="2977418" cy="307777"/>
            </a:xfrm>
            <a:prstGeom prst="rect">
              <a:avLst/>
            </a:prstGeom>
            <a:noFill/>
          </p:spPr>
          <p:txBody>
            <a:bodyPr wrap="none" rtlCol="0">
              <a:spAutoFit/>
            </a:bodyPr>
            <a:lstStyle/>
            <a:p>
              <a:r>
                <a:rPr lang="en-GB" sz="1400" dirty="0" err="1"/>
                <a:t>Balaram</a:t>
              </a:r>
              <a:r>
                <a:rPr lang="en-GB" sz="1400" dirty="0"/>
                <a:t> &amp; </a:t>
              </a:r>
              <a:r>
                <a:rPr lang="en-GB" sz="1400" dirty="0" err="1"/>
                <a:t>Kaas</a:t>
              </a:r>
              <a:r>
                <a:rPr lang="en-GB" sz="1400" dirty="0"/>
                <a:t> 2014 Front </a:t>
              </a:r>
              <a:r>
                <a:rPr lang="en-GB" sz="1400" dirty="0" err="1"/>
                <a:t>Neuroanat</a:t>
              </a:r>
              <a:endParaRPr lang="en-GB" sz="1400" dirty="0"/>
            </a:p>
          </p:txBody>
        </p:sp>
      </p:grpSp>
      <p:sp>
        <p:nvSpPr>
          <p:cNvPr id="5" name="TextBox 4"/>
          <p:cNvSpPr txBox="1"/>
          <p:nvPr/>
        </p:nvSpPr>
        <p:spPr>
          <a:xfrm>
            <a:off x="3287193" y="908720"/>
            <a:ext cx="2569614" cy="430887"/>
          </a:xfrm>
          <a:prstGeom prst="rect">
            <a:avLst/>
          </a:prstGeom>
          <a:noFill/>
        </p:spPr>
        <p:txBody>
          <a:bodyPr wrap="none" rtlCol="0">
            <a:spAutoFit/>
          </a:bodyPr>
          <a:lstStyle/>
          <a:p>
            <a:r>
              <a:rPr lang="en-GB" sz="2200" dirty="0"/>
              <a:t>Primary visual cortex</a:t>
            </a:r>
          </a:p>
        </p:txBody>
      </p:sp>
      <p:pic>
        <p:nvPicPr>
          <p:cNvPr id="9" name="Picture 2" descr="http://webvision.med.utah.edu/imageswv/Nissl-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2" y="1272018"/>
            <a:ext cx="4104456" cy="401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6064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a:r>
              <a:rPr lang="en-GB" altLang="en-US" sz="1800" dirty="0">
                <a:latin typeface="Arial" pitchFamily="34" charset="0"/>
              </a:rPr>
              <a:t>Anatomy of feedforward connections between the LGN and visual cortex (V1)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5772"/>
          <a:stretch/>
        </p:blipFill>
        <p:spPr bwMode="auto">
          <a:xfrm>
            <a:off x="744481" y="979303"/>
            <a:ext cx="6450069"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4788024" y="6381311"/>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100" b="1" dirty="0">
                <a:latin typeface="Arial" pitchFamily="34" charset="0"/>
              </a:rPr>
              <a:t>Briggs F , and </a:t>
            </a:r>
            <a:r>
              <a:rPr lang="en-GB" altLang="en-US" sz="1100" b="1" dirty="0" err="1">
                <a:latin typeface="Arial" pitchFamily="34" charset="0"/>
              </a:rPr>
              <a:t>Usrey</a:t>
            </a:r>
            <a:r>
              <a:rPr lang="en-GB" altLang="en-US" sz="1100" b="1" dirty="0">
                <a:latin typeface="Arial" pitchFamily="34" charset="0"/>
              </a:rPr>
              <a:t> W M J </a:t>
            </a:r>
            <a:r>
              <a:rPr lang="en-GB" altLang="en-US" sz="1100" b="1" dirty="0" err="1">
                <a:latin typeface="Arial" pitchFamily="34" charset="0"/>
              </a:rPr>
              <a:t>Physiol</a:t>
            </a:r>
            <a:r>
              <a:rPr lang="en-GB" altLang="en-US" sz="1100" b="1" dirty="0">
                <a:latin typeface="Arial" pitchFamily="34" charset="0"/>
              </a:rPr>
              <a:t> 2011;589:33-40</a:t>
            </a:r>
          </a:p>
        </p:txBody>
      </p:sp>
      <p:sp>
        <p:nvSpPr>
          <p:cNvPr id="2" name="Rectangle 1"/>
          <p:cNvSpPr/>
          <p:nvPr/>
        </p:nvSpPr>
        <p:spPr>
          <a:xfrm>
            <a:off x="107504" y="3697287"/>
            <a:ext cx="4572000" cy="307777"/>
          </a:xfrm>
          <a:prstGeom prst="rect">
            <a:avLst/>
          </a:prstGeom>
        </p:spPr>
        <p:txBody>
          <a:bodyPr>
            <a:spAutoFit/>
          </a:bodyPr>
          <a:lstStyle/>
          <a:p>
            <a:pPr algn="ctr"/>
            <a:r>
              <a:rPr lang="en-GB" altLang="en-US" sz="1400" dirty="0" err="1">
                <a:latin typeface="Arial" pitchFamily="34" charset="0"/>
              </a:rPr>
              <a:t>Nissl</a:t>
            </a:r>
            <a:r>
              <a:rPr lang="en-GB" altLang="en-US" sz="1400" dirty="0">
                <a:latin typeface="Arial" pitchFamily="34" charset="0"/>
              </a:rPr>
              <a:t>-stained section of macaque V1. </a:t>
            </a:r>
          </a:p>
        </p:txBody>
      </p:sp>
    </p:spTree>
    <p:extLst>
      <p:ext uri="{BB962C8B-B14F-4D97-AF65-F5344CB8AC3E}">
        <p14:creationId xmlns:p14="http://schemas.microsoft.com/office/powerpoint/2010/main" val="817629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72" name="Rectangle 60"/>
          <p:cNvSpPr>
            <a:spLocks noChangeArrowheads="1"/>
          </p:cNvSpPr>
          <p:nvPr/>
        </p:nvSpPr>
        <p:spPr bwMode="auto">
          <a:xfrm>
            <a:off x="139700" y="14288"/>
            <a:ext cx="7772400" cy="846137"/>
          </a:xfrm>
          <a:prstGeom prst="rect">
            <a:avLst/>
          </a:prstGeom>
          <a:noFill/>
          <a:ln w="9525">
            <a:noFill/>
            <a:miter lim="800000"/>
            <a:headEnd/>
            <a:tailEnd/>
          </a:ln>
          <a:effectLst/>
        </p:spPr>
        <p:txBody>
          <a:bodyPr anchor="ctr"/>
          <a:lstStyle/>
          <a:p>
            <a:pPr fontAlgn="base">
              <a:spcBef>
                <a:spcPct val="0"/>
              </a:spcBef>
              <a:spcAft>
                <a:spcPct val="0"/>
              </a:spcAft>
            </a:pPr>
            <a:r>
              <a:rPr lang="en-GB" sz="2400" dirty="0">
                <a:solidFill>
                  <a:srgbClr val="000000"/>
                </a:solidFill>
                <a:latin typeface="Arial Unicode MS" pitchFamily="34" charset="-128"/>
              </a:rPr>
              <a:t>Ocular dominance visual cortex</a:t>
            </a:r>
            <a:endParaRPr lang="en-US" sz="2400" dirty="0">
              <a:solidFill>
                <a:srgbClr val="000000"/>
              </a:solidFill>
              <a:latin typeface="Arial Unicode MS" pitchFamily="34" charset="-128"/>
            </a:endParaRPr>
          </a:p>
        </p:txBody>
      </p:sp>
      <p:pic>
        <p:nvPicPr>
          <p:cNvPr id="145410" name="Picture 2"/>
          <p:cNvPicPr>
            <a:picLocks noChangeAspect="1" noChangeArrowheads="1"/>
          </p:cNvPicPr>
          <p:nvPr/>
        </p:nvPicPr>
        <p:blipFill>
          <a:blip r:embed="rId2" cstate="print"/>
          <a:srcRect/>
          <a:stretch>
            <a:fillRect/>
          </a:stretch>
        </p:blipFill>
        <p:spPr bwMode="auto">
          <a:xfrm>
            <a:off x="0" y="1014410"/>
            <a:ext cx="8603063" cy="5843590"/>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cstate="print"/>
          <a:srcRect r="14356" b="18999"/>
          <a:stretch>
            <a:fillRect/>
          </a:stretch>
        </p:blipFill>
        <p:spPr bwMode="auto">
          <a:xfrm>
            <a:off x="142844" y="1142984"/>
            <a:ext cx="4318231" cy="3286148"/>
          </a:xfrm>
          <a:prstGeom prst="rect">
            <a:avLst/>
          </a:prstGeom>
          <a:noFill/>
          <a:ln w="9525">
            <a:noFill/>
            <a:miter lim="800000"/>
            <a:headEnd/>
            <a:tailEnd/>
          </a:ln>
          <a:effectLst/>
        </p:spPr>
      </p:pic>
    </p:spTree>
    <p:extLst>
      <p:ext uri="{BB962C8B-B14F-4D97-AF65-F5344CB8AC3E}">
        <p14:creationId xmlns:p14="http://schemas.microsoft.com/office/powerpoint/2010/main" val="9007743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72" name="Rectangle 60"/>
          <p:cNvSpPr>
            <a:spLocks noChangeArrowheads="1"/>
          </p:cNvSpPr>
          <p:nvPr/>
        </p:nvSpPr>
        <p:spPr bwMode="auto">
          <a:xfrm>
            <a:off x="139700" y="-214338"/>
            <a:ext cx="8361390" cy="846137"/>
          </a:xfrm>
          <a:prstGeom prst="rect">
            <a:avLst/>
          </a:prstGeom>
          <a:noFill/>
          <a:ln w="9525">
            <a:noFill/>
            <a:miter lim="800000"/>
            <a:headEnd/>
            <a:tailEnd/>
          </a:ln>
          <a:effectLst/>
        </p:spPr>
        <p:txBody>
          <a:bodyPr anchor="ctr"/>
          <a:lstStyle/>
          <a:p>
            <a:pPr fontAlgn="base">
              <a:spcBef>
                <a:spcPct val="0"/>
              </a:spcBef>
              <a:spcAft>
                <a:spcPct val="0"/>
              </a:spcAft>
            </a:pPr>
            <a:r>
              <a:rPr lang="en-GB" sz="2400" dirty="0">
                <a:solidFill>
                  <a:srgbClr val="000000"/>
                </a:solidFill>
                <a:latin typeface="Arial Unicode MS" pitchFamily="34" charset="-128"/>
              </a:rPr>
              <a:t>Organisation of ocular dominance in layer 4C in human V1</a:t>
            </a:r>
            <a:endParaRPr lang="en-US" sz="2400" dirty="0">
              <a:solidFill>
                <a:srgbClr val="000000"/>
              </a:solidFill>
              <a:latin typeface="Arial Unicode MS" pitchFamily="34" charset="-128"/>
            </a:endParaRPr>
          </a:p>
        </p:txBody>
      </p:sp>
      <p:pic>
        <p:nvPicPr>
          <p:cNvPr id="6" name="Picture 5"/>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9000"/>
                    </a14:imgEffect>
                    <a14:imgEffect>
                      <a14:brightnessContrast bright="10000" contrast="13000"/>
                    </a14:imgEffect>
                  </a14:imgLayer>
                </a14:imgProps>
              </a:ext>
            </a:extLst>
          </a:blip>
          <a:srcRect r="50260"/>
          <a:stretch/>
        </p:blipFill>
        <p:spPr bwMode="auto">
          <a:xfrm>
            <a:off x="1403647" y="799829"/>
            <a:ext cx="6208127" cy="5365475"/>
          </a:xfrm>
          <a:prstGeom prst="rect">
            <a:avLst/>
          </a:prstGeom>
          <a:noFill/>
          <a:ln w="9525">
            <a:noFill/>
            <a:miter lim="800000"/>
            <a:headEnd/>
            <a:tailEnd/>
          </a:ln>
        </p:spPr>
      </p:pic>
      <p:sp>
        <p:nvSpPr>
          <p:cNvPr id="7" name="TextBox 6"/>
          <p:cNvSpPr txBox="1"/>
          <p:nvPr/>
        </p:nvSpPr>
        <p:spPr>
          <a:xfrm>
            <a:off x="2574498" y="6237312"/>
            <a:ext cx="3660169" cy="276999"/>
          </a:xfrm>
          <a:prstGeom prst="rect">
            <a:avLst/>
          </a:prstGeom>
          <a:noFill/>
        </p:spPr>
        <p:txBody>
          <a:bodyPr wrap="none" rtlCol="0">
            <a:spAutoFit/>
          </a:bodyPr>
          <a:lstStyle/>
          <a:p>
            <a:r>
              <a:rPr lang="en-GB" sz="1200" dirty="0" err="1"/>
              <a:t>Cytochrome</a:t>
            </a:r>
            <a:r>
              <a:rPr lang="en-GB" sz="1200" dirty="0"/>
              <a:t> </a:t>
            </a:r>
            <a:r>
              <a:rPr lang="en-GB" sz="1200" dirty="0" err="1"/>
              <a:t>oxidase</a:t>
            </a:r>
            <a:r>
              <a:rPr lang="en-GB" sz="1200" dirty="0"/>
              <a:t> staining in </a:t>
            </a:r>
            <a:r>
              <a:rPr lang="en-GB" sz="1200" b="1" dirty="0"/>
              <a:t>layer 4C </a:t>
            </a:r>
            <a:r>
              <a:rPr lang="en-GB" sz="1200" dirty="0"/>
              <a:t>of human brain</a:t>
            </a:r>
            <a:endParaRPr lang="en-US" sz="1200" dirty="0"/>
          </a:p>
        </p:txBody>
      </p:sp>
      <p:sp>
        <p:nvSpPr>
          <p:cNvPr id="8" name="TextBox 7"/>
          <p:cNvSpPr txBox="1"/>
          <p:nvPr/>
        </p:nvSpPr>
        <p:spPr>
          <a:xfrm>
            <a:off x="7020272" y="6514294"/>
            <a:ext cx="1808380" cy="307777"/>
          </a:xfrm>
          <a:prstGeom prst="rect">
            <a:avLst/>
          </a:prstGeom>
          <a:noFill/>
        </p:spPr>
        <p:txBody>
          <a:bodyPr wrap="none" rtlCol="0">
            <a:spAutoFit/>
          </a:bodyPr>
          <a:lstStyle/>
          <a:p>
            <a:r>
              <a:rPr lang="en-GB" sz="1400" dirty="0"/>
              <a:t>Horton &amp; Adams 2005</a:t>
            </a:r>
          </a:p>
        </p:txBody>
      </p:sp>
    </p:spTree>
    <p:extLst>
      <p:ext uri="{BB962C8B-B14F-4D97-AF65-F5344CB8AC3E}">
        <p14:creationId xmlns:p14="http://schemas.microsoft.com/office/powerpoint/2010/main" val="26392839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88640"/>
            <a:ext cx="1077667" cy="461665"/>
          </a:xfrm>
          <a:prstGeom prst="rect">
            <a:avLst/>
          </a:prstGeom>
          <a:noFill/>
        </p:spPr>
        <p:txBody>
          <a:bodyPr wrap="none" rtlCol="0">
            <a:spAutoFit/>
          </a:bodyPr>
          <a:lstStyle/>
          <a:p>
            <a:r>
              <a:rPr lang="en-GB" sz="2400" dirty="0"/>
              <a:t>Layer 4</a:t>
            </a:r>
          </a:p>
        </p:txBody>
      </p:sp>
      <p:sp>
        <p:nvSpPr>
          <p:cNvPr id="2" name="TextBox 1"/>
          <p:cNvSpPr txBox="1"/>
          <p:nvPr/>
        </p:nvSpPr>
        <p:spPr>
          <a:xfrm>
            <a:off x="319958" y="836712"/>
            <a:ext cx="7275068" cy="369332"/>
          </a:xfrm>
          <a:prstGeom prst="rect">
            <a:avLst/>
          </a:prstGeom>
          <a:noFill/>
        </p:spPr>
        <p:txBody>
          <a:bodyPr wrap="none" rtlCol="0">
            <a:spAutoFit/>
          </a:bodyPr>
          <a:lstStyle/>
          <a:p>
            <a:pPr marL="285750" indent="-285750">
              <a:buFont typeface="Arial" panose="020B0604020202020204" pitchFamily="34" charset="0"/>
              <a:buChar char="•"/>
            </a:pPr>
            <a:r>
              <a:rPr lang="en-GB" dirty="0"/>
              <a:t>Building new response properties via convergence/selection of TC inputs</a:t>
            </a:r>
          </a:p>
        </p:txBody>
      </p:sp>
      <p:pic>
        <p:nvPicPr>
          <p:cNvPr id="8" name="Picture 2"/>
          <p:cNvPicPr>
            <a:picLocks noChangeAspect="1" noChangeArrowheads="1"/>
          </p:cNvPicPr>
          <p:nvPr/>
        </p:nvPicPr>
        <p:blipFill>
          <a:blip r:embed="rId2" cstate="print"/>
          <a:srcRect/>
          <a:stretch>
            <a:fillRect/>
          </a:stretch>
        </p:blipFill>
        <p:spPr bwMode="auto">
          <a:xfrm>
            <a:off x="1187624" y="1839292"/>
            <a:ext cx="6147646" cy="2952328"/>
          </a:xfrm>
          <a:prstGeom prst="rect">
            <a:avLst/>
          </a:prstGeom>
          <a:noFill/>
          <a:ln w="9525">
            <a:noFill/>
            <a:miter lim="800000"/>
            <a:headEnd/>
            <a:tailEnd/>
          </a:ln>
        </p:spPr>
      </p:pic>
    </p:spTree>
    <p:extLst>
      <p:ext uri="{BB962C8B-B14F-4D97-AF65-F5344CB8AC3E}">
        <p14:creationId xmlns:p14="http://schemas.microsoft.com/office/powerpoint/2010/main" val="298532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Rectangle 70"/>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rgbClr val="FFFFFF"/>
              </a:solidFill>
              <a:latin typeface="Switzerland"/>
              <a:ea typeface="+mn-ea"/>
              <a:cs typeface="+mn-cs"/>
            </a:endParaRPr>
          </a:p>
        </p:txBody>
      </p:sp>
      <p:sp>
        <p:nvSpPr>
          <p:cNvPr id="72" name="Rectangle 60"/>
          <p:cNvSpPr>
            <a:spLocks noChangeArrowheads="1"/>
          </p:cNvSpPr>
          <p:nvPr/>
        </p:nvSpPr>
        <p:spPr bwMode="auto">
          <a:xfrm>
            <a:off x="35496" y="1646759"/>
            <a:ext cx="4936356" cy="846137"/>
          </a:xfrm>
          <a:prstGeom prst="rect">
            <a:avLst/>
          </a:prstGeom>
          <a:noFill/>
          <a:ln w="9525">
            <a:noFill/>
            <a:miter lim="800000"/>
            <a:headEnd/>
            <a:tailEnd/>
          </a:ln>
          <a:effectLst/>
        </p:spPr>
        <p:txBody>
          <a:bodyPr anchor="ctr"/>
          <a:lstStyle/>
          <a:p>
            <a:pPr algn="ctr" rtl="0" fontAlgn="base">
              <a:spcBef>
                <a:spcPct val="0"/>
              </a:spcBef>
              <a:spcAft>
                <a:spcPct val="0"/>
              </a:spcAft>
            </a:pPr>
            <a:r>
              <a:rPr lang="en-GB" sz="2400" kern="1200" dirty="0">
                <a:solidFill>
                  <a:schemeClr val="bg1"/>
                </a:solidFill>
                <a:latin typeface="Arial Unicode MS" pitchFamily="34" charset="-128"/>
                <a:ea typeface="+mn-ea"/>
                <a:cs typeface="+mn-cs"/>
              </a:rPr>
              <a:t>Lateral geniculate nucleus (LGN)</a:t>
            </a:r>
            <a:endParaRPr lang="en-US" sz="2400" kern="1200" dirty="0">
              <a:solidFill>
                <a:schemeClr val="bg1"/>
              </a:solidFill>
              <a:latin typeface="Arial Unicode MS" pitchFamily="34" charset="-128"/>
              <a:ea typeface="+mn-ea"/>
              <a:cs typeface="+mn-cs"/>
            </a:endParaRPr>
          </a:p>
        </p:txBody>
      </p:sp>
      <p:pic>
        <p:nvPicPr>
          <p:cNvPr id="5" name="hubel_wiesel_lgn_on_cell.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467544" y="2492896"/>
            <a:ext cx="3435864" cy="2576898"/>
          </a:xfrm>
          <a:prstGeom prst="rect">
            <a:avLst/>
          </a:prstGeom>
        </p:spPr>
      </p:pic>
      <p:sp>
        <p:nvSpPr>
          <p:cNvPr id="6" name="TextBox 5"/>
          <p:cNvSpPr txBox="1"/>
          <p:nvPr/>
        </p:nvSpPr>
        <p:spPr>
          <a:xfrm>
            <a:off x="1714834" y="5109724"/>
            <a:ext cx="941283" cy="369332"/>
          </a:xfrm>
          <a:prstGeom prst="rect">
            <a:avLst/>
          </a:prstGeom>
          <a:noFill/>
        </p:spPr>
        <p:txBody>
          <a:bodyPr wrap="none" rtlCol="0">
            <a:spAutoFit/>
          </a:bodyPr>
          <a:lstStyle/>
          <a:p>
            <a:r>
              <a:rPr lang="en-GB" dirty="0">
                <a:solidFill>
                  <a:schemeClr val="bg1"/>
                </a:solidFill>
              </a:rPr>
              <a:t>ON cell</a:t>
            </a:r>
            <a:endParaRPr lang="en-US" dirty="0">
              <a:solidFill>
                <a:schemeClr val="bg1"/>
              </a:solidFill>
            </a:endParaRPr>
          </a:p>
        </p:txBody>
      </p:sp>
      <p:sp>
        <p:nvSpPr>
          <p:cNvPr id="7" name="TextBox 6"/>
          <p:cNvSpPr txBox="1"/>
          <p:nvPr/>
        </p:nvSpPr>
        <p:spPr>
          <a:xfrm>
            <a:off x="312201" y="6113996"/>
            <a:ext cx="1992853" cy="369332"/>
          </a:xfrm>
          <a:prstGeom prst="rect">
            <a:avLst/>
          </a:prstGeom>
          <a:noFill/>
        </p:spPr>
        <p:txBody>
          <a:bodyPr wrap="none" rtlCol="0">
            <a:spAutoFit/>
          </a:bodyPr>
          <a:lstStyle/>
          <a:p>
            <a:r>
              <a:rPr lang="en-GB" dirty="0">
                <a:solidFill>
                  <a:schemeClr val="bg1"/>
                </a:solidFill>
              </a:rPr>
              <a:t>Hubel and Wiesel</a:t>
            </a:r>
            <a:endParaRPr lang="en-US" dirty="0">
              <a:solidFill>
                <a:schemeClr val="bg1"/>
              </a:solidFill>
            </a:endParaRPr>
          </a:p>
        </p:txBody>
      </p:sp>
      <p:sp>
        <p:nvSpPr>
          <p:cNvPr id="8" name="Rectangle 60"/>
          <p:cNvSpPr>
            <a:spLocks noChangeArrowheads="1"/>
          </p:cNvSpPr>
          <p:nvPr/>
        </p:nvSpPr>
        <p:spPr bwMode="auto">
          <a:xfrm>
            <a:off x="4572000" y="1630363"/>
            <a:ext cx="4360292" cy="846137"/>
          </a:xfrm>
          <a:prstGeom prst="rect">
            <a:avLst/>
          </a:prstGeom>
          <a:noFill/>
          <a:ln w="9525">
            <a:noFill/>
            <a:miter lim="800000"/>
            <a:headEnd/>
            <a:tailEnd/>
          </a:ln>
          <a:effectLst/>
        </p:spPr>
        <p:txBody>
          <a:bodyPr anchor="ctr"/>
          <a:lstStyle/>
          <a:p>
            <a:pPr algn="ctr" rtl="0" fontAlgn="base">
              <a:spcBef>
                <a:spcPct val="0"/>
              </a:spcBef>
              <a:spcAft>
                <a:spcPct val="0"/>
              </a:spcAft>
            </a:pPr>
            <a:r>
              <a:rPr lang="en-GB" sz="2400" kern="1200" dirty="0">
                <a:solidFill>
                  <a:schemeClr val="bg1"/>
                </a:solidFill>
                <a:latin typeface="Arial Unicode MS" pitchFamily="34" charset="-128"/>
                <a:ea typeface="+mn-ea"/>
                <a:cs typeface="+mn-cs"/>
              </a:rPr>
              <a:t>Primary visual cortex (V1)</a:t>
            </a:r>
            <a:endParaRPr lang="en-US" sz="2400" kern="1200" dirty="0">
              <a:solidFill>
                <a:schemeClr val="bg1"/>
              </a:solidFill>
              <a:latin typeface="Arial Unicode MS" pitchFamily="34" charset="-128"/>
              <a:ea typeface="+mn-ea"/>
              <a:cs typeface="+mn-cs"/>
            </a:endParaRPr>
          </a:p>
        </p:txBody>
      </p:sp>
      <p:pic>
        <p:nvPicPr>
          <p:cNvPr id="9" name="hubel_wiesel_complex.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148064" y="2420888"/>
            <a:ext cx="3312368" cy="2484276"/>
          </a:xfrm>
          <a:prstGeom prst="rect">
            <a:avLst/>
          </a:prstGeom>
        </p:spPr>
      </p:pic>
      <p:sp>
        <p:nvSpPr>
          <p:cNvPr id="11" name="TextBox 10"/>
          <p:cNvSpPr txBox="1"/>
          <p:nvPr/>
        </p:nvSpPr>
        <p:spPr>
          <a:xfrm>
            <a:off x="5652120" y="4954028"/>
            <a:ext cx="2640210" cy="369332"/>
          </a:xfrm>
          <a:prstGeom prst="rect">
            <a:avLst/>
          </a:prstGeom>
          <a:noFill/>
        </p:spPr>
        <p:txBody>
          <a:bodyPr wrap="none" rtlCol="0">
            <a:spAutoFit/>
          </a:bodyPr>
          <a:lstStyle/>
          <a:p>
            <a:r>
              <a:rPr lang="en-GB" dirty="0">
                <a:solidFill>
                  <a:schemeClr val="bg1"/>
                </a:solidFill>
              </a:rPr>
              <a:t>Orientation-preferring cell</a:t>
            </a:r>
            <a:endParaRPr lang="en-US" dirty="0">
              <a:solidFill>
                <a:schemeClr val="bg1"/>
              </a:solidFill>
            </a:endParaRPr>
          </a:p>
        </p:txBody>
      </p:sp>
    </p:spTree>
    <p:extLst>
      <p:ext uri="{BB962C8B-B14F-4D97-AF65-F5344CB8AC3E}">
        <p14:creationId xmlns:p14="http://schemas.microsoft.com/office/powerpoint/2010/main" val="187600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88640"/>
            <a:ext cx="1077667" cy="461665"/>
          </a:xfrm>
          <a:prstGeom prst="rect">
            <a:avLst/>
          </a:prstGeom>
          <a:noFill/>
        </p:spPr>
        <p:txBody>
          <a:bodyPr wrap="none" rtlCol="0">
            <a:spAutoFit/>
          </a:bodyPr>
          <a:lstStyle/>
          <a:p>
            <a:r>
              <a:rPr lang="en-GB" sz="2400" dirty="0"/>
              <a:t>Layer 4</a:t>
            </a:r>
          </a:p>
        </p:txBody>
      </p:sp>
      <p:sp>
        <p:nvSpPr>
          <p:cNvPr id="2" name="TextBox 1"/>
          <p:cNvSpPr txBox="1"/>
          <p:nvPr/>
        </p:nvSpPr>
        <p:spPr>
          <a:xfrm>
            <a:off x="319958" y="836712"/>
            <a:ext cx="4899803" cy="369332"/>
          </a:xfrm>
          <a:prstGeom prst="rect">
            <a:avLst/>
          </a:prstGeom>
          <a:noFill/>
        </p:spPr>
        <p:txBody>
          <a:bodyPr wrap="none" rtlCol="0">
            <a:spAutoFit/>
          </a:bodyPr>
          <a:lstStyle/>
          <a:p>
            <a:pPr marL="285750" indent="-285750">
              <a:buFont typeface="Arial" panose="020B0604020202020204" pitchFamily="34" charset="0"/>
              <a:buChar char="•"/>
            </a:pPr>
            <a:r>
              <a:rPr lang="en-GB" dirty="0"/>
              <a:t>Amplification of sparse and weak sensory input</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634" y="1734443"/>
            <a:ext cx="3482286" cy="365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484784"/>
            <a:ext cx="3816424" cy="415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95936" y="5130254"/>
            <a:ext cx="2340260" cy="523220"/>
          </a:xfrm>
          <a:prstGeom prst="rect">
            <a:avLst/>
          </a:prstGeom>
          <a:solidFill>
            <a:schemeClr val="bg1"/>
          </a:solidFill>
        </p:spPr>
        <p:txBody>
          <a:bodyPr wrap="square" rtlCol="0">
            <a:spAutoFit/>
          </a:bodyPr>
          <a:lstStyle/>
          <a:p>
            <a:r>
              <a:rPr lang="en-GB" sz="1400" dirty="0"/>
              <a:t>Lien &amp; Scanziani, 2013</a:t>
            </a:r>
          </a:p>
          <a:p>
            <a:endParaRPr lang="en-GB" sz="1400" dirty="0"/>
          </a:p>
        </p:txBody>
      </p:sp>
    </p:spTree>
    <p:extLst>
      <p:ext uri="{BB962C8B-B14F-4D97-AF65-F5344CB8AC3E}">
        <p14:creationId xmlns:p14="http://schemas.microsoft.com/office/powerpoint/2010/main" val="399995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6064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r>
              <a:rPr lang="en-GB" altLang="en-US" sz="1800" dirty="0">
                <a:latin typeface="Arial" pitchFamily="34" charset="0"/>
              </a:rPr>
              <a:t>BUT…not all input from the primary thalamus terminates in L4!!</a:t>
            </a:r>
          </a:p>
          <a:p>
            <a:endParaRPr lang="en-GB" altLang="en-US" sz="1800" dirty="0">
              <a:latin typeface="Arial" pitchFamily="34" charset="0"/>
            </a:endParaRPr>
          </a:p>
          <a:p>
            <a:r>
              <a:rPr lang="en-GB" altLang="en-US" sz="1800" dirty="0">
                <a:latin typeface="Arial" pitchFamily="34" charset="0"/>
              </a:rPr>
              <a:t>2 examples:</a:t>
            </a:r>
          </a:p>
          <a:p>
            <a:pPr marL="400050" indent="-400050">
              <a:buAutoNum type="romanLcParenBoth"/>
            </a:pPr>
            <a:r>
              <a:rPr lang="en-GB" altLang="en-US" sz="1800" dirty="0">
                <a:latin typeface="Arial" pitchFamily="34" charset="0"/>
              </a:rPr>
              <a:t>LGN </a:t>
            </a:r>
            <a:r>
              <a:rPr lang="en-GB" altLang="en-US" sz="1800" dirty="0">
                <a:latin typeface="Arial" pitchFamily="34" charset="0"/>
                <a:sym typeface="Wingdings" panose="05000000000000000000" pitchFamily="2" charset="2"/>
              </a:rPr>
              <a:t> L1/2/3 of mouse V1</a:t>
            </a:r>
          </a:p>
          <a:p>
            <a:pPr marL="400050" indent="-400050">
              <a:buAutoNum type="romanLcParenBoth"/>
            </a:pPr>
            <a:r>
              <a:rPr lang="en-GB" altLang="en-US" sz="1800" dirty="0">
                <a:latin typeface="Arial" pitchFamily="34" charset="0"/>
                <a:sym typeface="Wingdings" panose="05000000000000000000" pitchFamily="2" charset="2"/>
              </a:rPr>
              <a:t>VPN  L5 of mouse S1</a:t>
            </a:r>
          </a:p>
          <a:p>
            <a:endParaRPr lang="en-GB" altLang="en-US" sz="1800" dirty="0">
              <a:latin typeface="Arial" pitchFamily="34" charset="0"/>
            </a:endParaRPr>
          </a:p>
        </p:txBody>
      </p:sp>
      <p:sp>
        <p:nvSpPr>
          <p:cNvPr id="8" name="Text Box 4"/>
          <p:cNvSpPr txBox="1">
            <a:spLocks noChangeArrowheads="1"/>
          </p:cNvSpPr>
          <p:nvPr/>
        </p:nvSpPr>
        <p:spPr bwMode="auto">
          <a:xfrm>
            <a:off x="4788024" y="645333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pt-BR" altLang="en-US" sz="1100" dirty="0">
                <a:latin typeface="Arial" pitchFamily="34" charset="0"/>
              </a:rPr>
              <a:t>Cruz-Martin et al., Nature. Mar 20, 2014; 507(7492): 358–361.</a:t>
            </a:r>
            <a:endParaRPr lang="en-GB" altLang="en-US" sz="1100" dirty="0">
              <a:latin typeface="Arial" pitchFamily="34" charset="0"/>
            </a:endParaRPr>
          </a:p>
        </p:txBody>
      </p:sp>
      <p:pic>
        <p:nvPicPr>
          <p:cNvPr id="9" name="Picture 2" descr="An external file that holds a picture, illustration, etc.&#10;Object name is nihms552751f1.jpg"/>
          <p:cNvPicPr>
            <a:picLocks noChangeAspect="1" noChangeArrowheads="1"/>
          </p:cNvPicPr>
          <p:nvPr/>
        </p:nvPicPr>
        <p:blipFill rotWithShape="1">
          <a:blip r:embed="rId3">
            <a:extLst>
              <a:ext uri="{28A0092B-C50C-407E-A947-70E740481C1C}">
                <a14:useLocalDpi xmlns:a14="http://schemas.microsoft.com/office/drawing/2010/main" val="0"/>
              </a:ext>
            </a:extLst>
          </a:blip>
          <a:srcRect t="46498"/>
          <a:stretch/>
        </p:blipFill>
        <p:spPr bwMode="auto">
          <a:xfrm>
            <a:off x="324488" y="3427179"/>
            <a:ext cx="8640000" cy="26502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 external file that holds a picture, illustration, etc.&#10;Object name is nihms552751f1.jpg"/>
          <p:cNvPicPr>
            <a:picLocks noChangeAspect="1" noChangeArrowheads="1"/>
          </p:cNvPicPr>
          <p:nvPr/>
        </p:nvPicPr>
        <p:blipFill rotWithShape="1">
          <a:blip r:embed="rId3">
            <a:extLst>
              <a:ext uri="{28A0092B-C50C-407E-A947-70E740481C1C}">
                <a14:useLocalDpi xmlns:a14="http://schemas.microsoft.com/office/drawing/2010/main" val="0"/>
              </a:ext>
            </a:extLst>
          </a:blip>
          <a:srcRect l="80965" t="183" b="53471"/>
          <a:stretch/>
        </p:blipFill>
        <p:spPr bwMode="auto">
          <a:xfrm>
            <a:off x="5825895" y="1612977"/>
            <a:ext cx="1194377" cy="16672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7903" y="2424362"/>
            <a:ext cx="5279390" cy="646331"/>
          </a:xfrm>
          <a:prstGeom prst="rect">
            <a:avLst/>
          </a:prstGeom>
        </p:spPr>
        <p:txBody>
          <a:bodyPr wrap="square">
            <a:spAutoFit/>
          </a:bodyPr>
          <a:lstStyle/>
          <a:p>
            <a:r>
              <a:rPr lang="en-GB" altLang="en-US" dirty="0">
                <a:solidFill>
                  <a:srgbClr val="00B0F0"/>
                </a:solidFill>
                <a:latin typeface="Arial" pitchFamily="34" charset="0"/>
              </a:rPr>
              <a:t>Even projections from the primary thalamus can target superficial layers including L1</a:t>
            </a:r>
          </a:p>
        </p:txBody>
      </p:sp>
    </p:spTree>
    <p:extLst>
      <p:ext uri="{BB962C8B-B14F-4D97-AF65-F5344CB8AC3E}">
        <p14:creationId xmlns:p14="http://schemas.microsoft.com/office/powerpoint/2010/main" val="4003208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441886" y="71414"/>
            <a:ext cx="8229600" cy="4052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kern="0" dirty="0"/>
              <a:t>Thalamic inputs to a L5 pyramidal cell in mouse primary visual cortex</a:t>
            </a:r>
            <a:endParaRPr lang="en-US" kern="0" dirty="0"/>
          </a:p>
        </p:txBody>
      </p:sp>
      <p:grpSp>
        <p:nvGrpSpPr>
          <p:cNvPr id="5" name="Group 4">
            <a:extLst>
              <a:ext uri="{FF2B5EF4-FFF2-40B4-BE49-F238E27FC236}">
                <a16:creationId xmlns:a16="http://schemas.microsoft.com/office/drawing/2014/main" id="{159A602E-DEB0-4A91-A15D-3793181EE920}"/>
              </a:ext>
            </a:extLst>
          </p:cNvPr>
          <p:cNvGrpSpPr/>
          <p:nvPr/>
        </p:nvGrpSpPr>
        <p:grpSpPr>
          <a:xfrm>
            <a:off x="1302677" y="615718"/>
            <a:ext cx="5213539" cy="5036693"/>
            <a:chOff x="1302677" y="615718"/>
            <a:chExt cx="6489803" cy="6269666"/>
          </a:xfrm>
        </p:grpSpPr>
        <p:sp>
          <p:nvSpPr>
            <p:cNvPr id="10" name="Rectangle 9"/>
            <p:cNvSpPr/>
            <p:nvPr/>
          </p:nvSpPr>
          <p:spPr>
            <a:xfrm>
              <a:off x="5332497" y="6516052"/>
              <a:ext cx="2459983" cy="369332"/>
            </a:xfrm>
            <a:prstGeom prst="rect">
              <a:avLst/>
            </a:prstGeom>
          </p:spPr>
          <p:txBody>
            <a:bodyPr wrap="square">
              <a:spAutoFit/>
            </a:bodyPr>
            <a:lstStyle/>
            <a:p>
              <a:pPr algn="r" fontAlgn="base">
                <a:spcBef>
                  <a:spcPct val="0"/>
                </a:spcBef>
                <a:spcAft>
                  <a:spcPct val="0"/>
                </a:spcAft>
              </a:pPr>
              <a:r>
                <a:rPr lang="en-GB" dirty="0" err="1">
                  <a:latin typeface="Calibri" pitchFamily="34" charset="0"/>
                  <a:cs typeface="Calibri" pitchFamily="34" charset="0"/>
                </a:rPr>
                <a:t>Rancz</a:t>
              </a:r>
              <a:r>
                <a:rPr lang="en-GB" dirty="0">
                  <a:latin typeface="Calibri" pitchFamily="34" charset="0"/>
                  <a:cs typeface="Calibri" pitchFamily="34" charset="0"/>
                </a:rPr>
                <a:t> et al., 2011</a:t>
              </a:r>
            </a:p>
          </p:txBody>
        </p:sp>
        <p:grpSp>
          <p:nvGrpSpPr>
            <p:cNvPr id="4" name="Group 3"/>
            <p:cNvGrpSpPr/>
            <p:nvPr/>
          </p:nvGrpSpPr>
          <p:grpSpPr>
            <a:xfrm>
              <a:off x="1302677" y="615718"/>
              <a:ext cx="6365667" cy="5981634"/>
              <a:chOff x="211760" y="543710"/>
              <a:chExt cx="6365667" cy="5981634"/>
            </a:xfrm>
          </p:grpSpPr>
          <p:pic>
            <p:nvPicPr>
              <p:cNvPr id="41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63" y="574011"/>
                <a:ext cx="6346964" cy="595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60032" y="548680"/>
                <a:ext cx="21602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860032" y="5085184"/>
                <a:ext cx="21602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50404" y="620688"/>
                <a:ext cx="216024" cy="3693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11760" y="543710"/>
                <a:ext cx="3942184" cy="369332"/>
              </a:xfrm>
              <a:prstGeom prst="rect">
                <a:avLst/>
              </a:prstGeom>
            </p:spPr>
            <p:txBody>
              <a:bodyPr wrap="square">
                <a:spAutoFit/>
              </a:bodyPr>
              <a:lstStyle/>
              <a:p>
                <a:pPr algn="just" fontAlgn="base">
                  <a:spcBef>
                    <a:spcPct val="0"/>
                  </a:spcBef>
                  <a:spcAft>
                    <a:spcPct val="0"/>
                  </a:spcAft>
                </a:pPr>
                <a:r>
                  <a:rPr lang="en-GB" dirty="0" err="1">
                    <a:solidFill>
                      <a:schemeClr val="bg1"/>
                    </a:solidFill>
                    <a:latin typeface="Calibri" pitchFamily="34" charset="0"/>
                    <a:cs typeface="Calibri" pitchFamily="34" charset="0"/>
                  </a:rPr>
                  <a:t>Pseudotyped</a:t>
                </a:r>
                <a:r>
                  <a:rPr lang="en-GB" dirty="0">
                    <a:solidFill>
                      <a:schemeClr val="bg1"/>
                    </a:solidFill>
                    <a:latin typeface="Calibri" pitchFamily="34" charset="0"/>
                    <a:cs typeface="Calibri" pitchFamily="34" charset="0"/>
                  </a:rPr>
                  <a:t> rabies virus tracing</a:t>
                </a:r>
              </a:p>
            </p:txBody>
          </p:sp>
        </p:grpSp>
      </p:grpSp>
    </p:spTree>
    <p:extLst>
      <p:ext uri="{BB962C8B-B14F-4D97-AF65-F5344CB8AC3E}">
        <p14:creationId xmlns:p14="http://schemas.microsoft.com/office/powerpoint/2010/main" val="2792166687"/>
      </p:ext>
    </p:extLst>
  </p:cSld>
  <p:clrMapOvr>
    <a:masterClrMapping/>
  </p:clrMapOvr>
  <p:timing>
    <p:tnLst>
      <p:par>
        <p:cTn id="1" dur="indefinite" restart="never" nodeType="tmRoot">
          <p:childTnLst>
            <p:par>
              <p:cTn id="2"/>
            </p:par>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6064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r>
              <a:rPr lang="en-GB" altLang="en-US" sz="1800" dirty="0">
                <a:latin typeface="Arial" pitchFamily="34" charset="0"/>
              </a:rPr>
              <a:t>BUT…not all input from the primary thalamus terminates in L4!!</a:t>
            </a:r>
          </a:p>
          <a:p>
            <a:endParaRPr lang="en-GB" altLang="en-US" sz="1800" dirty="0">
              <a:latin typeface="Arial" pitchFamily="34" charset="0"/>
            </a:endParaRPr>
          </a:p>
          <a:p>
            <a:r>
              <a:rPr lang="en-GB" altLang="en-US" sz="1800" dirty="0">
                <a:latin typeface="Arial" pitchFamily="34" charset="0"/>
              </a:rPr>
              <a:t>2 examples:</a:t>
            </a:r>
          </a:p>
          <a:p>
            <a:pPr marL="400050" indent="-400050">
              <a:buAutoNum type="romanLcParenBoth"/>
            </a:pPr>
            <a:r>
              <a:rPr lang="en-GB" altLang="en-US" sz="1800" dirty="0">
                <a:latin typeface="Arial" pitchFamily="34" charset="0"/>
              </a:rPr>
              <a:t>LGN </a:t>
            </a:r>
            <a:r>
              <a:rPr lang="en-GB" altLang="en-US" sz="1800" dirty="0">
                <a:latin typeface="Arial" pitchFamily="34" charset="0"/>
                <a:sym typeface="Wingdings" panose="05000000000000000000" pitchFamily="2" charset="2"/>
              </a:rPr>
              <a:t> L1/2/3 of mouse V1</a:t>
            </a:r>
          </a:p>
          <a:p>
            <a:pPr marL="400050" indent="-400050">
              <a:buAutoNum type="romanLcParenBoth"/>
            </a:pPr>
            <a:r>
              <a:rPr lang="en-GB" altLang="en-US" sz="1800" dirty="0">
                <a:latin typeface="Arial" pitchFamily="34" charset="0"/>
                <a:sym typeface="Wingdings" panose="05000000000000000000" pitchFamily="2" charset="2"/>
              </a:rPr>
              <a:t>VPN  L5 of mouse S1</a:t>
            </a:r>
          </a:p>
          <a:p>
            <a:endParaRPr lang="en-GB" altLang="en-US" sz="1800" dirty="0">
              <a:latin typeface="Arial" pitchFamily="34" charset="0"/>
            </a:endParaRPr>
          </a:p>
        </p:txBody>
      </p:sp>
      <p:grpSp>
        <p:nvGrpSpPr>
          <p:cNvPr id="13" name="Group 12">
            <a:extLst>
              <a:ext uri="{FF2B5EF4-FFF2-40B4-BE49-F238E27FC236}">
                <a16:creationId xmlns:a16="http://schemas.microsoft.com/office/drawing/2014/main" id="{401B0862-3EE5-409B-B389-149967883C68}"/>
              </a:ext>
            </a:extLst>
          </p:cNvPr>
          <p:cNvGrpSpPr/>
          <p:nvPr/>
        </p:nvGrpSpPr>
        <p:grpSpPr>
          <a:xfrm>
            <a:off x="3616869" y="1484784"/>
            <a:ext cx="5213539" cy="5036693"/>
            <a:chOff x="1302677" y="615718"/>
            <a:chExt cx="6489803" cy="6269666"/>
          </a:xfrm>
        </p:grpSpPr>
        <p:sp>
          <p:nvSpPr>
            <p:cNvPr id="14" name="Rectangle 13">
              <a:extLst>
                <a:ext uri="{FF2B5EF4-FFF2-40B4-BE49-F238E27FC236}">
                  <a16:creationId xmlns:a16="http://schemas.microsoft.com/office/drawing/2014/main" id="{F7E38BD2-19F5-4E82-8708-FC150E006BC8}"/>
                </a:ext>
              </a:extLst>
            </p:cNvPr>
            <p:cNvSpPr/>
            <p:nvPr/>
          </p:nvSpPr>
          <p:spPr>
            <a:xfrm>
              <a:off x="5332497" y="6516052"/>
              <a:ext cx="2459983" cy="369332"/>
            </a:xfrm>
            <a:prstGeom prst="rect">
              <a:avLst/>
            </a:prstGeom>
          </p:spPr>
          <p:txBody>
            <a:bodyPr wrap="square">
              <a:spAutoFit/>
            </a:bodyPr>
            <a:lstStyle/>
            <a:p>
              <a:pPr algn="r" fontAlgn="base">
                <a:spcBef>
                  <a:spcPct val="0"/>
                </a:spcBef>
                <a:spcAft>
                  <a:spcPct val="0"/>
                </a:spcAft>
              </a:pPr>
              <a:r>
                <a:rPr lang="en-GB" dirty="0" err="1">
                  <a:latin typeface="Calibri" pitchFamily="34" charset="0"/>
                  <a:cs typeface="Calibri" pitchFamily="34" charset="0"/>
                </a:rPr>
                <a:t>Rancz</a:t>
              </a:r>
              <a:r>
                <a:rPr lang="en-GB" dirty="0">
                  <a:latin typeface="Calibri" pitchFamily="34" charset="0"/>
                  <a:cs typeface="Calibri" pitchFamily="34" charset="0"/>
                </a:rPr>
                <a:t> et al., 2011</a:t>
              </a:r>
            </a:p>
          </p:txBody>
        </p:sp>
        <p:grpSp>
          <p:nvGrpSpPr>
            <p:cNvPr id="16" name="Group 15">
              <a:extLst>
                <a:ext uri="{FF2B5EF4-FFF2-40B4-BE49-F238E27FC236}">
                  <a16:creationId xmlns:a16="http://schemas.microsoft.com/office/drawing/2014/main" id="{9A4BB8AD-C55C-4F0A-B4CE-E9B6BB5E72DD}"/>
                </a:ext>
              </a:extLst>
            </p:cNvPr>
            <p:cNvGrpSpPr/>
            <p:nvPr/>
          </p:nvGrpSpPr>
          <p:grpSpPr>
            <a:xfrm>
              <a:off x="1302677" y="615718"/>
              <a:ext cx="6365667" cy="5981634"/>
              <a:chOff x="211760" y="543710"/>
              <a:chExt cx="6365667" cy="5981634"/>
            </a:xfrm>
          </p:grpSpPr>
          <p:pic>
            <p:nvPicPr>
              <p:cNvPr id="17" name="Picture 8">
                <a:extLst>
                  <a:ext uri="{FF2B5EF4-FFF2-40B4-BE49-F238E27FC236}">
                    <a16:creationId xmlns:a16="http://schemas.microsoft.com/office/drawing/2014/main" id="{43B4A04D-2A67-424C-9BBB-5BBD6C0BB0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463" y="574011"/>
                <a:ext cx="6346964" cy="595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B6BA05E7-C523-499D-B802-13338D02FDA0}"/>
                  </a:ext>
                </a:extLst>
              </p:cNvPr>
              <p:cNvSpPr/>
              <p:nvPr/>
            </p:nvSpPr>
            <p:spPr>
              <a:xfrm>
                <a:off x="4860032" y="548680"/>
                <a:ext cx="21602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5FE16CF-04D0-4B3E-AB56-3C2CF731109B}"/>
                  </a:ext>
                </a:extLst>
              </p:cNvPr>
              <p:cNvSpPr/>
              <p:nvPr/>
            </p:nvSpPr>
            <p:spPr>
              <a:xfrm>
                <a:off x="4860032" y="5085184"/>
                <a:ext cx="21602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3C5B001-24D0-4649-B737-557E9A507542}"/>
                  </a:ext>
                </a:extLst>
              </p:cNvPr>
              <p:cNvSpPr/>
              <p:nvPr/>
            </p:nvSpPr>
            <p:spPr>
              <a:xfrm>
                <a:off x="350404" y="620688"/>
                <a:ext cx="216024" cy="3693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DE175C7-2985-4089-B10C-154C95BD783B}"/>
                  </a:ext>
                </a:extLst>
              </p:cNvPr>
              <p:cNvSpPr/>
              <p:nvPr/>
            </p:nvSpPr>
            <p:spPr>
              <a:xfrm>
                <a:off x="211760" y="543710"/>
                <a:ext cx="3942184" cy="369332"/>
              </a:xfrm>
              <a:prstGeom prst="rect">
                <a:avLst/>
              </a:prstGeom>
            </p:spPr>
            <p:txBody>
              <a:bodyPr wrap="square">
                <a:spAutoFit/>
              </a:bodyPr>
              <a:lstStyle/>
              <a:p>
                <a:pPr algn="just" fontAlgn="base">
                  <a:spcBef>
                    <a:spcPct val="0"/>
                  </a:spcBef>
                  <a:spcAft>
                    <a:spcPct val="0"/>
                  </a:spcAft>
                </a:pPr>
                <a:r>
                  <a:rPr lang="en-GB" dirty="0" err="1">
                    <a:solidFill>
                      <a:schemeClr val="bg1"/>
                    </a:solidFill>
                    <a:latin typeface="Calibri" pitchFamily="34" charset="0"/>
                    <a:cs typeface="Calibri" pitchFamily="34" charset="0"/>
                  </a:rPr>
                  <a:t>Pseudotyped</a:t>
                </a:r>
                <a:r>
                  <a:rPr lang="en-GB" dirty="0">
                    <a:solidFill>
                      <a:schemeClr val="bg1"/>
                    </a:solidFill>
                    <a:latin typeface="Calibri" pitchFamily="34" charset="0"/>
                    <a:cs typeface="Calibri" pitchFamily="34" charset="0"/>
                  </a:rPr>
                  <a:t> rabies virus tracing</a:t>
                </a:r>
              </a:p>
            </p:txBody>
          </p:sp>
        </p:grpSp>
      </p:grpSp>
    </p:spTree>
    <p:extLst>
      <p:ext uri="{BB962C8B-B14F-4D97-AF65-F5344CB8AC3E}">
        <p14:creationId xmlns:p14="http://schemas.microsoft.com/office/powerpoint/2010/main" val="34829786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76456" y="836712"/>
            <a:ext cx="864096"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2915816" y="1340768"/>
            <a:ext cx="3170316" cy="3840944"/>
            <a:chOff x="251520" y="2398550"/>
            <a:chExt cx="2923483" cy="3541898"/>
          </a:xfrm>
        </p:grpSpPr>
        <p:sp>
          <p:nvSpPr>
            <p:cNvPr id="10" name="Arc 9"/>
            <p:cNvSpPr/>
            <p:nvPr/>
          </p:nvSpPr>
          <p:spPr>
            <a:xfrm rot="5721979" flipH="1" flipV="1">
              <a:off x="2228467" y="2495670"/>
              <a:ext cx="607138" cy="1285934"/>
            </a:xfrm>
            <a:prstGeom prst="arc">
              <a:avLst>
                <a:gd name="adj1" fmla="val 17190501"/>
                <a:gd name="adj2" fmla="val 410427"/>
              </a:avLst>
            </a:prstGeom>
            <a:ln w="28575">
              <a:solidFill>
                <a:srgbClr val="00B050"/>
              </a:soli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solidFill>
                  <a:prstClr val="black"/>
                </a:solidFill>
              </a:endParaRPr>
            </a:p>
          </p:txBody>
        </p:sp>
        <p:grpSp>
          <p:nvGrpSpPr>
            <p:cNvPr id="11" name="Group 10"/>
            <p:cNvGrpSpPr/>
            <p:nvPr/>
          </p:nvGrpSpPr>
          <p:grpSpPr>
            <a:xfrm>
              <a:off x="251520" y="5013176"/>
              <a:ext cx="2490797" cy="927272"/>
              <a:chOff x="138334" y="5596220"/>
              <a:chExt cx="2490797" cy="927272"/>
            </a:xfrm>
          </p:grpSpPr>
          <p:sp>
            <p:nvSpPr>
              <p:cNvPr id="31" name="TextBox 222"/>
              <p:cNvSpPr txBox="1">
                <a:spLocks noChangeArrowheads="1"/>
              </p:cNvSpPr>
              <p:nvPr/>
            </p:nvSpPr>
            <p:spPr bwMode="auto">
              <a:xfrm>
                <a:off x="138334" y="5938717"/>
                <a:ext cx="1840084"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sz="1600" dirty="0">
                    <a:solidFill>
                      <a:prstClr val="black"/>
                    </a:solidFill>
                  </a:rPr>
                  <a:t>Excitatory </a:t>
                </a:r>
              </a:p>
              <a:p>
                <a:pPr algn="ctr" eaLnBrk="1" hangingPunct="1"/>
                <a:r>
                  <a:rPr lang="en-GB" sz="1600" dirty="0">
                    <a:solidFill>
                      <a:prstClr val="black"/>
                    </a:solidFill>
                  </a:rPr>
                  <a:t>cell</a:t>
                </a:r>
              </a:p>
            </p:txBody>
          </p:sp>
          <p:sp>
            <p:nvSpPr>
              <p:cNvPr id="32" name="Rectangle 31"/>
              <p:cNvSpPr/>
              <p:nvPr/>
            </p:nvSpPr>
            <p:spPr>
              <a:xfrm>
                <a:off x="1589423" y="5935611"/>
                <a:ext cx="1039708" cy="584775"/>
              </a:xfrm>
              <a:prstGeom prst="rect">
                <a:avLst/>
              </a:prstGeom>
            </p:spPr>
            <p:txBody>
              <a:bodyPr wrap="none">
                <a:spAutoFit/>
              </a:bodyPr>
              <a:lstStyle/>
              <a:p>
                <a:pPr algn="ctr"/>
                <a:r>
                  <a:rPr lang="en-GB" sz="1600" dirty="0">
                    <a:solidFill>
                      <a:prstClr val="black"/>
                    </a:solidFill>
                    <a:latin typeface="Calibri"/>
                  </a:rPr>
                  <a:t>Inhibitory </a:t>
                </a:r>
              </a:p>
              <a:p>
                <a:pPr algn="ctr"/>
                <a:r>
                  <a:rPr lang="en-GB" sz="1600" dirty="0">
                    <a:solidFill>
                      <a:prstClr val="black"/>
                    </a:solidFill>
                    <a:latin typeface="Calibri"/>
                  </a:rPr>
                  <a:t>cell types</a:t>
                </a:r>
              </a:p>
            </p:txBody>
          </p:sp>
          <p:cxnSp>
            <p:nvCxnSpPr>
              <p:cNvPr id="33" name="Straight Connector 32"/>
              <p:cNvCxnSpPr/>
              <p:nvPr/>
            </p:nvCxnSpPr>
            <p:spPr>
              <a:xfrm flipV="1">
                <a:off x="1098481" y="5612263"/>
                <a:ext cx="0" cy="339505"/>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919172" y="5596220"/>
                <a:ext cx="0" cy="339505"/>
              </a:xfrm>
              <a:prstGeom prst="line">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071572" y="5596220"/>
                <a:ext cx="0" cy="339505"/>
              </a:xfrm>
              <a:prstGeom prst="line">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23972" y="5599567"/>
                <a:ext cx="0" cy="339505"/>
              </a:xfrm>
              <a:prstGeom prst="line">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rc 11"/>
            <p:cNvSpPr/>
            <p:nvPr/>
          </p:nvSpPr>
          <p:spPr>
            <a:xfrm rot="5721979">
              <a:off x="2027433" y="2095442"/>
              <a:ext cx="607138" cy="1285934"/>
            </a:xfrm>
            <a:prstGeom prst="arc">
              <a:avLst>
                <a:gd name="adj1" fmla="val 17190501"/>
                <a:gd name="adj2" fmla="val 410427"/>
              </a:avLst>
            </a:prstGeom>
            <a:ln w="28575">
              <a:solidFill>
                <a:srgbClr val="00B0F0"/>
              </a:soli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solidFill>
                  <a:prstClr val="black"/>
                </a:solidFill>
              </a:endParaRPr>
            </a:p>
          </p:txBody>
        </p:sp>
        <p:grpSp>
          <p:nvGrpSpPr>
            <p:cNvPr id="13" name="Group 12"/>
            <p:cNvGrpSpPr/>
            <p:nvPr/>
          </p:nvGrpSpPr>
          <p:grpSpPr>
            <a:xfrm>
              <a:off x="772374" y="2398550"/>
              <a:ext cx="851703" cy="2517451"/>
              <a:chOff x="2904976" y="988749"/>
              <a:chExt cx="587596" cy="1662845"/>
            </a:xfrm>
          </p:grpSpPr>
          <p:sp>
            <p:nvSpPr>
              <p:cNvPr id="24" name="Freeform 23"/>
              <p:cNvSpPr/>
              <p:nvPr/>
            </p:nvSpPr>
            <p:spPr>
              <a:xfrm>
                <a:off x="3155877" y="1003504"/>
                <a:ext cx="60437" cy="1352003"/>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sp>
            <p:nvSpPr>
              <p:cNvPr id="25" name="Freeform 24"/>
              <p:cNvSpPr/>
              <p:nvPr/>
            </p:nvSpPr>
            <p:spPr>
              <a:xfrm rot="2332539">
                <a:off x="3239368" y="988749"/>
                <a:ext cx="74551" cy="335501"/>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sp>
            <p:nvSpPr>
              <p:cNvPr id="26" name="Freeform 25"/>
              <p:cNvSpPr/>
              <p:nvPr/>
            </p:nvSpPr>
            <p:spPr>
              <a:xfrm rot="17824961" flipH="1">
                <a:off x="2914774" y="1065877"/>
                <a:ext cx="343208" cy="362803"/>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cxnSp>
            <p:nvCxnSpPr>
              <p:cNvPr id="27" name="Straight Connector 26"/>
              <p:cNvCxnSpPr/>
              <p:nvPr/>
            </p:nvCxnSpPr>
            <p:spPr>
              <a:xfrm>
                <a:off x="3384520" y="2344832"/>
                <a:ext cx="108052" cy="41296"/>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923899" y="2348642"/>
                <a:ext cx="108052" cy="41296"/>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207546" y="2353561"/>
                <a:ext cx="135" cy="298033"/>
              </a:xfrm>
              <a:prstGeom prst="line">
                <a:avLst/>
              </a:prstGeom>
              <a:ln w="28575" cap="rnd">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a:off x="3012281" y="2049896"/>
                <a:ext cx="390530" cy="308740"/>
              </a:xfrm>
              <a:prstGeom prst="triangle">
                <a:avLst/>
              </a:prstGeom>
              <a:solidFill>
                <a:schemeClr val="bg1">
                  <a:lumMod val="65000"/>
                </a:schemeClr>
              </a:solidFill>
              <a:ln w="28575"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prstClr val="white"/>
                  </a:solidFill>
                </a:endParaRPr>
              </a:p>
            </p:txBody>
          </p:sp>
        </p:grpSp>
        <p:cxnSp>
          <p:nvCxnSpPr>
            <p:cNvPr id="14" name="Straight Arrow Connector 13"/>
            <p:cNvCxnSpPr/>
            <p:nvPr/>
          </p:nvCxnSpPr>
          <p:spPr>
            <a:xfrm flipH="1">
              <a:off x="1237771" y="2959813"/>
              <a:ext cx="893401" cy="0"/>
            </a:xfrm>
            <a:prstGeom prst="straightConnector1">
              <a:avLst/>
            </a:prstGeom>
            <a:ln w="28575">
              <a:solidFill>
                <a:srgbClr val="00B05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401817" y="2671903"/>
              <a:ext cx="268947" cy="287910"/>
            </a:xfrm>
            <a:prstGeom prst="straightConnector1">
              <a:avLst/>
            </a:prstGeom>
            <a:ln w="28575">
              <a:solidFill>
                <a:srgbClr val="00B050"/>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277119" y="3607490"/>
              <a:ext cx="946826" cy="691391"/>
              <a:chOff x="3250102" y="2109848"/>
              <a:chExt cx="653221" cy="461390"/>
            </a:xfrm>
          </p:grpSpPr>
          <p:cxnSp>
            <p:nvCxnSpPr>
              <p:cNvPr id="20" name="Straight Arrow Connector 19"/>
              <p:cNvCxnSpPr/>
              <p:nvPr/>
            </p:nvCxnSpPr>
            <p:spPr>
              <a:xfrm flipH="1" flipV="1">
                <a:off x="3279316" y="2427690"/>
                <a:ext cx="474798" cy="1"/>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380826" y="2427690"/>
                <a:ext cx="106674" cy="107550"/>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250102" y="2109848"/>
                <a:ext cx="237397" cy="321557"/>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627760" y="2294038"/>
                <a:ext cx="275563" cy="27720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200" b="1" dirty="0">
                    <a:solidFill>
                      <a:prstClr val="white"/>
                    </a:solidFill>
                  </a:rPr>
                  <a:t>PV</a:t>
                </a:r>
              </a:p>
            </p:txBody>
          </p:sp>
        </p:grpSp>
        <p:sp>
          <p:nvSpPr>
            <p:cNvPr id="17" name="Oval 16"/>
            <p:cNvSpPr/>
            <p:nvPr/>
          </p:nvSpPr>
          <p:spPr>
            <a:xfrm>
              <a:off x="2642489" y="2720166"/>
              <a:ext cx="362939" cy="377621"/>
            </a:xfrm>
            <a:prstGeom prst="ellipse">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200" b="1" dirty="0">
                  <a:solidFill>
                    <a:prstClr val="white"/>
                  </a:solidFill>
                </a:rPr>
                <a:t>VIP</a:t>
              </a:r>
              <a:endParaRPr lang="en-US" sz="1200" b="1" dirty="0">
                <a:solidFill>
                  <a:prstClr val="white"/>
                </a:solidFill>
              </a:endParaRPr>
            </a:p>
          </p:txBody>
        </p:sp>
        <p:cxnSp>
          <p:nvCxnSpPr>
            <p:cNvPr id="18" name="Straight Arrow Connector 17"/>
            <p:cNvCxnSpPr>
              <a:stCxn id="19" idx="4"/>
            </p:cNvCxnSpPr>
            <p:nvPr/>
          </p:nvCxnSpPr>
          <p:spPr>
            <a:xfrm>
              <a:off x="2024782" y="3153551"/>
              <a:ext cx="0" cy="673911"/>
            </a:xfrm>
            <a:prstGeom prst="straightConnector1">
              <a:avLst/>
            </a:prstGeom>
            <a:ln w="28575">
              <a:solidFill>
                <a:srgbClr val="00B050"/>
              </a:solidFill>
              <a:tailEnd type="oval"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822546" y="2732773"/>
              <a:ext cx="404472" cy="420778"/>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200" b="1" dirty="0">
                  <a:solidFill>
                    <a:prstClr val="white"/>
                  </a:solidFill>
                </a:rPr>
                <a:t>SOM</a:t>
              </a:r>
              <a:endParaRPr lang="en-US" sz="1200" b="1" dirty="0">
                <a:solidFill>
                  <a:prstClr val="white"/>
                </a:solidFill>
              </a:endParaRPr>
            </a:p>
          </p:txBody>
        </p:sp>
      </p:grpSp>
    </p:spTree>
    <p:extLst>
      <p:ext uri="{BB962C8B-B14F-4D97-AF65-F5344CB8AC3E}">
        <p14:creationId xmlns:p14="http://schemas.microsoft.com/office/powerpoint/2010/main" val="107904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26064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r>
              <a:rPr lang="en-GB" altLang="en-US" sz="1800" dirty="0">
                <a:latin typeface="Arial" pitchFamily="34" charset="0"/>
              </a:rPr>
              <a:t>BUT…not all input from the primary thalamus terminates in L4!!</a:t>
            </a:r>
          </a:p>
          <a:p>
            <a:endParaRPr lang="en-GB" altLang="en-US" sz="1800" dirty="0">
              <a:latin typeface="Arial" pitchFamily="34" charset="0"/>
            </a:endParaRPr>
          </a:p>
          <a:p>
            <a:r>
              <a:rPr lang="en-GB" altLang="en-US" sz="1800" dirty="0">
                <a:latin typeface="Arial" pitchFamily="34" charset="0"/>
              </a:rPr>
              <a:t>2 examples:</a:t>
            </a:r>
          </a:p>
          <a:p>
            <a:pPr marL="400050" indent="-400050">
              <a:buAutoNum type="romanLcParenBoth"/>
            </a:pPr>
            <a:r>
              <a:rPr lang="en-GB" altLang="en-US" sz="1800" dirty="0">
                <a:latin typeface="Arial" pitchFamily="34" charset="0"/>
              </a:rPr>
              <a:t>LGN </a:t>
            </a:r>
            <a:r>
              <a:rPr lang="en-GB" altLang="en-US" sz="1800" dirty="0">
                <a:latin typeface="Arial" pitchFamily="34" charset="0"/>
                <a:sym typeface="Wingdings" panose="05000000000000000000" pitchFamily="2" charset="2"/>
              </a:rPr>
              <a:t> L1/2/3 of mouse V1</a:t>
            </a:r>
          </a:p>
          <a:p>
            <a:pPr marL="400050" indent="-400050">
              <a:buAutoNum type="romanLcParenBoth"/>
            </a:pPr>
            <a:r>
              <a:rPr lang="en-GB" altLang="en-US" sz="1800" dirty="0">
                <a:latin typeface="Arial" pitchFamily="34" charset="0"/>
                <a:sym typeface="Wingdings" panose="05000000000000000000" pitchFamily="2" charset="2"/>
              </a:rPr>
              <a:t>VPN  L5 of mouse S1</a:t>
            </a:r>
          </a:p>
          <a:p>
            <a:endParaRPr lang="en-GB" altLang="en-US" sz="1800" dirty="0">
              <a:latin typeface="Arial" pitchFamily="34" charset="0"/>
            </a:endParaRPr>
          </a:p>
        </p:txBody>
      </p:sp>
      <p:sp>
        <p:nvSpPr>
          <p:cNvPr id="8" name="Text Box 4"/>
          <p:cNvSpPr txBox="1">
            <a:spLocks noChangeArrowheads="1"/>
          </p:cNvSpPr>
          <p:nvPr/>
        </p:nvSpPr>
        <p:spPr bwMode="auto">
          <a:xfrm>
            <a:off x="4788024" y="645333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pt-BR" altLang="en-US" sz="1100" dirty="0">
                <a:latin typeface="Arial" pitchFamily="34" charset="0"/>
              </a:rPr>
              <a:t>Constantinople &amp; Bruno, 2013, Science</a:t>
            </a:r>
            <a:endParaRPr lang="en-GB" altLang="en-US" sz="1100" dirty="0">
              <a:latin typeface="Arial" pitchFamily="34" charset="0"/>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27"/>
          <a:stretch/>
        </p:blipFill>
        <p:spPr bwMode="auto">
          <a:xfrm>
            <a:off x="317336" y="3387394"/>
            <a:ext cx="3225489" cy="295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306767" y="1238314"/>
            <a:ext cx="4517761" cy="4282522"/>
            <a:chOff x="4306767" y="1238314"/>
            <a:chExt cx="4517761" cy="4282522"/>
          </a:xfrm>
        </p:grpSpPr>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6767" y="1238314"/>
              <a:ext cx="1929612" cy="363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92" r="46502"/>
            <a:stretch/>
          </p:blipFill>
          <p:spPr bwMode="auto">
            <a:xfrm>
              <a:off x="6372200" y="1238314"/>
              <a:ext cx="2452328" cy="206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452"/>
            <a:stretch/>
          </p:blipFill>
          <p:spPr bwMode="auto">
            <a:xfrm>
              <a:off x="6236379" y="3455938"/>
              <a:ext cx="2338867" cy="206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79512" y="1916833"/>
            <a:ext cx="3427682" cy="1386379"/>
            <a:chOff x="325440" y="5127887"/>
            <a:chExt cx="3928636" cy="1708557"/>
          </a:xfrm>
        </p:grpSpPr>
        <p:pic>
          <p:nvPicPr>
            <p:cNvPr id="15" name="Picture 2" descr="http://www.jneurosci.org/content/30/50/16896/F6.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53807" r="24316" b="44166"/>
            <a:stretch/>
          </p:blipFill>
          <p:spPr bwMode="auto">
            <a:xfrm>
              <a:off x="325440" y="5127887"/>
              <a:ext cx="1440160" cy="17085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29" t="15376" r="23496" b="20642"/>
            <a:stretch/>
          </p:blipFill>
          <p:spPr bwMode="auto">
            <a:xfrm>
              <a:off x="1853777" y="5255035"/>
              <a:ext cx="2400299" cy="147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911409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1920" y="188640"/>
            <a:ext cx="1077667" cy="461665"/>
          </a:xfrm>
          <a:prstGeom prst="rect">
            <a:avLst/>
          </a:prstGeom>
          <a:noFill/>
        </p:spPr>
        <p:txBody>
          <a:bodyPr wrap="none" rtlCol="0">
            <a:spAutoFit/>
          </a:bodyPr>
          <a:lstStyle/>
          <a:p>
            <a:r>
              <a:rPr lang="en-GB" sz="2400" dirty="0"/>
              <a:t>Layer 4</a:t>
            </a:r>
          </a:p>
        </p:txBody>
      </p:sp>
      <p:sp>
        <p:nvSpPr>
          <p:cNvPr id="2" name="TextBox 1"/>
          <p:cNvSpPr txBox="1"/>
          <p:nvPr/>
        </p:nvSpPr>
        <p:spPr>
          <a:xfrm>
            <a:off x="323528" y="908720"/>
            <a:ext cx="8626913" cy="2308324"/>
          </a:xfrm>
          <a:prstGeom prst="rect">
            <a:avLst/>
          </a:prstGeom>
          <a:noFill/>
        </p:spPr>
        <p:txBody>
          <a:bodyPr wrap="none" rtlCol="0">
            <a:spAutoFit/>
          </a:bodyPr>
          <a:lstStyle/>
          <a:p>
            <a:pPr marL="285750" indent="-285750">
              <a:buFont typeface="Arial" panose="020B0604020202020204" pitchFamily="34" charset="0"/>
              <a:buChar char="•"/>
            </a:pPr>
            <a:r>
              <a:rPr lang="en-GB" dirty="0"/>
              <a:t>Main input layer</a:t>
            </a:r>
          </a:p>
          <a:p>
            <a:pPr marL="285750" indent="-285750">
              <a:buFont typeface="Arial" panose="020B0604020202020204" pitchFamily="34" charset="0"/>
              <a:buChar char="•"/>
            </a:pPr>
            <a:r>
              <a:rPr lang="en-GB" dirty="0"/>
              <a:t>Specialised for each sensory modality </a:t>
            </a:r>
            <a:r>
              <a:rPr lang="en-GB" b="1" dirty="0"/>
              <a:t>only in primary cortex (not a trend across cortex)</a:t>
            </a:r>
          </a:p>
          <a:p>
            <a:pPr marL="285750" indent="-285750">
              <a:buFont typeface="Arial" panose="020B0604020202020204" pitchFamily="34" charset="0"/>
              <a:buChar char="•"/>
            </a:pPr>
            <a:r>
              <a:rPr lang="en-GB" dirty="0"/>
              <a:t>Contains L4 IT neurons that project within a column</a:t>
            </a:r>
          </a:p>
          <a:p>
            <a:pPr marL="285750" indent="-285750">
              <a:buFont typeface="Arial" panose="020B0604020202020204" pitchFamily="34" charset="0"/>
              <a:buChar char="•"/>
            </a:pPr>
            <a:r>
              <a:rPr lang="en-GB" dirty="0"/>
              <a:t>Creation of  new sensory response properties </a:t>
            </a:r>
          </a:p>
          <a:p>
            <a:r>
              <a:rPr lang="en-GB" dirty="0"/>
              <a:t>(e.g. orientation tuning in visual cortex but not always)</a:t>
            </a:r>
          </a:p>
          <a:p>
            <a:pPr marL="285750" indent="-285750">
              <a:buFont typeface="Arial" panose="020B0604020202020204" pitchFamily="34" charset="0"/>
              <a:buChar char="•"/>
            </a:pPr>
            <a:r>
              <a:rPr lang="en-GB" dirty="0"/>
              <a:t>Amplification of sparse sensory input</a:t>
            </a:r>
          </a:p>
          <a:p>
            <a:pPr marL="285750" indent="-285750">
              <a:buFont typeface="Arial" panose="020B0604020202020204" pitchFamily="34" charset="0"/>
              <a:buChar char="•"/>
            </a:pPr>
            <a:r>
              <a:rPr lang="en-GB" dirty="0"/>
              <a:t>But it is not unique in receiving primary sensory input</a:t>
            </a:r>
          </a:p>
          <a:p>
            <a:pPr marL="285750" indent="-285750">
              <a:buFont typeface="Arial" panose="020B0604020202020204" pitchFamily="34" charset="0"/>
              <a:buChar char="•"/>
            </a:pPr>
            <a:r>
              <a:rPr lang="en-GB" dirty="0"/>
              <a:t>Re-coding of peripheral sensory information into a cortical code </a:t>
            </a:r>
          </a:p>
        </p:txBody>
      </p:sp>
      <p:pic>
        <p:nvPicPr>
          <p:cNvPr id="6146" name="Picture 2" descr="http://www.frontiersin.org/files/Articles/23414/fnana-06-00024-r2/image_m/fnana-06-00024-g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4686" b="61614"/>
          <a:stretch/>
        </p:blipFill>
        <p:spPr bwMode="auto">
          <a:xfrm>
            <a:off x="2339752" y="3463063"/>
            <a:ext cx="3604225" cy="288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3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032"/>
            <a:ext cx="5359544" cy="461665"/>
          </a:xfrm>
          <a:prstGeom prst="rect">
            <a:avLst/>
          </a:prstGeom>
          <a:noFill/>
        </p:spPr>
        <p:txBody>
          <a:bodyPr wrap="none" rtlCol="0">
            <a:spAutoFit/>
          </a:bodyPr>
          <a:lstStyle/>
          <a:p>
            <a:r>
              <a:rPr lang="en-GB" sz="2400" dirty="0" err="1"/>
              <a:t>Intratelencephalic</a:t>
            </a:r>
            <a:r>
              <a:rPr lang="en-GB" sz="2400" dirty="0"/>
              <a:t> (IT) projection neurons</a:t>
            </a:r>
          </a:p>
        </p:txBody>
      </p:sp>
      <p:grpSp>
        <p:nvGrpSpPr>
          <p:cNvPr id="7" name="Group 6"/>
          <p:cNvGrpSpPr/>
          <p:nvPr/>
        </p:nvGrpSpPr>
        <p:grpSpPr>
          <a:xfrm>
            <a:off x="5359544" y="60913"/>
            <a:ext cx="3528392" cy="1227130"/>
            <a:chOff x="5004048" y="940470"/>
            <a:chExt cx="3726829" cy="1296144"/>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980728"/>
              <a:ext cx="3726829" cy="123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181576" y="940470"/>
              <a:ext cx="1656184"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5496" y="620688"/>
            <a:ext cx="3005887" cy="646331"/>
          </a:xfrm>
          <a:prstGeom prst="rect">
            <a:avLst/>
          </a:prstGeom>
          <a:noFill/>
        </p:spPr>
        <p:txBody>
          <a:bodyPr wrap="none" rtlCol="0">
            <a:spAutoFit/>
          </a:bodyPr>
          <a:lstStyle/>
          <a:p>
            <a:pPr marL="285750" indent="-285750">
              <a:buFont typeface="Arial" panose="020B0604020202020204" pitchFamily="34" charset="0"/>
              <a:buChar char="•"/>
            </a:pPr>
            <a:r>
              <a:rPr lang="en-GB" dirty="0"/>
              <a:t>Pyramidal cells (L2/3/5/6)</a:t>
            </a:r>
          </a:p>
          <a:p>
            <a:pPr marL="285750" indent="-285750">
              <a:buFont typeface="Arial" panose="020B0604020202020204" pitchFamily="34" charset="0"/>
              <a:buChar char="•"/>
            </a:pPr>
            <a:r>
              <a:rPr lang="en-GB" dirty="0"/>
              <a:t>Extensive local projections</a:t>
            </a:r>
          </a:p>
        </p:txBody>
      </p:sp>
      <p:grpSp>
        <p:nvGrpSpPr>
          <p:cNvPr id="9" name="Group 8"/>
          <p:cNvGrpSpPr/>
          <p:nvPr/>
        </p:nvGrpSpPr>
        <p:grpSpPr>
          <a:xfrm>
            <a:off x="-18296" y="1937412"/>
            <a:ext cx="9065005" cy="3595187"/>
            <a:chOff x="-16728" y="1834521"/>
            <a:chExt cx="11174486" cy="4431808"/>
          </a:xfrm>
        </p:grpSpPr>
        <p:pic>
          <p:nvPicPr>
            <p:cNvPr id="7170" name="Picture 2" descr="http://www.frontiersin.org/files/Articles/23414/fnana-06-00024-r2/image_m/fnana-06-00024-g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28" r="27702" b="55968"/>
            <a:stretch/>
          </p:blipFill>
          <p:spPr bwMode="auto">
            <a:xfrm>
              <a:off x="-16728" y="1998928"/>
              <a:ext cx="5882198" cy="35256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frontiersin.org/files/Articles/23414/fnana-06-00024-r2/image_m/fnana-06-00024-g006.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81" r="58415" b="56228"/>
            <a:stretch/>
          </p:blipFill>
          <p:spPr bwMode="auto">
            <a:xfrm>
              <a:off x="5859337" y="1834521"/>
              <a:ext cx="2359887" cy="385449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frontiersin.org/files/Articles/23414/fnana-06-00024-r2/image_m/fnana-06-00024-g007.jpg"/>
            <p:cNvPicPr>
              <a:picLocks noChangeAspect="1" noChangeArrowheads="1"/>
            </p:cNvPicPr>
            <p:nvPr/>
          </p:nvPicPr>
          <p:blipFill rotWithShape="1">
            <a:blip r:embed="rId5">
              <a:extLst>
                <a:ext uri="{28A0092B-C50C-407E-A947-70E740481C1C}">
                  <a14:useLocalDpi xmlns:a14="http://schemas.microsoft.com/office/drawing/2010/main" val="0"/>
                </a:ext>
              </a:extLst>
            </a:blip>
            <a:srcRect l="52885" r="25680" b="54363"/>
            <a:stretch/>
          </p:blipFill>
          <p:spPr bwMode="auto">
            <a:xfrm>
              <a:off x="8570993" y="2692686"/>
              <a:ext cx="2586765" cy="35736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0077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60"/>
          <p:cNvSpPr>
            <a:spLocks noChangeArrowheads="1"/>
          </p:cNvSpPr>
          <p:nvPr/>
        </p:nvSpPr>
        <p:spPr bwMode="auto">
          <a:xfrm>
            <a:off x="139700" y="-142875"/>
            <a:ext cx="7772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dirty="0">
                <a:solidFill>
                  <a:srgbClr val="000000"/>
                </a:solidFill>
                <a:latin typeface="Arial Unicode MS" pitchFamily="34" charset="-128"/>
              </a:rPr>
              <a:t>Connectivity of IT cells</a:t>
            </a:r>
            <a:endParaRPr lang="en-US" sz="2400" dirty="0">
              <a:solidFill>
                <a:srgbClr val="000000"/>
              </a:solidFill>
              <a:latin typeface="Arial Unicode MS" pitchFamily="34" charset="-128"/>
            </a:endParaRPr>
          </a:p>
        </p:txBody>
      </p:sp>
      <p:sp>
        <p:nvSpPr>
          <p:cNvPr id="6" name="TextBox 5"/>
          <p:cNvSpPr txBox="1"/>
          <p:nvPr/>
        </p:nvSpPr>
        <p:spPr>
          <a:xfrm>
            <a:off x="395536" y="513714"/>
            <a:ext cx="8190832" cy="584775"/>
          </a:xfrm>
          <a:prstGeom prst="rect">
            <a:avLst/>
          </a:prstGeom>
          <a:noFill/>
        </p:spPr>
        <p:txBody>
          <a:bodyPr wrap="none" rtlCol="0">
            <a:spAutoFit/>
          </a:bodyPr>
          <a:lstStyle/>
          <a:p>
            <a:pPr>
              <a:buFont typeface="Arial" pitchFamily="34" charset="0"/>
              <a:buChar char="•"/>
            </a:pPr>
            <a:r>
              <a:rPr lang="en-GB" sz="1600" dirty="0">
                <a:solidFill>
                  <a:prstClr val="black"/>
                </a:solidFill>
                <a:latin typeface="Arial" pitchFamily="34" charset="0"/>
                <a:cs typeface="Arial" pitchFamily="34" charset="0"/>
              </a:rPr>
              <a:t> Paired-recordings generate statistics of cortical connectivity</a:t>
            </a:r>
          </a:p>
          <a:p>
            <a:pPr>
              <a:buFont typeface="Arial" pitchFamily="34" charset="0"/>
              <a:buChar char="•"/>
            </a:pPr>
            <a:r>
              <a:rPr lang="en-GB" sz="1600" dirty="0">
                <a:solidFill>
                  <a:prstClr val="black"/>
                </a:solidFill>
                <a:latin typeface="Arial" pitchFamily="34" charset="0"/>
                <a:cs typeface="Arial" pitchFamily="34" charset="0"/>
              </a:rPr>
              <a:t> Sparse connectivity, skewed connection strength, enrichment of reciprocal connections</a:t>
            </a:r>
          </a:p>
        </p:txBody>
      </p:sp>
      <p:pic>
        <p:nvPicPr>
          <p:cNvPr id="8" name="Picture 2"/>
          <p:cNvPicPr>
            <a:picLocks noChangeAspect="1" noChangeArrowheads="1"/>
          </p:cNvPicPr>
          <p:nvPr/>
        </p:nvPicPr>
        <p:blipFill>
          <a:blip r:embed="rId2" cstate="print"/>
          <a:srcRect/>
          <a:stretch>
            <a:fillRect/>
          </a:stretch>
        </p:blipFill>
        <p:spPr bwMode="auto">
          <a:xfrm>
            <a:off x="139700" y="1484784"/>
            <a:ext cx="2448272" cy="3194696"/>
          </a:xfrm>
          <a:prstGeom prst="rect">
            <a:avLst/>
          </a:prstGeom>
          <a:noFill/>
          <a:ln w="9525">
            <a:noFill/>
            <a:miter lim="800000"/>
            <a:headEnd/>
            <a:tailEnd/>
          </a:ln>
        </p:spPr>
      </p:pic>
      <p:sp>
        <p:nvSpPr>
          <p:cNvPr id="9" name="Rectangle 8"/>
          <p:cNvSpPr/>
          <p:nvPr/>
        </p:nvSpPr>
        <p:spPr>
          <a:xfrm>
            <a:off x="71723" y="1484784"/>
            <a:ext cx="435428" cy="319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extBox 9"/>
          <p:cNvSpPr txBox="1"/>
          <p:nvPr/>
        </p:nvSpPr>
        <p:spPr>
          <a:xfrm>
            <a:off x="859780" y="4602034"/>
            <a:ext cx="1138453" cy="246221"/>
          </a:xfrm>
          <a:prstGeom prst="rect">
            <a:avLst/>
          </a:prstGeom>
          <a:noFill/>
        </p:spPr>
        <p:txBody>
          <a:bodyPr wrap="none" rtlCol="0">
            <a:spAutoFit/>
          </a:bodyPr>
          <a:lstStyle/>
          <a:p>
            <a:r>
              <a:rPr lang="en-GB" sz="1000" dirty="0" err="1">
                <a:solidFill>
                  <a:prstClr val="black"/>
                </a:solidFill>
                <a:latin typeface="Arial" pitchFamily="34" charset="0"/>
                <a:cs typeface="Arial" pitchFamily="34" charset="0"/>
              </a:rPr>
              <a:t>Lefort</a:t>
            </a:r>
            <a:r>
              <a:rPr lang="en-GB" sz="1000" dirty="0">
                <a:solidFill>
                  <a:prstClr val="black"/>
                </a:solidFill>
                <a:latin typeface="Arial" pitchFamily="34" charset="0"/>
                <a:cs typeface="Arial" pitchFamily="34" charset="0"/>
              </a:rPr>
              <a:t> et al. 2009</a:t>
            </a:r>
          </a:p>
        </p:txBody>
      </p:sp>
      <p:grpSp>
        <p:nvGrpSpPr>
          <p:cNvPr id="11" name="Group 10">
            <a:extLst>
              <a:ext uri="{FF2B5EF4-FFF2-40B4-BE49-F238E27FC236}">
                <a16:creationId xmlns:a16="http://schemas.microsoft.com/office/drawing/2014/main" id="{4DF9C871-5A12-4D78-8C37-9EF51C3FDCFD}"/>
              </a:ext>
            </a:extLst>
          </p:cNvPr>
          <p:cNvGrpSpPr/>
          <p:nvPr/>
        </p:nvGrpSpPr>
        <p:grpSpPr>
          <a:xfrm>
            <a:off x="5953974" y="1516596"/>
            <a:ext cx="4022275" cy="3411200"/>
            <a:chOff x="5076056" y="589754"/>
            <a:chExt cx="4022275" cy="3411200"/>
          </a:xfrm>
        </p:grpSpPr>
        <p:grpSp>
          <p:nvGrpSpPr>
            <p:cNvPr id="12" name="Group 11">
              <a:extLst>
                <a:ext uri="{FF2B5EF4-FFF2-40B4-BE49-F238E27FC236}">
                  <a16:creationId xmlns:a16="http://schemas.microsoft.com/office/drawing/2014/main" id="{A6357939-E566-4920-944E-886C2CF59823}"/>
                </a:ext>
              </a:extLst>
            </p:cNvPr>
            <p:cNvGrpSpPr/>
            <p:nvPr/>
          </p:nvGrpSpPr>
          <p:grpSpPr>
            <a:xfrm>
              <a:off x="5076056" y="589754"/>
              <a:ext cx="4022275" cy="3025643"/>
              <a:chOff x="5076056" y="589754"/>
              <a:chExt cx="4022275" cy="3025643"/>
            </a:xfrm>
          </p:grpSpPr>
          <p:sp>
            <p:nvSpPr>
              <p:cNvPr id="14" name="TextBox 13">
                <a:extLst>
                  <a:ext uri="{FF2B5EF4-FFF2-40B4-BE49-F238E27FC236}">
                    <a16:creationId xmlns:a16="http://schemas.microsoft.com/office/drawing/2014/main" id="{67EB36E0-B80D-42BB-9BBB-A58A0955EAD1}"/>
                  </a:ext>
                </a:extLst>
              </p:cNvPr>
              <p:cNvSpPr txBox="1"/>
              <p:nvPr/>
            </p:nvSpPr>
            <p:spPr>
              <a:xfrm>
                <a:off x="5076056" y="589754"/>
                <a:ext cx="4022275" cy="523220"/>
              </a:xfrm>
              <a:prstGeom prst="rect">
                <a:avLst/>
              </a:prstGeom>
              <a:noFill/>
            </p:spPr>
            <p:txBody>
              <a:bodyPr wrap="square" rtlCol="0">
                <a:spAutoFit/>
              </a:bodyPr>
              <a:lstStyle/>
              <a:p>
                <a:pPr algn="ctr" fontAlgn="auto">
                  <a:spcBef>
                    <a:spcPts val="0"/>
                  </a:spcBef>
                  <a:spcAft>
                    <a:spcPts val="0"/>
                  </a:spcAft>
                </a:pPr>
                <a:r>
                  <a:rPr lang="en-GB" sz="1400" b="1" dirty="0">
                    <a:solidFill>
                      <a:srgbClr val="0070C0"/>
                    </a:solidFill>
                    <a:latin typeface="Arial" pitchFamily="34" charset="0"/>
                    <a:cs typeface="Arial" pitchFamily="34" charset="0"/>
                  </a:rPr>
                  <a:t>Distribution of connection </a:t>
                </a:r>
              </a:p>
              <a:p>
                <a:pPr algn="ctr" fontAlgn="auto">
                  <a:spcBef>
                    <a:spcPts val="0"/>
                  </a:spcBef>
                  <a:spcAft>
                    <a:spcPts val="0"/>
                  </a:spcAft>
                </a:pPr>
                <a:r>
                  <a:rPr lang="en-GB" sz="1400" b="1" dirty="0">
                    <a:solidFill>
                      <a:srgbClr val="0070C0"/>
                    </a:solidFill>
                    <a:latin typeface="Arial" pitchFamily="34" charset="0"/>
                    <a:cs typeface="Arial" pitchFamily="34" charset="0"/>
                  </a:rPr>
                  <a:t>strengths has a long tail</a:t>
                </a:r>
              </a:p>
            </p:txBody>
          </p:sp>
          <p:pic>
            <p:nvPicPr>
              <p:cNvPr id="15" name="Picture 1">
                <a:extLst>
                  <a:ext uri="{FF2B5EF4-FFF2-40B4-BE49-F238E27FC236}">
                    <a16:creationId xmlns:a16="http://schemas.microsoft.com/office/drawing/2014/main" id="{4BA4B097-F8A6-49F8-ACB5-1B258AD16D4B}"/>
                  </a:ext>
                </a:extLst>
              </p:cNvPr>
              <p:cNvPicPr>
                <a:picLocks noChangeAspect="1" noChangeArrowheads="1"/>
              </p:cNvPicPr>
              <p:nvPr/>
            </p:nvPicPr>
            <p:blipFill>
              <a:blip r:embed="rId3" cstate="print"/>
              <a:srcRect/>
              <a:stretch>
                <a:fillRect/>
              </a:stretch>
            </p:blipFill>
            <p:spPr bwMode="auto">
              <a:xfrm>
                <a:off x="5863994" y="1238104"/>
                <a:ext cx="1959201" cy="2377293"/>
              </a:xfrm>
              <a:prstGeom prst="rect">
                <a:avLst/>
              </a:prstGeom>
              <a:noFill/>
              <a:ln w="9525">
                <a:noFill/>
                <a:miter lim="800000"/>
                <a:headEnd/>
                <a:tailEnd/>
              </a:ln>
            </p:spPr>
          </p:pic>
        </p:grpSp>
        <p:sp>
          <p:nvSpPr>
            <p:cNvPr id="13" name="TextBox 12">
              <a:extLst>
                <a:ext uri="{FF2B5EF4-FFF2-40B4-BE49-F238E27FC236}">
                  <a16:creationId xmlns:a16="http://schemas.microsoft.com/office/drawing/2014/main" id="{A2B4F574-9722-4933-B67D-DE4CFFD1D05B}"/>
                </a:ext>
              </a:extLst>
            </p:cNvPr>
            <p:cNvSpPr txBox="1"/>
            <p:nvPr/>
          </p:nvSpPr>
          <p:spPr>
            <a:xfrm>
              <a:off x="6366902" y="3631622"/>
              <a:ext cx="1287532" cy="369332"/>
            </a:xfrm>
            <a:prstGeom prst="rect">
              <a:avLst/>
            </a:prstGeom>
            <a:noFill/>
          </p:spPr>
          <p:txBody>
            <a:bodyPr wrap="none" rtlCol="0">
              <a:spAutoFit/>
            </a:bodyPr>
            <a:lstStyle/>
            <a:p>
              <a:pPr fontAlgn="auto">
                <a:spcBef>
                  <a:spcPts val="0"/>
                </a:spcBef>
                <a:spcAft>
                  <a:spcPts val="0"/>
                </a:spcAft>
              </a:pPr>
              <a:r>
                <a:rPr lang="en-GB" sz="900" dirty="0">
                  <a:solidFill>
                    <a:prstClr val="black"/>
                  </a:solidFill>
                  <a:latin typeface="Arial" pitchFamily="34" charset="0"/>
                  <a:cs typeface="Arial" pitchFamily="34" charset="0"/>
                </a:rPr>
                <a:t>L2/3 pyramidal cells, </a:t>
              </a:r>
            </a:p>
            <a:p>
              <a:pPr fontAlgn="auto">
                <a:spcBef>
                  <a:spcPts val="0"/>
                </a:spcBef>
                <a:spcAft>
                  <a:spcPts val="0"/>
                </a:spcAft>
              </a:pPr>
              <a:r>
                <a:rPr lang="en-GB" sz="900" dirty="0">
                  <a:solidFill>
                    <a:prstClr val="black"/>
                  </a:solidFill>
                  <a:latin typeface="Arial" pitchFamily="34" charset="0"/>
                  <a:cs typeface="Arial" pitchFamily="34" charset="0"/>
                </a:rPr>
                <a:t>Holmgren et al. 2003;</a:t>
              </a:r>
            </a:p>
          </p:txBody>
        </p:sp>
      </p:grpSp>
      <p:grpSp>
        <p:nvGrpSpPr>
          <p:cNvPr id="16" name="Group 15">
            <a:extLst>
              <a:ext uri="{FF2B5EF4-FFF2-40B4-BE49-F238E27FC236}">
                <a16:creationId xmlns:a16="http://schemas.microsoft.com/office/drawing/2014/main" id="{E0D9D0E3-EC82-4CEE-8612-A8938030CCFE}"/>
              </a:ext>
            </a:extLst>
          </p:cNvPr>
          <p:cNvGrpSpPr/>
          <p:nvPr/>
        </p:nvGrpSpPr>
        <p:grpSpPr>
          <a:xfrm>
            <a:off x="2656437" y="1541958"/>
            <a:ext cx="4022275" cy="3439080"/>
            <a:chOff x="179512" y="982926"/>
            <a:chExt cx="4022275" cy="3439080"/>
          </a:xfrm>
        </p:grpSpPr>
        <p:pic>
          <p:nvPicPr>
            <p:cNvPr id="17" name="Picture 2">
              <a:extLst>
                <a:ext uri="{FF2B5EF4-FFF2-40B4-BE49-F238E27FC236}">
                  <a16:creationId xmlns:a16="http://schemas.microsoft.com/office/drawing/2014/main" id="{69222BDA-CF4C-4055-9D42-E72C60F2A33C}"/>
                </a:ext>
              </a:extLst>
            </p:cNvPr>
            <p:cNvPicPr>
              <a:picLocks noChangeAspect="1" noChangeArrowheads="1"/>
            </p:cNvPicPr>
            <p:nvPr/>
          </p:nvPicPr>
          <p:blipFill>
            <a:blip r:embed="rId4" cstate="print"/>
            <a:srcRect/>
            <a:stretch>
              <a:fillRect/>
            </a:stretch>
          </p:blipFill>
          <p:spPr bwMode="auto">
            <a:xfrm>
              <a:off x="423297" y="1707351"/>
              <a:ext cx="3506171" cy="2196259"/>
            </a:xfrm>
            <a:prstGeom prst="rect">
              <a:avLst/>
            </a:prstGeom>
            <a:noFill/>
            <a:ln w="9525">
              <a:noFill/>
              <a:miter lim="800000"/>
              <a:headEnd/>
              <a:tailEnd/>
            </a:ln>
          </p:spPr>
        </p:pic>
        <p:sp>
          <p:nvSpPr>
            <p:cNvPr id="18" name="TextBox 17">
              <a:extLst>
                <a:ext uri="{FF2B5EF4-FFF2-40B4-BE49-F238E27FC236}">
                  <a16:creationId xmlns:a16="http://schemas.microsoft.com/office/drawing/2014/main" id="{CC4D3F6F-4FF1-4720-A9A1-24826A690391}"/>
                </a:ext>
              </a:extLst>
            </p:cNvPr>
            <p:cNvSpPr txBox="1"/>
            <p:nvPr/>
          </p:nvSpPr>
          <p:spPr>
            <a:xfrm>
              <a:off x="1669766" y="4052674"/>
              <a:ext cx="1172116" cy="369332"/>
            </a:xfrm>
            <a:prstGeom prst="rect">
              <a:avLst/>
            </a:prstGeom>
            <a:noFill/>
          </p:spPr>
          <p:txBody>
            <a:bodyPr wrap="none" rtlCol="0">
              <a:spAutoFit/>
            </a:bodyPr>
            <a:lstStyle/>
            <a:p>
              <a:pPr fontAlgn="auto">
                <a:spcBef>
                  <a:spcPts val="0"/>
                </a:spcBef>
                <a:spcAft>
                  <a:spcPts val="0"/>
                </a:spcAft>
              </a:pPr>
              <a:r>
                <a:rPr lang="en-GB" sz="900" dirty="0">
                  <a:solidFill>
                    <a:prstClr val="black"/>
                  </a:solidFill>
                  <a:latin typeface="Arial" pitchFamily="34" charset="0"/>
                  <a:cs typeface="Arial" pitchFamily="34" charset="0"/>
                </a:rPr>
                <a:t>L5 pyramidal cells, </a:t>
              </a:r>
            </a:p>
            <a:p>
              <a:pPr fontAlgn="auto">
                <a:spcBef>
                  <a:spcPts val="0"/>
                </a:spcBef>
                <a:spcAft>
                  <a:spcPts val="0"/>
                </a:spcAft>
              </a:pPr>
              <a:r>
                <a:rPr lang="en-GB" sz="900" dirty="0">
                  <a:solidFill>
                    <a:prstClr val="black"/>
                  </a:solidFill>
                  <a:latin typeface="Arial" pitchFamily="34" charset="0"/>
                  <a:cs typeface="Arial" pitchFamily="34" charset="0"/>
                </a:rPr>
                <a:t>Song et al. 2005</a:t>
              </a:r>
            </a:p>
          </p:txBody>
        </p:sp>
        <p:sp>
          <p:nvSpPr>
            <p:cNvPr id="19" name="TextBox 18">
              <a:extLst>
                <a:ext uri="{FF2B5EF4-FFF2-40B4-BE49-F238E27FC236}">
                  <a16:creationId xmlns:a16="http://schemas.microsoft.com/office/drawing/2014/main" id="{028594F3-005B-429E-89C0-A7BA228D4101}"/>
                </a:ext>
              </a:extLst>
            </p:cNvPr>
            <p:cNvSpPr txBox="1"/>
            <p:nvPr/>
          </p:nvSpPr>
          <p:spPr>
            <a:xfrm>
              <a:off x="179512" y="982926"/>
              <a:ext cx="4022275" cy="523220"/>
            </a:xfrm>
            <a:prstGeom prst="rect">
              <a:avLst/>
            </a:prstGeom>
            <a:noFill/>
          </p:spPr>
          <p:txBody>
            <a:bodyPr wrap="square" rtlCol="0">
              <a:spAutoFit/>
            </a:bodyPr>
            <a:lstStyle/>
            <a:p>
              <a:pPr algn="ctr" fontAlgn="auto">
                <a:spcBef>
                  <a:spcPts val="0"/>
                </a:spcBef>
                <a:spcAft>
                  <a:spcPts val="0"/>
                </a:spcAft>
              </a:pPr>
              <a:r>
                <a:rPr lang="en-GB" sz="1400" b="1" dirty="0">
                  <a:solidFill>
                    <a:srgbClr val="0070C0"/>
                  </a:solidFill>
                  <a:latin typeface="Arial" pitchFamily="34" charset="0"/>
                  <a:cs typeface="Arial" pitchFamily="34" charset="0"/>
                </a:rPr>
                <a:t>Overrepresentation of </a:t>
              </a:r>
            </a:p>
            <a:p>
              <a:pPr algn="ctr" fontAlgn="auto">
                <a:spcBef>
                  <a:spcPts val="0"/>
                </a:spcBef>
                <a:spcAft>
                  <a:spcPts val="0"/>
                </a:spcAft>
              </a:pPr>
              <a:r>
                <a:rPr lang="en-GB" sz="1400" b="1" dirty="0">
                  <a:solidFill>
                    <a:srgbClr val="0070C0"/>
                  </a:solidFill>
                  <a:latin typeface="Arial" pitchFamily="34" charset="0"/>
                  <a:cs typeface="Arial" pitchFamily="34" charset="0"/>
                </a:rPr>
                <a:t>bidirectional motifs</a:t>
              </a:r>
            </a:p>
          </p:txBody>
        </p:sp>
      </p:grpSp>
      <p:sp>
        <p:nvSpPr>
          <p:cNvPr id="20" name="TextBox 19">
            <a:extLst>
              <a:ext uri="{FF2B5EF4-FFF2-40B4-BE49-F238E27FC236}">
                <a16:creationId xmlns:a16="http://schemas.microsoft.com/office/drawing/2014/main" id="{C71374A0-0E4C-471F-B1D9-8A1E6BD84F27}"/>
              </a:ext>
            </a:extLst>
          </p:cNvPr>
          <p:cNvSpPr txBox="1"/>
          <p:nvPr/>
        </p:nvSpPr>
        <p:spPr>
          <a:xfrm>
            <a:off x="467543" y="1551935"/>
            <a:ext cx="2304257" cy="307777"/>
          </a:xfrm>
          <a:prstGeom prst="rect">
            <a:avLst/>
          </a:prstGeom>
          <a:solidFill>
            <a:schemeClr val="bg1"/>
          </a:solidFill>
        </p:spPr>
        <p:txBody>
          <a:bodyPr wrap="square" rtlCol="0">
            <a:spAutoFit/>
          </a:bodyPr>
          <a:lstStyle/>
          <a:p>
            <a:pPr algn="ctr" fontAlgn="auto">
              <a:spcBef>
                <a:spcPts val="0"/>
              </a:spcBef>
              <a:spcAft>
                <a:spcPts val="0"/>
              </a:spcAft>
            </a:pPr>
            <a:r>
              <a:rPr lang="en-GB" sz="1400" b="1" dirty="0">
                <a:solidFill>
                  <a:srgbClr val="0070C0"/>
                </a:solidFill>
                <a:latin typeface="Arial" pitchFamily="34" charset="0"/>
                <a:cs typeface="Arial" pitchFamily="34" charset="0"/>
              </a:rPr>
              <a:t>Connection probability</a:t>
            </a:r>
          </a:p>
        </p:txBody>
      </p:sp>
    </p:spTree>
    <p:extLst>
      <p:ext uri="{BB962C8B-B14F-4D97-AF65-F5344CB8AC3E}">
        <p14:creationId xmlns:p14="http://schemas.microsoft.com/office/powerpoint/2010/main" val="13379201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10599" y="220578"/>
            <a:ext cx="4121641" cy="369332"/>
          </a:xfrm>
          <a:prstGeom prst="rect">
            <a:avLst/>
          </a:prstGeom>
          <a:noFill/>
        </p:spPr>
        <p:txBody>
          <a:bodyPr wrap="none">
            <a:spAutoFit/>
          </a:bodyPr>
          <a:lstStyle/>
          <a:p>
            <a:pPr fontAlgn="auto">
              <a:spcBef>
                <a:spcPts val="0"/>
              </a:spcBef>
              <a:spcAft>
                <a:spcPts val="0"/>
              </a:spcAft>
              <a:defRPr/>
            </a:pPr>
            <a:r>
              <a:rPr lang="en-GB" dirty="0">
                <a:solidFill>
                  <a:prstClr val="black"/>
                </a:solidFill>
                <a:uFill>
                  <a:solidFill>
                    <a:prstClr val="white">
                      <a:lumMod val="50000"/>
                    </a:prstClr>
                  </a:solidFill>
                </a:uFill>
                <a:latin typeface="Arial" panose="020B0604020202020204" pitchFamily="34" charset="0"/>
                <a:cs typeface="Arial" panose="020B0604020202020204" pitchFamily="34" charset="0"/>
              </a:rPr>
              <a:t>The importance of connection strength</a:t>
            </a:r>
          </a:p>
        </p:txBody>
      </p:sp>
      <p:grpSp>
        <p:nvGrpSpPr>
          <p:cNvPr id="19" name="Group 18"/>
          <p:cNvGrpSpPr/>
          <p:nvPr/>
        </p:nvGrpSpPr>
        <p:grpSpPr>
          <a:xfrm>
            <a:off x="2708152" y="1427058"/>
            <a:ext cx="1778623" cy="2789338"/>
            <a:chOff x="3810616" y="4615870"/>
            <a:chExt cx="1230817" cy="1842632"/>
          </a:xfrm>
        </p:grpSpPr>
        <p:grpSp>
          <p:nvGrpSpPr>
            <p:cNvPr id="20" name="Group 290"/>
            <p:cNvGrpSpPr/>
            <p:nvPr/>
          </p:nvGrpSpPr>
          <p:grpSpPr>
            <a:xfrm>
              <a:off x="4196462" y="6025290"/>
              <a:ext cx="764567" cy="433212"/>
              <a:chOff x="1450511" y="4056753"/>
              <a:chExt cx="488339" cy="314430"/>
            </a:xfrm>
          </p:grpSpPr>
          <p:sp>
            <p:nvSpPr>
              <p:cNvPr id="36" name="Freeform 88"/>
              <p:cNvSpPr>
                <a:spLocks/>
              </p:cNvSpPr>
              <p:nvPr/>
            </p:nvSpPr>
            <p:spPr bwMode="auto">
              <a:xfrm>
                <a:off x="1450511" y="4197371"/>
                <a:ext cx="146502" cy="173812"/>
              </a:xfrm>
              <a:custGeom>
                <a:avLst/>
                <a:gdLst/>
                <a:ahLst/>
                <a:cxnLst>
                  <a:cxn ang="0">
                    <a:pos x="11" y="836"/>
                  </a:cxn>
                  <a:cxn ang="0">
                    <a:pos x="27" y="831"/>
                  </a:cxn>
                  <a:cxn ang="0">
                    <a:pos x="42" y="831"/>
                  </a:cxn>
                  <a:cxn ang="0">
                    <a:pos x="58" y="836"/>
                  </a:cxn>
                  <a:cxn ang="0">
                    <a:pos x="74" y="836"/>
                  </a:cxn>
                  <a:cxn ang="0">
                    <a:pos x="89" y="836"/>
                  </a:cxn>
                  <a:cxn ang="0">
                    <a:pos x="105" y="836"/>
                  </a:cxn>
                  <a:cxn ang="0">
                    <a:pos x="121" y="836"/>
                  </a:cxn>
                  <a:cxn ang="0">
                    <a:pos x="137" y="836"/>
                  </a:cxn>
                  <a:cxn ang="0">
                    <a:pos x="152" y="836"/>
                  </a:cxn>
                  <a:cxn ang="0">
                    <a:pos x="168" y="836"/>
                  </a:cxn>
                  <a:cxn ang="0">
                    <a:pos x="184" y="836"/>
                  </a:cxn>
                  <a:cxn ang="0">
                    <a:pos x="199" y="836"/>
                  </a:cxn>
                  <a:cxn ang="0">
                    <a:pos x="215" y="836"/>
                  </a:cxn>
                  <a:cxn ang="0">
                    <a:pos x="231" y="836"/>
                  </a:cxn>
                  <a:cxn ang="0">
                    <a:pos x="247" y="842"/>
                  </a:cxn>
                  <a:cxn ang="0">
                    <a:pos x="262" y="842"/>
                  </a:cxn>
                  <a:cxn ang="0">
                    <a:pos x="278" y="842"/>
                  </a:cxn>
                  <a:cxn ang="0">
                    <a:pos x="294" y="842"/>
                  </a:cxn>
                  <a:cxn ang="0">
                    <a:pos x="309" y="842"/>
                  </a:cxn>
                  <a:cxn ang="0">
                    <a:pos x="325" y="842"/>
                  </a:cxn>
                  <a:cxn ang="0">
                    <a:pos x="341" y="836"/>
                  </a:cxn>
                  <a:cxn ang="0">
                    <a:pos x="356" y="836"/>
                  </a:cxn>
                  <a:cxn ang="0">
                    <a:pos x="372" y="842"/>
                  </a:cxn>
                  <a:cxn ang="0">
                    <a:pos x="388" y="842"/>
                  </a:cxn>
                  <a:cxn ang="0">
                    <a:pos x="404" y="842"/>
                  </a:cxn>
                  <a:cxn ang="0">
                    <a:pos x="419" y="842"/>
                  </a:cxn>
                  <a:cxn ang="0">
                    <a:pos x="430" y="842"/>
                  </a:cxn>
                  <a:cxn ang="0">
                    <a:pos x="446" y="847"/>
                  </a:cxn>
                  <a:cxn ang="0">
                    <a:pos x="461" y="847"/>
                  </a:cxn>
                  <a:cxn ang="0">
                    <a:pos x="477" y="847"/>
                  </a:cxn>
                  <a:cxn ang="0">
                    <a:pos x="493" y="847"/>
                  </a:cxn>
                  <a:cxn ang="0">
                    <a:pos x="508" y="847"/>
                  </a:cxn>
                  <a:cxn ang="0">
                    <a:pos x="524" y="847"/>
                  </a:cxn>
                  <a:cxn ang="0">
                    <a:pos x="540" y="847"/>
                  </a:cxn>
                  <a:cxn ang="0">
                    <a:pos x="556" y="847"/>
                  </a:cxn>
                  <a:cxn ang="0">
                    <a:pos x="566" y="831"/>
                  </a:cxn>
                  <a:cxn ang="0">
                    <a:pos x="582" y="842"/>
                  </a:cxn>
                  <a:cxn ang="0">
                    <a:pos x="597" y="825"/>
                  </a:cxn>
                  <a:cxn ang="0">
                    <a:pos x="603" y="864"/>
                  </a:cxn>
                  <a:cxn ang="0">
                    <a:pos x="608" y="659"/>
                  </a:cxn>
                  <a:cxn ang="0">
                    <a:pos x="618" y="243"/>
                  </a:cxn>
                </a:cxnLst>
                <a:rect l="0" t="0" r="r" b="b"/>
                <a:pathLst>
                  <a:path w="624" h="864">
                    <a:moveTo>
                      <a:pt x="0" y="836"/>
                    </a:moveTo>
                    <a:lnTo>
                      <a:pt x="6" y="836"/>
                    </a:lnTo>
                    <a:lnTo>
                      <a:pt x="11" y="836"/>
                    </a:lnTo>
                    <a:lnTo>
                      <a:pt x="16" y="836"/>
                    </a:lnTo>
                    <a:lnTo>
                      <a:pt x="21" y="831"/>
                    </a:lnTo>
                    <a:lnTo>
                      <a:pt x="27" y="831"/>
                    </a:lnTo>
                    <a:lnTo>
                      <a:pt x="32" y="831"/>
                    </a:lnTo>
                    <a:lnTo>
                      <a:pt x="37" y="831"/>
                    </a:lnTo>
                    <a:lnTo>
                      <a:pt x="42" y="831"/>
                    </a:lnTo>
                    <a:lnTo>
                      <a:pt x="47" y="831"/>
                    </a:lnTo>
                    <a:lnTo>
                      <a:pt x="53" y="836"/>
                    </a:lnTo>
                    <a:lnTo>
                      <a:pt x="58" y="836"/>
                    </a:lnTo>
                    <a:lnTo>
                      <a:pt x="63" y="836"/>
                    </a:lnTo>
                    <a:lnTo>
                      <a:pt x="68" y="836"/>
                    </a:lnTo>
                    <a:lnTo>
                      <a:pt x="74" y="836"/>
                    </a:lnTo>
                    <a:lnTo>
                      <a:pt x="79" y="836"/>
                    </a:lnTo>
                    <a:lnTo>
                      <a:pt x="84" y="836"/>
                    </a:lnTo>
                    <a:lnTo>
                      <a:pt x="89" y="836"/>
                    </a:lnTo>
                    <a:lnTo>
                      <a:pt x="95" y="836"/>
                    </a:lnTo>
                    <a:lnTo>
                      <a:pt x="100" y="836"/>
                    </a:lnTo>
                    <a:lnTo>
                      <a:pt x="105" y="836"/>
                    </a:lnTo>
                    <a:lnTo>
                      <a:pt x="110" y="836"/>
                    </a:lnTo>
                    <a:lnTo>
                      <a:pt x="116" y="836"/>
                    </a:lnTo>
                    <a:lnTo>
                      <a:pt x="121" y="836"/>
                    </a:lnTo>
                    <a:lnTo>
                      <a:pt x="126" y="836"/>
                    </a:lnTo>
                    <a:lnTo>
                      <a:pt x="131" y="836"/>
                    </a:lnTo>
                    <a:lnTo>
                      <a:pt x="137" y="836"/>
                    </a:lnTo>
                    <a:lnTo>
                      <a:pt x="142" y="836"/>
                    </a:lnTo>
                    <a:lnTo>
                      <a:pt x="147" y="836"/>
                    </a:lnTo>
                    <a:lnTo>
                      <a:pt x="152" y="836"/>
                    </a:lnTo>
                    <a:lnTo>
                      <a:pt x="157" y="836"/>
                    </a:lnTo>
                    <a:lnTo>
                      <a:pt x="163" y="836"/>
                    </a:lnTo>
                    <a:lnTo>
                      <a:pt x="168" y="836"/>
                    </a:lnTo>
                    <a:lnTo>
                      <a:pt x="173" y="836"/>
                    </a:lnTo>
                    <a:lnTo>
                      <a:pt x="178" y="836"/>
                    </a:lnTo>
                    <a:lnTo>
                      <a:pt x="184" y="836"/>
                    </a:lnTo>
                    <a:lnTo>
                      <a:pt x="189" y="836"/>
                    </a:lnTo>
                    <a:lnTo>
                      <a:pt x="194" y="836"/>
                    </a:lnTo>
                    <a:lnTo>
                      <a:pt x="199" y="836"/>
                    </a:lnTo>
                    <a:lnTo>
                      <a:pt x="205" y="836"/>
                    </a:lnTo>
                    <a:lnTo>
                      <a:pt x="210" y="836"/>
                    </a:lnTo>
                    <a:lnTo>
                      <a:pt x="215" y="836"/>
                    </a:lnTo>
                    <a:lnTo>
                      <a:pt x="220" y="836"/>
                    </a:lnTo>
                    <a:lnTo>
                      <a:pt x="226" y="836"/>
                    </a:lnTo>
                    <a:lnTo>
                      <a:pt x="231" y="836"/>
                    </a:lnTo>
                    <a:lnTo>
                      <a:pt x="236" y="836"/>
                    </a:lnTo>
                    <a:lnTo>
                      <a:pt x="241" y="836"/>
                    </a:lnTo>
                    <a:lnTo>
                      <a:pt x="247" y="842"/>
                    </a:lnTo>
                    <a:lnTo>
                      <a:pt x="252" y="842"/>
                    </a:lnTo>
                    <a:lnTo>
                      <a:pt x="257" y="842"/>
                    </a:lnTo>
                    <a:lnTo>
                      <a:pt x="262" y="842"/>
                    </a:lnTo>
                    <a:lnTo>
                      <a:pt x="267" y="836"/>
                    </a:lnTo>
                    <a:lnTo>
                      <a:pt x="273" y="836"/>
                    </a:lnTo>
                    <a:lnTo>
                      <a:pt x="278" y="842"/>
                    </a:lnTo>
                    <a:lnTo>
                      <a:pt x="283" y="842"/>
                    </a:lnTo>
                    <a:lnTo>
                      <a:pt x="288" y="842"/>
                    </a:lnTo>
                    <a:lnTo>
                      <a:pt x="294" y="842"/>
                    </a:lnTo>
                    <a:lnTo>
                      <a:pt x="299" y="842"/>
                    </a:lnTo>
                    <a:lnTo>
                      <a:pt x="304" y="842"/>
                    </a:lnTo>
                    <a:lnTo>
                      <a:pt x="309" y="842"/>
                    </a:lnTo>
                    <a:lnTo>
                      <a:pt x="315" y="842"/>
                    </a:lnTo>
                    <a:lnTo>
                      <a:pt x="320" y="842"/>
                    </a:lnTo>
                    <a:lnTo>
                      <a:pt x="325" y="842"/>
                    </a:lnTo>
                    <a:lnTo>
                      <a:pt x="330" y="842"/>
                    </a:lnTo>
                    <a:lnTo>
                      <a:pt x="336" y="836"/>
                    </a:lnTo>
                    <a:lnTo>
                      <a:pt x="341" y="836"/>
                    </a:lnTo>
                    <a:lnTo>
                      <a:pt x="346" y="836"/>
                    </a:lnTo>
                    <a:lnTo>
                      <a:pt x="351" y="842"/>
                    </a:lnTo>
                    <a:lnTo>
                      <a:pt x="356" y="836"/>
                    </a:lnTo>
                    <a:lnTo>
                      <a:pt x="362" y="836"/>
                    </a:lnTo>
                    <a:lnTo>
                      <a:pt x="367" y="836"/>
                    </a:lnTo>
                    <a:lnTo>
                      <a:pt x="372" y="842"/>
                    </a:lnTo>
                    <a:lnTo>
                      <a:pt x="377" y="842"/>
                    </a:lnTo>
                    <a:lnTo>
                      <a:pt x="383" y="842"/>
                    </a:lnTo>
                    <a:lnTo>
                      <a:pt x="388" y="842"/>
                    </a:lnTo>
                    <a:lnTo>
                      <a:pt x="393" y="842"/>
                    </a:lnTo>
                    <a:lnTo>
                      <a:pt x="398" y="842"/>
                    </a:lnTo>
                    <a:lnTo>
                      <a:pt x="404" y="842"/>
                    </a:lnTo>
                    <a:lnTo>
                      <a:pt x="409" y="847"/>
                    </a:lnTo>
                    <a:lnTo>
                      <a:pt x="414" y="842"/>
                    </a:lnTo>
                    <a:lnTo>
                      <a:pt x="419" y="842"/>
                    </a:lnTo>
                    <a:lnTo>
                      <a:pt x="425" y="842"/>
                    </a:lnTo>
                    <a:lnTo>
                      <a:pt x="435" y="842"/>
                    </a:lnTo>
                    <a:lnTo>
                      <a:pt x="430" y="842"/>
                    </a:lnTo>
                    <a:lnTo>
                      <a:pt x="435" y="842"/>
                    </a:lnTo>
                    <a:lnTo>
                      <a:pt x="440" y="842"/>
                    </a:lnTo>
                    <a:lnTo>
                      <a:pt x="446" y="847"/>
                    </a:lnTo>
                    <a:lnTo>
                      <a:pt x="451" y="847"/>
                    </a:lnTo>
                    <a:lnTo>
                      <a:pt x="456" y="847"/>
                    </a:lnTo>
                    <a:lnTo>
                      <a:pt x="461" y="847"/>
                    </a:lnTo>
                    <a:lnTo>
                      <a:pt x="466" y="847"/>
                    </a:lnTo>
                    <a:lnTo>
                      <a:pt x="472" y="847"/>
                    </a:lnTo>
                    <a:lnTo>
                      <a:pt x="477" y="847"/>
                    </a:lnTo>
                    <a:lnTo>
                      <a:pt x="482" y="847"/>
                    </a:lnTo>
                    <a:lnTo>
                      <a:pt x="487" y="853"/>
                    </a:lnTo>
                    <a:lnTo>
                      <a:pt x="493" y="847"/>
                    </a:lnTo>
                    <a:lnTo>
                      <a:pt x="498" y="847"/>
                    </a:lnTo>
                    <a:lnTo>
                      <a:pt x="503" y="847"/>
                    </a:lnTo>
                    <a:lnTo>
                      <a:pt x="508" y="847"/>
                    </a:lnTo>
                    <a:lnTo>
                      <a:pt x="514" y="847"/>
                    </a:lnTo>
                    <a:lnTo>
                      <a:pt x="519" y="847"/>
                    </a:lnTo>
                    <a:lnTo>
                      <a:pt x="524" y="847"/>
                    </a:lnTo>
                    <a:lnTo>
                      <a:pt x="529" y="847"/>
                    </a:lnTo>
                    <a:lnTo>
                      <a:pt x="535" y="847"/>
                    </a:lnTo>
                    <a:lnTo>
                      <a:pt x="540" y="847"/>
                    </a:lnTo>
                    <a:lnTo>
                      <a:pt x="545" y="847"/>
                    </a:lnTo>
                    <a:lnTo>
                      <a:pt x="550" y="847"/>
                    </a:lnTo>
                    <a:lnTo>
                      <a:pt x="556" y="847"/>
                    </a:lnTo>
                    <a:lnTo>
                      <a:pt x="561" y="847"/>
                    </a:lnTo>
                    <a:lnTo>
                      <a:pt x="566" y="842"/>
                    </a:lnTo>
                    <a:lnTo>
                      <a:pt x="566" y="831"/>
                    </a:lnTo>
                    <a:lnTo>
                      <a:pt x="576" y="831"/>
                    </a:lnTo>
                    <a:lnTo>
                      <a:pt x="576" y="836"/>
                    </a:lnTo>
                    <a:lnTo>
                      <a:pt x="582" y="842"/>
                    </a:lnTo>
                    <a:lnTo>
                      <a:pt x="587" y="842"/>
                    </a:lnTo>
                    <a:lnTo>
                      <a:pt x="597" y="831"/>
                    </a:lnTo>
                    <a:lnTo>
                      <a:pt x="597" y="825"/>
                    </a:lnTo>
                    <a:lnTo>
                      <a:pt x="597" y="836"/>
                    </a:lnTo>
                    <a:lnTo>
                      <a:pt x="603" y="842"/>
                    </a:lnTo>
                    <a:lnTo>
                      <a:pt x="603" y="864"/>
                    </a:lnTo>
                    <a:lnTo>
                      <a:pt x="603" y="858"/>
                    </a:lnTo>
                    <a:lnTo>
                      <a:pt x="608" y="847"/>
                    </a:lnTo>
                    <a:lnTo>
                      <a:pt x="608" y="659"/>
                    </a:lnTo>
                    <a:lnTo>
                      <a:pt x="613" y="620"/>
                    </a:lnTo>
                    <a:lnTo>
                      <a:pt x="613" y="282"/>
                    </a:lnTo>
                    <a:lnTo>
                      <a:pt x="618" y="243"/>
                    </a:lnTo>
                    <a:lnTo>
                      <a:pt x="618" y="22"/>
                    </a:lnTo>
                    <a:lnTo>
                      <a:pt x="624" y="0"/>
                    </a:lnTo>
                  </a:path>
                </a:pathLst>
              </a:custGeom>
              <a:no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37" name="Freeform 89"/>
              <p:cNvSpPr>
                <a:spLocks/>
              </p:cNvSpPr>
              <p:nvPr/>
            </p:nvSpPr>
            <p:spPr bwMode="auto">
              <a:xfrm>
                <a:off x="1597013" y="4079084"/>
                <a:ext cx="82407" cy="230743"/>
              </a:xfrm>
              <a:custGeom>
                <a:avLst/>
                <a:gdLst/>
                <a:ahLst/>
                <a:cxnLst>
                  <a:cxn ang="0">
                    <a:pos x="5" y="504"/>
                  </a:cxn>
                  <a:cxn ang="0">
                    <a:pos x="10" y="516"/>
                  </a:cxn>
                  <a:cxn ang="0">
                    <a:pos x="21" y="554"/>
                  </a:cxn>
                  <a:cxn ang="0">
                    <a:pos x="26" y="632"/>
                  </a:cxn>
                  <a:cxn ang="0">
                    <a:pos x="36" y="676"/>
                  </a:cxn>
                  <a:cxn ang="0">
                    <a:pos x="42" y="743"/>
                  </a:cxn>
                  <a:cxn ang="0">
                    <a:pos x="52" y="781"/>
                  </a:cxn>
                  <a:cxn ang="0">
                    <a:pos x="57" y="842"/>
                  </a:cxn>
                  <a:cxn ang="0">
                    <a:pos x="68" y="876"/>
                  </a:cxn>
                  <a:cxn ang="0">
                    <a:pos x="73" y="926"/>
                  </a:cxn>
                  <a:cxn ang="0">
                    <a:pos x="83" y="953"/>
                  </a:cxn>
                  <a:cxn ang="0">
                    <a:pos x="89" y="986"/>
                  </a:cxn>
                  <a:cxn ang="0">
                    <a:pos x="99" y="1014"/>
                  </a:cxn>
                  <a:cxn ang="0">
                    <a:pos x="104" y="1047"/>
                  </a:cxn>
                  <a:cxn ang="0">
                    <a:pos x="115" y="1064"/>
                  </a:cxn>
                  <a:cxn ang="0">
                    <a:pos x="120" y="1092"/>
                  </a:cxn>
                  <a:cxn ang="0">
                    <a:pos x="131" y="1103"/>
                  </a:cxn>
                  <a:cxn ang="0">
                    <a:pos x="146" y="1131"/>
                  </a:cxn>
                  <a:cxn ang="0">
                    <a:pos x="157" y="1147"/>
                  </a:cxn>
                  <a:cxn ang="0">
                    <a:pos x="162" y="765"/>
                  </a:cxn>
                  <a:cxn ang="0">
                    <a:pos x="172" y="305"/>
                  </a:cxn>
                  <a:cxn ang="0">
                    <a:pos x="178" y="0"/>
                  </a:cxn>
                  <a:cxn ang="0">
                    <a:pos x="193" y="39"/>
                  </a:cxn>
                  <a:cxn ang="0">
                    <a:pos x="199" y="144"/>
                  </a:cxn>
                  <a:cxn ang="0">
                    <a:pos x="209" y="205"/>
                  </a:cxn>
                  <a:cxn ang="0">
                    <a:pos x="214" y="299"/>
                  </a:cxn>
                  <a:cxn ang="0">
                    <a:pos x="225" y="355"/>
                  </a:cxn>
                  <a:cxn ang="0">
                    <a:pos x="230" y="438"/>
                  </a:cxn>
                  <a:cxn ang="0">
                    <a:pos x="241" y="488"/>
                  </a:cxn>
                  <a:cxn ang="0">
                    <a:pos x="246" y="565"/>
                  </a:cxn>
                  <a:cxn ang="0">
                    <a:pos x="256" y="604"/>
                  </a:cxn>
                  <a:cxn ang="0">
                    <a:pos x="261" y="671"/>
                  </a:cxn>
                  <a:cxn ang="0">
                    <a:pos x="272" y="709"/>
                  </a:cxn>
                  <a:cxn ang="0">
                    <a:pos x="277" y="765"/>
                  </a:cxn>
                  <a:cxn ang="0">
                    <a:pos x="288" y="798"/>
                  </a:cxn>
                  <a:cxn ang="0">
                    <a:pos x="293" y="848"/>
                  </a:cxn>
                  <a:cxn ang="0">
                    <a:pos x="303" y="876"/>
                  </a:cxn>
                  <a:cxn ang="0">
                    <a:pos x="309" y="920"/>
                  </a:cxn>
                  <a:cxn ang="0">
                    <a:pos x="319" y="948"/>
                  </a:cxn>
                  <a:cxn ang="0">
                    <a:pos x="330" y="964"/>
                  </a:cxn>
                  <a:cxn ang="0">
                    <a:pos x="340" y="998"/>
                  </a:cxn>
                  <a:cxn ang="0">
                    <a:pos x="345" y="1025"/>
                  </a:cxn>
                </a:cxnLst>
                <a:rect l="0" t="0" r="r" b="b"/>
                <a:pathLst>
                  <a:path w="351" h="1147">
                    <a:moveTo>
                      <a:pt x="0" y="588"/>
                    </a:moveTo>
                    <a:lnTo>
                      <a:pt x="0" y="510"/>
                    </a:lnTo>
                    <a:lnTo>
                      <a:pt x="5" y="504"/>
                    </a:lnTo>
                    <a:lnTo>
                      <a:pt x="5" y="493"/>
                    </a:lnTo>
                    <a:lnTo>
                      <a:pt x="10" y="499"/>
                    </a:lnTo>
                    <a:lnTo>
                      <a:pt x="10" y="516"/>
                    </a:lnTo>
                    <a:lnTo>
                      <a:pt x="15" y="521"/>
                    </a:lnTo>
                    <a:lnTo>
                      <a:pt x="15" y="549"/>
                    </a:lnTo>
                    <a:lnTo>
                      <a:pt x="21" y="554"/>
                    </a:lnTo>
                    <a:lnTo>
                      <a:pt x="21" y="588"/>
                    </a:lnTo>
                    <a:lnTo>
                      <a:pt x="26" y="593"/>
                    </a:lnTo>
                    <a:lnTo>
                      <a:pt x="26" y="632"/>
                    </a:lnTo>
                    <a:lnTo>
                      <a:pt x="31" y="637"/>
                    </a:lnTo>
                    <a:lnTo>
                      <a:pt x="31" y="671"/>
                    </a:lnTo>
                    <a:lnTo>
                      <a:pt x="36" y="676"/>
                    </a:lnTo>
                    <a:lnTo>
                      <a:pt x="36" y="709"/>
                    </a:lnTo>
                    <a:lnTo>
                      <a:pt x="42" y="715"/>
                    </a:lnTo>
                    <a:lnTo>
                      <a:pt x="42" y="743"/>
                    </a:lnTo>
                    <a:lnTo>
                      <a:pt x="47" y="748"/>
                    </a:lnTo>
                    <a:lnTo>
                      <a:pt x="47" y="776"/>
                    </a:lnTo>
                    <a:lnTo>
                      <a:pt x="52" y="781"/>
                    </a:lnTo>
                    <a:lnTo>
                      <a:pt x="52" y="809"/>
                    </a:lnTo>
                    <a:lnTo>
                      <a:pt x="57" y="815"/>
                    </a:lnTo>
                    <a:lnTo>
                      <a:pt x="57" y="842"/>
                    </a:lnTo>
                    <a:lnTo>
                      <a:pt x="62" y="848"/>
                    </a:lnTo>
                    <a:lnTo>
                      <a:pt x="62" y="870"/>
                    </a:lnTo>
                    <a:lnTo>
                      <a:pt x="68" y="876"/>
                    </a:lnTo>
                    <a:lnTo>
                      <a:pt x="68" y="898"/>
                    </a:lnTo>
                    <a:lnTo>
                      <a:pt x="73" y="903"/>
                    </a:lnTo>
                    <a:lnTo>
                      <a:pt x="73" y="926"/>
                    </a:lnTo>
                    <a:lnTo>
                      <a:pt x="78" y="931"/>
                    </a:lnTo>
                    <a:lnTo>
                      <a:pt x="78" y="948"/>
                    </a:lnTo>
                    <a:lnTo>
                      <a:pt x="83" y="953"/>
                    </a:lnTo>
                    <a:lnTo>
                      <a:pt x="83" y="970"/>
                    </a:lnTo>
                    <a:lnTo>
                      <a:pt x="89" y="975"/>
                    </a:lnTo>
                    <a:lnTo>
                      <a:pt x="89" y="986"/>
                    </a:lnTo>
                    <a:lnTo>
                      <a:pt x="94" y="992"/>
                    </a:lnTo>
                    <a:lnTo>
                      <a:pt x="94" y="1009"/>
                    </a:lnTo>
                    <a:lnTo>
                      <a:pt x="99" y="1014"/>
                    </a:lnTo>
                    <a:lnTo>
                      <a:pt x="99" y="1031"/>
                    </a:lnTo>
                    <a:lnTo>
                      <a:pt x="104" y="1036"/>
                    </a:lnTo>
                    <a:lnTo>
                      <a:pt x="104" y="1047"/>
                    </a:lnTo>
                    <a:lnTo>
                      <a:pt x="110" y="1053"/>
                    </a:lnTo>
                    <a:lnTo>
                      <a:pt x="110" y="1058"/>
                    </a:lnTo>
                    <a:lnTo>
                      <a:pt x="115" y="1064"/>
                    </a:lnTo>
                    <a:lnTo>
                      <a:pt x="115" y="1075"/>
                    </a:lnTo>
                    <a:lnTo>
                      <a:pt x="120" y="1081"/>
                    </a:lnTo>
                    <a:lnTo>
                      <a:pt x="120" y="1092"/>
                    </a:lnTo>
                    <a:lnTo>
                      <a:pt x="125" y="1097"/>
                    </a:lnTo>
                    <a:lnTo>
                      <a:pt x="125" y="1108"/>
                    </a:lnTo>
                    <a:lnTo>
                      <a:pt x="131" y="1103"/>
                    </a:lnTo>
                    <a:lnTo>
                      <a:pt x="141" y="1114"/>
                    </a:lnTo>
                    <a:lnTo>
                      <a:pt x="141" y="1131"/>
                    </a:lnTo>
                    <a:lnTo>
                      <a:pt x="146" y="1131"/>
                    </a:lnTo>
                    <a:lnTo>
                      <a:pt x="151" y="1136"/>
                    </a:lnTo>
                    <a:lnTo>
                      <a:pt x="151" y="1142"/>
                    </a:lnTo>
                    <a:lnTo>
                      <a:pt x="157" y="1147"/>
                    </a:lnTo>
                    <a:lnTo>
                      <a:pt x="157" y="1097"/>
                    </a:lnTo>
                    <a:lnTo>
                      <a:pt x="162" y="1075"/>
                    </a:lnTo>
                    <a:lnTo>
                      <a:pt x="162" y="765"/>
                    </a:lnTo>
                    <a:lnTo>
                      <a:pt x="167" y="715"/>
                    </a:lnTo>
                    <a:lnTo>
                      <a:pt x="167" y="344"/>
                    </a:lnTo>
                    <a:lnTo>
                      <a:pt x="172" y="305"/>
                    </a:lnTo>
                    <a:lnTo>
                      <a:pt x="172" y="78"/>
                    </a:lnTo>
                    <a:lnTo>
                      <a:pt x="178" y="61"/>
                    </a:lnTo>
                    <a:lnTo>
                      <a:pt x="178" y="0"/>
                    </a:lnTo>
                    <a:lnTo>
                      <a:pt x="188" y="0"/>
                    </a:lnTo>
                    <a:lnTo>
                      <a:pt x="188" y="34"/>
                    </a:lnTo>
                    <a:lnTo>
                      <a:pt x="193" y="39"/>
                    </a:lnTo>
                    <a:lnTo>
                      <a:pt x="193" y="89"/>
                    </a:lnTo>
                    <a:lnTo>
                      <a:pt x="199" y="94"/>
                    </a:lnTo>
                    <a:lnTo>
                      <a:pt x="199" y="144"/>
                    </a:lnTo>
                    <a:lnTo>
                      <a:pt x="204" y="150"/>
                    </a:lnTo>
                    <a:lnTo>
                      <a:pt x="204" y="200"/>
                    </a:lnTo>
                    <a:lnTo>
                      <a:pt x="209" y="205"/>
                    </a:lnTo>
                    <a:lnTo>
                      <a:pt x="209" y="250"/>
                    </a:lnTo>
                    <a:lnTo>
                      <a:pt x="214" y="255"/>
                    </a:lnTo>
                    <a:lnTo>
                      <a:pt x="214" y="299"/>
                    </a:lnTo>
                    <a:lnTo>
                      <a:pt x="220" y="305"/>
                    </a:lnTo>
                    <a:lnTo>
                      <a:pt x="220" y="349"/>
                    </a:lnTo>
                    <a:lnTo>
                      <a:pt x="225" y="355"/>
                    </a:lnTo>
                    <a:lnTo>
                      <a:pt x="225" y="394"/>
                    </a:lnTo>
                    <a:lnTo>
                      <a:pt x="230" y="399"/>
                    </a:lnTo>
                    <a:lnTo>
                      <a:pt x="230" y="438"/>
                    </a:lnTo>
                    <a:lnTo>
                      <a:pt x="235" y="444"/>
                    </a:lnTo>
                    <a:lnTo>
                      <a:pt x="235" y="482"/>
                    </a:lnTo>
                    <a:lnTo>
                      <a:pt x="241" y="488"/>
                    </a:lnTo>
                    <a:lnTo>
                      <a:pt x="241" y="521"/>
                    </a:lnTo>
                    <a:lnTo>
                      <a:pt x="246" y="527"/>
                    </a:lnTo>
                    <a:lnTo>
                      <a:pt x="246" y="565"/>
                    </a:lnTo>
                    <a:lnTo>
                      <a:pt x="251" y="571"/>
                    </a:lnTo>
                    <a:lnTo>
                      <a:pt x="251" y="599"/>
                    </a:lnTo>
                    <a:lnTo>
                      <a:pt x="256" y="604"/>
                    </a:lnTo>
                    <a:lnTo>
                      <a:pt x="256" y="637"/>
                    </a:lnTo>
                    <a:lnTo>
                      <a:pt x="261" y="643"/>
                    </a:lnTo>
                    <a:lnTo>
                      <a:pt x="261" y="671"/>
                    </a:lnTo>
                    <a:lnTo>
                      <a:pt x="267" y="676"/>
                    </a:lnTo>
                    <a:lnTo>
                      <a:pt x="267" y="704"/>
                    </a:lnTo>
                    <a:lnTo>
                      <a:pt x="272" y="709"/>
                    </a:lnTo>
                    <a:lnTo>
                      <a:pt x="272" y="737"/>
                    </a:lnTo>
                    <a:lnTo>
                      <a:pt x="277" y="743"/>
                    </a:lnTo>
                    <a:lnTo>
                      <a:pt x="277" y="765"/>
                    </a:lnTo>
                    <a:lnTo>
                      <a:pt x="282" y="770"/>
                    </a:lnTo>
                    <a:lnTo>
                      <a:pt x="282" y="793"/>
                    </a:lnTo>
                    <a:lnTo>
                      <a:pt x="288" y="798"/>
                    </a:lnTo>
                    <a:lnTo>
                      <a:pt x="288" y="820"/>
                    </a:lnTo>
                    <a:lnTo>
                      <a:pt x="293" y="826"/>
                    </a:lnTo>
                    <a:lnTo>
                      <a:pt x="293" y="848"/>
                    </a:lnTo>
                    <a:lnTo>
                      <a:pt x="298" y="853"/>
                    </a:lnTo>
                    <a:lnTo>
                      <a:pt x="298" y="870"/>
                    </a:lnTo>
                    <a:lnTo>
                      <a:pt x="303" y="876"/>
                    </a:lnTo>
                    <a:lnTo>
                      <a:pt x="303" y="898"/>
                    </a:lnTo>
                    <a:lnTo>
                      <a:pt x="309" y="903"/>
                    </a:lnTo>
                    <a:lnTo>
                      <a:pt x="309" y="920"/>
                    </a:lnTo>
                    <a:lnTo>
                      <a:pt x="314" y="926"/>
                    </a:lnTo>
                    <a:lnTo>
                      <a:pt x="314" y="942"/>
                    </a:lnTo>
                    <a:lnTo>
                      <a:pt x="319" y="948"/>
                    </a:lnTo>
                    <a:lnTo>
                      <a:pt x="324" y="953"/>
                    </a:lnTo>
                    <a:lnTo>
                      <a:pt x="324" y="959"/>
                    </a:lnTo>
                    <a:lnTo>
                      <a:pt x="330" y="964"/>
                    </a:lnTo>
                    <a:lnTo>
                      <a:pt x="330" y="986"/>
                    </a:lnTo>
                    <a:lnTo>
                      <a:pt x="335" y="992"/>
                    </a:lnTo>
                    <a:lnTo>
                      <a:pt x="340" y="998"/>
                    </a:lnTo>
                    <a:lnTo>
                      <a:pt x="340" y="1009"/>
                    </a:lnTo>
                    <a:lnTo>
                      <a:pt x="345" y="1014"/>
                    </a:lnTo>
                    <a:lnTo>
                      <a:pt x="345" y="1025"/>
                    </a:lnTo>
                    <a:lnTo>
                      <a:pt x="345" y="1014"/>
                    </a:lnTo>
                    <a:lnTo>
                      <a:pt x="351" y="1003"/>
                    </a:lnTo>
                  </a:path>
                </a:pathLst>
              </a:custGeom>
              <a:no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38" name="Freeform 90"/>
              <p:cNvSpPr>
                <a:spLocks/>
              </p:cNvSpPr>
              <p:nvPr/>
            </p:nvSpPr>
            <p:spPr bwMode="auto">
              <a:xfrm>
                <a:off x="1679420" y="4056753"/>
                <a:ext cx="80998" cy="224105"/>
              </a:xfrm>
              <a:custGeom>
                <a:avLst/>
                <a:gdLst/>
                <a:ahLst/>
                <a:cxnLst>
                  <a:cxn ang="0">
                    <a:pos x="5" y="865"/>
                  </a:cxn>
                  <a:cxn ang="0">
                    <a:pos x="10" y="217"/>
                  </a:cxn>
                  <a:cxn ang="0">
                    <a:pos x="20" y="72"/>
                  </a:cxn>
                  <a:cxn ang="0">
                    <a:pos x="26" y="61"/>
                  </a:cxn>
                  <a:cxn ang="0">
                    <a:pos x="36" y="100"/>
                  </a:cxn>
                  <a:cxn ang="0">
                    <a:pos x="41" y="200"/>
                  </a:cxn>
                  <a:cxn ang="0">
                    <a:pos x="52" y="250"/>
                  </a:cxn>
                  <a:cxn ang="0">
                    <a:pos x="57" y="344"/>
                  </a:cxn>
                  <a:cxn ang="0">
                    <a:pos x="68" y="405"/>
                  </a:cxn>
                  <a:cxn ang="0">
                    <a:pos x="73" y="488"/>
                  </a:cxn>
                  <a:cxn ang="0">
                    <a:pos x="83" y="538"/>
                  </a:cxn>
                  <a:cxn ang="0">
                    <a:pos x="89" y="610"/>
                  </a:cxn>
                  <a:cxn ang="0">
                    <a:pos x="99" y="649"/>
                  </a:cxn>
                  <a:cxn ang="0">
                    <a:pos x="104" y="710"/>
                  </a:cxn>
                  <a:cxn ang="0">
                    <a:pos x="115" y="754"/>
                  </a:cxn>
                  <a:cxn ang="0">
                    <a:pos x="120" y="804"/>
                  </a:cxn>
                  <a:cxn ang="0">
                    <a:pos x="130" y="837"/>
                  </a:cxn>
                  <a:cxn ang="0">
                    <a:pos x="136" y="892"/>
                  </a:cxn>
                  <a:cxn ang="0">
                    <a:pos x="146" y="920"/>
                  </a:cxn>
                  <a:cxn ang="0">
                    <a:pos x="151" y="964"/>
                  </a:cxn>
                  <a:cxn ang="0">
                    <a:pos x="167" y="992"/>
                  </a:cxn>
                  <a:cxn ang="0">
                    <a:pos x="172" y="1031"/>
                  </a:cxn>
                  <a:cxn ang="0">
                    <a:pos x="183" y="1070"/>
                  </a:cxn>
                  <a:cxn ang="0">
                    <a:pos x="193" y="909"/>
                  </a:cxn>
                  <a:cxn ang="0">
                    <a:pos x="199" y="233"/>
                  </a:cxn>
                  <a:cxn ang="0">
                    <a:pos x="209" y="50"/>
                  </a:cxn>
                  <a:cxn ang="0">
                    <a:pos x="219" y="28"/>
                  </a:cxn>
                  <a:cxn ang="0">
                    <a:pos x="230" y="78"/>
                  </a:cxn>
                  <a:cxn ang="0">
                    <a:pos x="235" y="183"/>
                  </a:cxn>
                  <a:cxn ang="0">
                    <a:pos x="246" y="239"/>
                  </a:cxn>
                  <a:cxn ang="0">
                    <a:pos x="251" y="322"/>
                  </a:cxn>
                  <a:cxn ang="0">
                    <a:pos x="261" y="377"/>
                  </a:cxn>
                  <a:cxn ang="0">
                    <a:pos x="267" y="455"/>
                  </a:cxn>
                  <a:cxn ang="0">
                    <a:pos x="277" y="499"/>
                  </a:cxn>
                  <a:cxn ang="0">
                    <a:pos x="282" y="577"/>
                  </a:cxn>
                  <a:cxn ang="0">
                    <a:pos x="293" y="615"/>
                  </a:cxn>
                  <a:cxn ang="0">
                    <a:pos x="298" y="676"/>
                  </a:cxn>
                  <a:cxn ang="0">
                    <a:pos x="309" y="721"/>
                  </a:cxn>
                  <a:cxn ang="0">
                    <a:pos x="314" y="776"/>
                  </a:cxn>
                  <a:cxn ang="0">
                    <a:pos x="324" y="809"/>
                  </a:cxn>
                  <a:cxn ang="0">
                    <a:pos x="329" y="865"/>
                  </a:cxn>
                  <a:cxn ang="0">
                    <a:pos x="340" y="898"/>
                  </a:cxn>
                </a:cxnLst>
                <a:rect l="0" t="0" r="r" b="b"/>
                <a:pathLst>
                  <a:path w="345" h="1114">
                    <a:moveTo>
                      <a:pt x="0" y="1114"/>
                    </a:moveTo>
                    <a:lnTo>
                      <a:pt x="0" y="904"/>
                    </a:lnTo>
                    <a:lnTo>
                      <a:pt x="5" y="865"/>
                    </a:lnTo>
                    <a:lnTo>
                      <a:pt x="5" y="510"/>
                    </a:lnTo>
                    <a:lnTo>
                      <a:pt x="10" y="471"/>
                    </a:lnTo>
                    <a:lnTo>
                      <a:pt x="10" y="217"/>
                    </a:lnTo>
                    <a:lnTo>
                      <a:pt x="15" y="200"/>
                    </a:lnTo>
                    <a:lnTo>
                      <a:pt x="15" y="78"/>
                    </a:lnTo>
                    <a:lnTo>
                      <a:pt x="20" y="72"/>
                    </a:lnTo>
                    <a:lnTo>
                      <a:pt x="20" y="50"/>
                    </a:lnTo>
                    <a:lnTo>
                      <a:pt x="26" y="56"/>
                    </a:lnTo>
                    <a:lnTo>
                      <a:pt x="26" y="61"/>
                    </a:lnTo>
                    <a:lnTo>
                      <a:pt x="31" y="67"/>
                    </a:lnTo>
                    <a:lnTo>
                      <a:pt x="31" y="95"/>
                    </a:lnTo>
                    <a:lnTo>
                      <a:pt x="36" y="100"/>
                    </a:lnTo>
                    <a:lnTo>
                      <a:pt x="36" y="150"/>
                    </a:lnTo>
                    <a:lnTo>
                      <a:pt x="41" y="156"/>
                    </a:lnTo>
                    <a:lnTo>
                      <a:pt x="41" y="200"/>
                    </a:lnTo>
                    <a:lnTo>
                      <a:pt x="47" y="205"/>
                    </a:lnTo>
                    <a:lnTo>
                      <a:pt x="47" y="244"/>
                    </a:lnTo>
                    <a:lnTo>
                      <a:pt x="52" y="250"/>
                    </a:lnTo>
                    <a:lnTo>
                      <a:pt x="52" y="294"/>
                    </a:lnTo>
                    <a:lnTo>
                      <a:pt x="57" y="300"/>
                    </a:lnTo>
                    <a:lnTo>
                      <a:pt x="57" y="344"/>
                    </a:lnTo>
                    <a:lnTo>
                      <a:pt x="62" y="350"/>
                    </a:lnTo>
                    <a:lnTo>
                      <a:pt x="62" y="399"/>
                    </a:lnTo>
                    <a:lnTo>
                      <a:pt x="68" y="405"/>
                    </a:lnTo>
                    <a:lnTo>
                      <a:pt x="68" y="449"/>
                    </a:lnTo>
                    <a:lnTo>
                      <a:pt x="73" y="455"/>
                    </a:lnTo>
                    <a:lnTo>
                      <a:pt x="73" y="488"/>
                    </a:lnTo>
                    <a:lnTo>
                      <a:pt x="78" y="494"/>
                    </a:lnTo>
                    <a:lnTo>
                      <a:pt x="78" y="532"/>
                    </a:lnTo>
                    <a:lnTo>
                      <a:pt x="83" y="538"/>
                    </a:lnTo>
                    <a:lnTo>
                      <a:pt x="83" y="571"/>
                    </a:lnTo>
                    <a:lnTo>
                      <a:pt x="89" y="577"/>
                    </a:lnTo>
                    <a:lnTo>
                      <a:pt x="89" y="610"/>
                    </a:lnTo>
                    <a:lnTo>
                      <a:pt x="94" y="615"/>
                    </a:lnTo>
                    <a:lnTo>
                      <a:pt x="94" y="643"/>
                    </a:lnTo>
                    <a:lnTo>
                      <a:pt x="99" y="649"/>
                    </a:lnTo>
                    <a:lnTo>
                      <a:pt x="99" y="676"/>
                    </a:lnTo>
                    <a:lnTo>
                      <a:pt x="104" y="682"/>
                    </a:lnTo>
                    <a:lnTo>
                      <a:pt x="104" y="710"/>
                    </a:lnTo>
                    <a:lnTo>
                      <a:pt x="110" y="715"/>
                    </a:lnTo>
                    <a:lnTo>
                      <a:pt x="110" y="748"/>
                    </a:lnTo>
                    <a:lnTo>
                      <a:pt x="115" y="754"/>
                    </a:lnTo>
                    <a:lnTo>
                      <a:pt x="115" y="776"/>
                    </a:lnTo>
                    <a:lnTo>
                      <a:pt x="120" y="782"/>
                    </a:lnTo>
                    <a:lnTo>
                      <a:pt x="120" y="804"/>
                    </a:lnTo>
                    <a:lnTo>
                      <a:pt x="125" y="809"/>
                    </a:lnTo>
                    <a:lnTo>
                      <a:pt x="125" y="832"/>
                    </a:lnTo>
                    <a:lnTo>
                      <a:pt x="130" y="837"/>
                    </a:lnTo>
                    <a:lnTo>
                      <a:pt x="130" y="859"/>
                    </a:lnTo>
                    <a:lnTo>
                      <a:pt x="136" y="865"/>
                    </a:lnTo>
                    <a:lnTo>
                      <a:pt x="136" y="892"/>
                    </a:lnTo>
                    <a:lnTo>
                      <a:pt x="141" y="898"/>
                    </a:lnTo>
                    <a:lnTo>
                      <a:pt x="141" y="915"/>
                    </a:lnTo>
                    <a:lnTo>
                      <a:pt x="146" y="920"/>
                    </a:lnTo>
                    <a:lnTo>
                      <a:pt x="146" y="942"/>
                    </a:lnTo>
                    <a:lnTo>
                      <a:pt x="151" y="948"/>
                    </a:lnTo>
                    <a:lnTo>
                      <a:pt x="151" y="964"/>
                    </a:lnTo>
                    <a:lnTo>
                      <a:pt x="162" y="976"/>
                    </a:lnTo>
                    <a:lnTo>
                      <a:pt x="162" y="987"/>
                    </a:lnTo>
                    <a:lnTo>
                      <a:pt x="167" y="992"/>
                    </a:lnTo>
                    <a:lnTo>
                      <a:pt x="167" y="1014"/>
                    </a:lnTo>
                    <a:lnTo>
                      <a:pt x="172" y="1020"/>
                    </a:lnTo>
                    <a:lnTo>
                      <a:pt x="172" y="1031"/>
                    </a:lnTo>
                    <a:lnTo>
                      <a:pt x="178" y="1037"/>
                    </a:lnTo>
                    <a:lnTo>
                      <a:pt x="183" y="1042"/>
                    </a:lnTo>
                    <a:lnTo>
                      <a:pt x="183" y="1070"/>
                    </a:lnTo>
                    <a:lnTo>
                      <a:pt x="188" y="1064"/>
                    </a:lnTo>
                    <a:lnTo>
                      <a:pt x="188" y="942"/>
                    </a:lnTo>
                    <a:lnTo>
                      <a:pt x="193" y="909"/>
                    </a:lnTo>
                    <a:lnTo>
                      <a:pt x="193" y="577"/>
                    </a:lnTo>
                    <a:lnTo>
                      <a:pt x="199" y="532"/>
                    </a:lnTo>
                    <a:lnTo>
                      <a:pt x="199" y="233"/>
                    </a:lnTo>
                    <a:lnTo>
                      <a:pt x="204" y="205"/>
                    </a:lnTo>
                    <a:lnTo>
                      <a:pt x="204" y="61"/>
                    </a:lnTo>
                    <a:lnTo>
                      <a:pt x="209" y="50"/>
                    </a:lnTo>
                    <a:lnTo>
                      <a:pt x="209" y="0"/>
                    </a:lnTo>
                    <a:lnTo>
                      <a:pt x="219" y="0"/>
                    </a:lnTo>
                    <a:lnTo>
                      <a:pt x="219" y="28"/>
                    </a:lnTo>
                    <a:lnTo>
                      <a:pt x="225" y="34"/>
                    </a:lnTo>
                    <a:lnTo>
                      <a:pt x="225" y="72"/>
                    </a:lnTo>
                    <a:lnTo>
                      <a:pt x="230" y="78"/>
                    </a:lnTo>
                    <a:lnTo>
                      <a:pt x="230" y="133"/>
                    </a:lnTo>
                    <a:lnTo>
                      <a:pt x="235" y="139"/>
                    </a:lnTo>
                    <a:lnTo>
                      <a:pt x="235" y="183"/>
                    </a:lnTo>
                    <a:lnTo>
                      <a:pt x="240" y="189"/>
                    </a:lnTo>
                    <a:lnTo>
                      <a:pt x="240" y="233"/>
                    </a:lnTo>
                    <a:lnTo>
                      <a:pt x="246" y="239"/>
                    </a:lnTo>
                    <a:lnTo>
                      <a:pt x="246" y="277"/>
                    </a:lnTo>
                    <a:lnTo>
                      <a:pt x="251" y="283"/>
                    </a:lnTo>
                    <a:lnTo>
                      <a:pt x="251" y="322"/>
                    </a:lnTo>
                    <a:lnTo>
                      <a:pt x="256" y="327"/>
                    </a:lnTo>
                    <a:lnTo>
                      <a:pt x="256" y="372"/>
                    </a:lnTo>
                    <a:lnTo>
                      <a:pt x="261" y="377"/>
                    </a:lnTo>
                    <a:lnTo>
                      <a:pt x="261" y="416"/>
                    </a:lnTo>
                    <a:lnTo>
                      <a:pt x="267" y="422"/>
                    </a:lnTo>
                    <a:lnTo>
                      <a:pt x="267" y="455"/>
                    </a:lnTo>
                    <a:lnTo>
                      <a:pt x="272" y="460"/>
                    </a:lnTo>
                    <a:lnTo>
                      <a:pt x="272" y="494"/>
                    </a:lnTo>
                    <a:lnTo>
                      <a:pt x="277" y="499"/>
                    </a:lnTo>
                    <a:lnTo>
                      <a:pt x="277" y="532"/>
                    </a:lnTo>
                    <a:lnTo>
                      <a:pt x="282" y="538"/>
                    </a:lnTo>
                    <a:lnTo>
                      <a:pt x="282" y="577"/>
                    </a:lnTo>
                    <a:lnTo>
                      <a:pt x="288" y="582"/>
                    </a:lnTo>
                    <a:lnTo>
                      <a:pt x="288" y="610"/>
                    </a:lnTo>
                    <a:lnTo>
                      <a:pt x="293" y="615"/>
                    </a:lnTo>
                    <a:lnTo>
                      <a:pt x="293" y="643"/>
                    </a:lnTo>
                    <a:lnTo>
                      <a:pt x="298" y="649"/>
                    </a:lnTo>
                    <a:lnTo>
                      <a:pt x="298" y="676"/>
                    </a:lnTo>
                    <a:lnTo>
                      <a:pt x="303" y="682"/>
                    </a:lnTo>
                    <a:lnTo>
                      <a:pt x="303" y="715"/>
                    </a:lnTo>
                    <a:lnTo>
                      <a:pt x="309" y="721"/>
                    </a:lnTo>
                    <a:lnTo>
                      <a:pt x="309" y="748"/>
                    </a:lnTo>
                    <a:lnTo>
                      <a:pt x="314" y="754"/>
                    </a:lnTo>
                    <a:lnTo>
                      <a:pt x="314" y="776"/>
                    </a:lnTo>
                    <a:lnTo>
                      <a:pt x="319" y="782"/>
                    </a:lnTo>
                    <a:lnTo>
                      <a:pt x="319" y="804"/>
                    </a:lnTo>
                    <a:lnTo>
                      <a:pt x="324" y="809"/>
                    </a:lnTo>
                    <a:lnTo>
                      <a:pt x="324" y="832"/>
                    </a:lnTo>
                    <a:lnTo>
                      <a:pt x="329" y="837"/>
                    </a:lnTo>
                    <a:lnTo>
                      <a:pt x="329" y="865"/>
                    </a:lnTo>
                    <a:lnTo>
                      <a:pt x="335" y="870"/>
                    </a:lnTo>
                    <a:lnTo>
                      <a:pt x="335" y="892"/>
                    </a:lnTo>
                    <a:lnTo>
                      <a:pt x="340" y="898"/>
                    </a:lnTo>
                    <a:lnTo>
                      <a:pt x="340" y="915"/>
                    </a:lnTo>
                    <a:lnTo>
                      <a:pt x="345" y="920"/>
                    </a:lnTo>
                  </a:path>
                </a:pathLst>
              </a:custGeom>
              <a:no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39" name="Freeform 91"/>
              <p:cNvSpPr>
                <a:spLocks/>
              </p:cNvSpPr>
              <p:nvPr/>
            </p:nvSpPr>
            <p:spPr bwMode="auto">
              <a:xfrm>
                <a:off x="1760419" y="4066812"/>
                <a:ext cx="91094" cy="266351"/>
              </a:xfrm>
              <a:custGeom>
                <a:avLst/>
                <a:gdLst/>
                <a:ahLst/>
                <a:cxnLst>
                  <a:cxn ang="0">
                    <a:pos x="5" y="881"/>
                  </a:cxn>
                  <a:cxn ang="0">
                    <a:pos x="11" y="920"/>
                  </a:cxn>
                  <a:cxn ang="0">
                    <a:pos x="21" y="948"/>
                  </a:cxn>
                  <a:cxn ang="0">
                    <a:pos x="32" y="981"/>
                  </a:cxn>
                  <a:cxn ang="0">
                    <a:pos x="37" y="920"/>
                  </a:cxn>
                  <a:cxn ang="0">
                    <a:pos x="42" y="327"/>
                  </a:cxn>
                  <a:cxn ang="0">
                    <a:pos x="53" y="95"/>
                  </a:cxn>
                  <a:cxn ang="0">
                    <a:pos x="58" y="0"/>
                  </a:cxn>
                  <a:cxn ang="0">
                    <a:pos x="68" y="28"/>
                  </a:cxn>
                  <a:cxn ang="0">
                    <a:pos x="74" y="106"/>
                  </a:cxn>
                  <a:cxn ang="0">
                    <a:pos x="84" y="161"/>
                  </a:cxn>
                  <a:cxn ang="0">
                    <a:pos x="89" y="244"/>
                  </a:cxn>
                  <a:cxn ang="0">
                    <a:pos x="100" y="294"/>
                  </a:cxn>
                  <a:cxn ang="0">
                    <a:pos x="105" y="372"/>
                  </a:cxn>
                  <a:cxn ang="0">
                    <a:pos x="115" y="410"/>
                  </a:cxn>
                  <a:cxn ang="0">
                    <a:pos x="121" y="471"/>
                  </a:cxn>
                  <a:cxn ang="0">
                    <a:pos x="131" y="516"/>
                  </a:cxn>
                  <a:cxn ang="0">
                    <a:pos x="136" y="588"/>
                  </a:cxn>
                  <a:cxn ang="0">
                    <a:pos x="147" y="621"/>
                  </a:cxn>
                  <a:cxn ang="0">
                    <a:pos x="152" y="687"/>
                  </a:cxn>
                  <a:cxn ang="0">
                    <a:pos x="163" y="721"/>
                  </a:cxn>
                  <a:cxn ang="0">
                    <a:pos x="168" y="770"/>
                  </a:cxn>
                  <a:cxn ang="0">
                    <a:pos x="178" y="804"/>
                  </a:cxn>
                  <a:cxn ang="0">
                    <a:pos x="184" y="842"/>
                  </a:cxn>
                  <a:cxn ang="0">
                    <a:pos x="194" y="870"/>
                  </a:cxn>
                  <a:cxn ang="0">
                    <a:pos x="199" y="903"/>
                  </a:cxn>
                  <a:cxn ang="0">
                    <a:pos x="210" y="926"/>
                  </a:cxn>
                  <a:cxn ang="0">
                    <a:pos x="215" y="970"/>
                  </a:cxn>
                  <a:cxn ang="0">
                    <a:pos x="225" y="992"/>
                  </a:cxn>
                  <a:cxn ang="0">
                    <a:pos x="231" y="1025"/>
                  </a:cxn>
                  <a:cxn ang="0">
                    <a:pos x="241" y="1047"/>
                  </a:cxn>
                  <a:cxn ang="0">
                    <a:pos x="246" y="1075"/>
                  </a:cxn>
                  <a:cxn ang="0">
                    <a:pos x="257" y="1097"/>
                  </a:cxn>
                  <a:cxn ang="0">
                    <a:pos x="262" y="1114"/>
                  </a:cxn>
                  <a:cxn ang="0">
                    <a:pos x="278" y="1142"/>
                  </a:cxn>
                  <a:cxn ang="0">
                    <a:pos x="288" y="1169"/>
                  </a:cxn>
                  <a:cxn ang="0">
                    <a:pos x="304" y="1197"/>
                  </a:cxn>
                  <a:cxn ang="0">
                    <a:pos x="320" y="1225"/>
                  </a:cxn>
                  <a:cxn ang="0">
                    <a:pos x="335" y="1252"/>
                  </a:cxn>
                  <a:cxn ang="0">
                    <a:pos x="346" y="1275"/>
                  </a:cxn>
                  <a:cxn ang="0">
                    <a:pos x="362" y="1297"/>
                  </a:cxn>
                  <a:cxn ang="0">
                    <a:pos x="377" y="1313"/>
                  </a:cxn>
                </a:cxnLst>
                <a:rect l="0" t="0" r="r" b="b"/>
                <a:pathLst>
                  <a:path w="388" h="1324">
                    <a:moveTo>
                      <a:pt x="0" y="870"/>
                    </a:moveTo>
                    <a:lnTo>
                      <a:pt x="0" y="876"/>
                    </a:lnTo>
                    <a:lnTo>
                      <a:pt x="5" y="881"/>
                    </a:lnTo>
                    <a:lnTo>
                      <a:pt x="5" y="892"/>
                    </a:lnTo>
                    <a:lnTo>
                      <a:pt x="11" y="898"/>
                    </a:lnTo>
                    <a:lnTo>
                      <a:pt x="11" y="920"/>
                    </a:lnTo>
                    <a:lnTo>
                      <a:pt x="16" y="926"/>
                    </a:lnTo>
                    <a:lnTo>
                      <a:pt x="16" y="942"/>
                    </a:lnTo>
                    <a:lnTo>
                      <a:pt x="21" y="948"/>
                    </a:lnTo>
                    <a:lnTo>
                      <a:pt x="26" y="953"/>
                    </a:lnTo>
                    <a:lnTo>
                      <a:pt x="26" y="975"/>
                    </a:lnTo>
                    <a:lnTo>
                      <a:pt x="32" y="981"/>
                    </a:lnTo>
                    <a:lnTo>
                      <a:pt x="32" y="987"/>
                    </a:lnTo>
                    <a:lnTo>
                      <a:pt x="32" y="937"/>
                    </a:lnTo>
                    <a:lnTo>
                      <a:pt x="37" y="920"/>
                    </a:lnTo>
                    <a:lnTo>
                      <a:pt x="37" y="671"/>
                    </a:lnTo>
                    <a:lnTo>
                      <a:pt x="42" y="626"/>
                    </a:lnTo>
                    <a:lnTo>
                      <a:pt x="42" y="327"/>
                    </a:lnTo>
                    <a:lnTo>
                      <a:pt x="47" y="294"/>
                    </a:lnTo>
                    <a:lnTo>
                      <a:pt x="47" y="111"/>
                    </a:lnTo>
                    <a:lnTo>
                      <a:pt x="53" y="95"/>
                    </a:lnTo>
                    <a:lnTo>
                      <a:pt x="53" y="17"/>
                    </a:lnTo>
                    <a:lnTo>
                      <a:pt x="58" y="11"/>
                    </a:lnTo>
                    <a:lnTo>
                      <a:pt x="58" y="0"/>
                    </a:lnTo>
                    <a:lnTo>
                      <a:pt x="63" y="6"/>
                    </a:lnTo>
                    <a:lnTo>
                      <a:pt x="63" y="22"/>
                    </a:lnTo>
                    <a:lnTo>
                      <a:pt x="68" y="28"/>
                    </a:lnTo>
                    <a:lnTo>
                      <a:pt x="68" y="61"/>
                    </a:lnTo>
                    <a:lnTo>
                      <a:pt x="74" y="67"/>
                    </a:lnTo>
                    <a:lnTo>
                      <a:pt x="74" y="106"/>
                    </a:lnTo>
                    <a:lnTo>
                      <a:pt x="79" y="111"/>
                    </a:lnTo>
                    <a:lnTo>
                      <a:pt x="79" y="155"/>
                    </a:lnTo>
                    <a:lnTo>
                      <a:pt x="84" y="161"/>
                    </a:lnTo>
                    <a:lnTo>
                      <a:pt x="84" y="200"/>
                    </a:lnTo>
                    <a:lnTo>
                      <a:pt x="89" y="205"/>
                    </a:lnTo>
                    <a:lnTo>
                      <a:pt x="89" y="244"/>
                    </a:lnTo>
                    <a:lnTo>
                      <a:pt x="94" y="250"/>
                    </a:lnTo>
                    <a:lnTo>
                      <a:pt x="94" y="288"/>
                    </a:lnTo>
                    <a:lnTo>
                      <a:pt x="100" y="294"/>
                    </a:lnTo>
                    <a:lnTo>
                      <a:pt x="100" y="333"/>
                    </a:lnTo>
                    <a:lnTo>
                      <a:pt x="105" y="338"/>
                    </a:lnTo>
                    <a:lnTo>
                      <a:pt x="105" y="372"/>
                    </a:lnTo>
                    <a:lnTo>
                      <a:pt x="110" y="377"/>
                    </a:lnTo>
                    <a:lnTo>
                      <a:pt x="110" y="405"/>
                    </a:lnTo>
                    <a:lnTo>
                      <a:pt x="115" y="410"/>
                    </a:lnTo>
                    <a:lnTo>
                      <a:pt x="115" y="438"/>
                    </a:lnTo>
                    <a:lnTo>
                      <a:pt x="121" y="444"/>
                    </a:lnTo>
                    <a:lnTo>
                      <a:pt x="121" y="471"/>
                    </a:lnTo>
                    <a:lnTo>
                      <a:pt x="126" y="477"/>
                    </a:lnTo>
                    <a:lnTo>
                      <a:pt x="126" y="510"/>
                    </a:lnTo>
                    <a:lnTo>
                      <a:pt x="131" y="516"/>
                    </a:lnTo>
                    <a:lnTo>
                      <a:pt x="131" y="554"/>
                    </a:lnTo>
                    <a:lnTo>
                      <a:pt x="136" y="560"/>
                    </a:lnTo>
                    <a:lnTo>
                      <a:pt x="136" y="588"/>
                    </a:lnTo>
                    <a:lnTo>
                      <a:pt x="142" y="593"/>
                    </a:lnTo>
                    <a:lnTo>
                      <a:pt x="142" y="615"/>
                    </a:lnTo>
                    <a:lnTo>
                      <a:pt x="147" y="621"/>
                    </a:lnTo>
                    <a:lnTo>
                      <a:pt x="147" y="649"/>
                    </a:lnTo>
                    <a:lnTo>
                      <a:pt x="152" y="654"/>
                    </a:lnTo>
                    <a:lnTo>
                      <a:pt x="152" y="687"/>
                    </a:lnTo>
                    <a:lnTo>
                      <a:pt x="157" y="693"/>
                    </a:lnTo>
                    <a:lnTo>
                      <a:pt x="157" y="715"/>
                    </a:lnTo>
                    <a:lnTo>
                      <a:pt x="163" y="721"/>
                    </a:lnTo>
                    <a:lnTo>
                      <a:pt x="163" y="743"/>
                    </a:lnTo>
                    <a:lnTo>
                      <a:pt x="168" y="748"/>
                    </a:lnTo>
                    <a:lnTo>
                      <a:pt x="168" y="770"/>
                    </a:lnTo>
                    <a:lnTo>
                      <a:pt x="173" y="776"/>
                    </a:lnTo>
                    <a:lnTo>
                      <a:pt x="173" y="798"/>
                    </a:lnTo>
                    <a:lnTo>
                      <a:pt x="178" y="804"/>
                    </a:lnTo>
                    <a:lnTo>
                      <a:pt x="178" y="820"/>
                    </a:lnTo>
                    <a:lnTo>
                      <a:pt x="184" y="826"/>
                    </a:lnTo>
                    <a:lnTo>
                      <a:pt x="184" y="842"/>
                    </a:lnTo>
                    <a:lnTo>
                      <a:pt x="189" y="848"/>
                    </a:lnTo>
                    <a:lnTo>
                      <a:pt x="189" y="865"/>
                    </a:lnTo>
                    <a:lnTo>
                      <a:pt x="194" y="870"/>
                    </a:lnTo>
                    <a:lnTo>
                      <a:pt x="194" y="881"/>
                    </a:lnTo>
                    <a:lnTo>
                      <a:pt x="199" y="887"/>
                    </a:lnTo>
                    <a:lnTo>
                      <a:pt x="199" y="903"/>
                    </a:lnTo>
                    <a:lnTo>
                      <a:pt x="204" y="909"/>
                    </a:lnTo>
                    <a:lnTo>
                      <a:pt x="204" y="920"/>
                    </a:lnTo>
                    <a:lnTo>
                      <a:pt x="210" y="926"/>
                    </a:lnTo>
                    <a:lnTo>
                      <a:pt x="210" y="948"/>
                    </a:lnTo>
                    <a:lnTo>
                      <a:pt x="215" y="953"/>
                    </a:lnTo>
                    <a:lnTo>
                      <a:pt x="215" y="970"/>
                    </a:lnTo>
                    <a:lnTo>
                      <a:pt x="220" y="975"/>
                    </a:lnTo>
                    <a:lnTo>
                      <a:pt x="220" y="987"/>
                    </a:lnTo>
                    <a:lnTo>
                      <a:pt x="225" y="992"/>
                    </a:lnTo>
                    <a:lnTo>
                      <a:pt x="225" y="1003"/>
                    </a:lnTo>
                    <a:lnTo>
                      <a:pt x="231" y="1009"/>
                    </a:lnTo>
                    <a:lnTo>
                      <a:pt x="231" y="1025"/>
                    </a:lnTo>
                    <a:lnTo>
                      <a:pt x="236" y="1031"/>
                    </a:lnTo>
                    <a:lnTo>
                      <a:pt x="236" y="1042"/>
                    </a:lnTo>
                    <a:lnTo>
                      <a:pt x="241" y="1047"/>
                    </a:lnTo>
                    <a:lnTo>
                      <a:pt x="241" y="1059"/>
                    </a:lnTo>
                    <a:lnTo>
                      <a:pt x="246" y="1064"/>
                    </a:lnTo>
                    <a:lnTo>
                      <a:pt x="246" y="1075"/>
                    </a:lnTo>
                    <a:lnTo>
                      <a:pt x="252" y="1081"/>
                    </a:lnTo>
                    <a:lnTo>
                      <a:pt x="252" y="1092"/>
                    </a:lnTo>
                    <a:lnTo>
                      <a:pt x="257" y="1097"/>
                    </a:lnTo>
                    <a:lnTo>
                      <a:pt x="257" y="1103"/>
                    </a:lnTo>
                    <a:lnTo>
                      <a:pt x="262" y="1108"/>
                    </a:lnTo>
                    <a:lnTo>
                      <a:pt x="262" y="1114"/>
                    </a:lnTo>
                    <a:lnTo>
                      <a:pt x="273" y="1125"/>
                    </a:lnTo>
                    <a:lnTo>
                      <a:pt x="273" y="1136"/>
                    </a:lnTo>
                    <a:lnTo>
                      <a:pt x="278" y="1142"/>
                    </a:lnTo>
                    <a:lnTo>
                      <a:pt x="278" y="1153"/>
                    </a:lnTo>
                    <a:lnTo>
                      <a:pt x="288" y="1164"/>
                    </a:lnTo>
                    <a:lnTo>
                      <a:pt x="288" y="1169"/>
                    </a:lnTo>
                    <a:lnTo>
                      <a:pt x="299" y="1180"/>
                    </a:lnTo>
                    <a:lnTo>
                      <a:pt x="299" y="1192"/>
                    </a:lnTo>
                    <a:lnTo>
                      <a:pt x="304" y="1197"/>
                    </a:lnTo>
                    <a:lnTo>
                      <a:pt x="304" y="1208"/>
                    </a:lnTo>
                    <a:lnTo>
                      <a:pt x="309" y="1214"/>
                    </a:lnTo>
                    <a:lnTo>
                      <a:pt x="320" y="1225"/>
                    </a:lnTo>
                    <a:lnTo>
                      <a:pt x="320" y="1236"/>
                    </a:lnTo>
                    <a:lnTo>
                      <a:pt x="325" y="1241"/>
                    </a:lnTo>
                    <a:lnTo>
                      <a:pt x="335" y="1252"/>
                    </a:lnTo>
                    <a:lnTo>
                      <a:pt x="335" y="1258"/>
                    </a:lnTo>
                    <a:lnTo>
                      <a:pt x="346" y="1269"/>
                    </a:lnTo>
                    <a:lnTo>
                      <a:pt x="346" y="1275"/>
                    </a:lnTo>
                    <a:lnTo>
                      <a:pt x="356" y="1286"/>
                    </a:lnTo>
                    <a:lnTo>
                      <a:pt x="356" y="1291"/>
                    </a:lnTo>
                    <a:lnTo>
                      <a:pt x="362" y="1297"/>
                    </a:lnTo>
                    <a:lnTo>
                      <a:pt x="367" y="1302"/>
                    </a:lnTo>
                    <a:lnTo>
                      <a:pt x="372" y="1308"/>
                    </a:lnTo>
                    <a:lnTo>
                      <a:pt x="377" y="1313"/>
                    </a:lnTo>
                    <a:lnTo>
                      <a:pt x="383" y="1319"/>
                    </a:lnTo>
                    <a:lnTo>
                      <a:pt x="388" y="1324"/>
                    </a:lnTo>
                  </a:path>
                </a:pathLst>
              </a:custGeom>
              <a:no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40" name="Freeform 92"/>
              <p:cNvSpPr>
                <a:spLocks/>
              </p:cNvSpPr>
              <p:nvPr/>
            </p:nvSpPr>
            <p:spPr bwMode="auto">
              <a:xfrm>
                <a:off x="1851512" y="4333162"/>
                <a:ext cx="87338" cy="29169"/>
              </a:xfrm>
              <a:custGeom>
                <a:avLst/>
                <a:gdLst/>
                <a:ahLst/>
                <a:cxnLst>
                  <a:cxn ang="0">
                    <a:pos x="5" y="6"/>
                  </a:cxn>
                  <a:cxn ang="0">
                    <a:pos x="15" y="17"/>
                  </a:cxn>
                  <a:cxn ang="0">
                    <a:pos x="26" y="23"/>
                  </a:cxn>
                  <a:cxn ang="0">
                    <a:pos x="31" y="34"/>
                  </a:cxn>
                  <a:cxn ang="0">
                    <a:pos x="42" y="39"/>
                  </a:cxn>
                  <a:cxn ang="0">
                    <a:pos x="52" y="45"/>
                  </a:cxn>
                  <a:cxn ang="0">
                    <a:pos x="63" y="50"/>
                  </a:cxn>
                  <a:cxn ang="0">
                    <a:pos x="73" y="56"/>
                  </a:cxn>
                  <a:cxn ang="0">
                    <a:pos x="84" y="61"/>
                  </a:cxn>
                  <a:cxn ang="0">
                    <a:pos x="94" y="67"/>
                  </a:cxn>
                  <a:cxn ang="0">
                    <a:pos x="105" y="78"/>
                  </a:cxn>
                  <a:cxn ang="0">
                    <a:pos x="115" y="84"/>
                  </a:cxn>
                  <a:cxn ang="0">
                    <a:pos x="125" y="89"/>
                  </a:cxn>
                  <a:cxn ang="0">
                    <a:pos x="136" y="95"/>
                  </a:cxn>
                  <a:cxn ang="0">
                    <a:pos x="146" y="100"/>
                  </a:cxn>
                  <a:cxn ang="0">
                    <a:pos x="157" y="106"/>
                  </a:cxn>
                  <a:cxn ang="0">
                    <a:pos x="167" y="106"/>
                  </a:cxn>
                  <a:cxn ang="0">
                    <a:pos x="178" y="111"/>
                  </a:cxn>
                  <a:cxn ang="0">
                    <a:pos x="188" y="106"/>
                  </a:cxn>
                  <a:cxn ang="0">
                    <a:pos x="199" y="111"/>
                  </a:cxn>
                  <a:cxn ang="0">
                    <a:pos x="209" y="111"/>
                  </a:cxn>
                  <a:cxn ang="0">
                    <a:pos x="220" y="111"/>
                  </a:cxn>
                  <a:cxn ang="0">
                    <a:pos x="230" y="111"/>
                  </a:cxn>
                  <a:cxn ang="0">
                    <a:pos x="241" y="117"/>
                  </a:cxn>
                  <a:cxn ang="0">
                    <a:pos x="251" y="122"/>
                  </a:cxn>
                  <a:cxn ang="0">
                    <a:pos x="262" y="122"/>
                  </a:cxn>
                  <a:cxn ang="0">
                    <a:pos x="272" y="128"/>
                  </a:cxn>
                  <a:cxn ang="0">
                    <a:pos x="283" y="128"/>
                  </a:cxn>
                  <a:cxn ang="0">
                    <a:pos x="293" y="133"/>
                  </a:cxn>
                  <a:cxn ang="0">
                    <a:pos x="304" y="133"/>
                  </a:cxn>
                  <a:cxn ang="0">
                    <a:pos x="314" y="139"/>
                  </a:cxn>
                  <a:cxn ang="0">
                    <a:pos x="324" y="139"/>
                  </a:cxn>
                  <a:cxn ang="0">
                    <a:pos x="335" y="139"/>
                  </a:cxn>
                  <a:cxn ang="0">
                    <a:pos x="345" y="139"/>
                  </a:cxn>
                  <a:cxn ang="0">
                    <a:pos x="356" y="139"/>
                  </a:cxn>
                  <a:cxn ang="0">
                    <a:pos x="366" y="139"/>
                  </a:cxn>
                  <a:cxn ang="0">
                    <a:pos x="372" y="139"/>
                  </a:cxn>
                </a:cxnLst>
                <a:rect l="0" t="0" r="r" b="b"/>
                <a:pathLst>
                  <a:path w="372" h="145">
                    <a:moveTo>
                      <a:pt x="0" y="0"/>
                    </a:moveTo>
                    <a:lnTo>
                      <a:pt x="5" y="6"/>
                    </a:lnTo>
                    <a:lnTo>
                      <a:pt x="10" y="12"/>
                    </a:lnTo>
                    <a:lnTo>
                      <a:pt x="15" y="17"/>
                    </a:lnTo>
                    <a:lnTo>
                      <a:pt x="21" y="23"/>
                    </a:lnTo>
                    <a:lnTo>
                      <a:pt x="26" y="23"/>
                    </a:lnTo>
                    <a:lnTo>
                      <a:pt x="36" y="34"/>
                    </a:lnTo>
                    <a:lnTo>
                      <a:pt x="31" y="34"/>
                    </a:lnTo>
                    <a:lnTo>
                      <a:pt x="36" y="34"/>
                    </a:lnTo>
                    <a:lnTo>
                      <a:pt x="42" y="39"/>
                    </a:lnTo>
                    <a:lnTo>
                      <a:pt x="47" y="39"/>
                    </a:lnTo>
                    <a:lnTo>
                      <a:pt x="52" y="45"/>
                    </a:lnTo>
                    <a:lnTo>
                      <a:pt x="57" y="50"/>
                    </a:lnTo>
                    <a:lnTo>
                      <a:pt x="63" y="50"/>
                    </a:lnTo>
                    <a:lnTo>
                      <a:pt x="68" y="56"/>
                    </a:lnTo>
                    <a:lnTo>
                      <a:pt x="73" y="56"/>
                    </a:lnTo>
                    <a:lnTo>
                      <a:pt x="78" y="61"/>
                    </a:lnTo>
                    <a:lnTo>
                      <a:pt x="84" y="61"/>
                    </a:lnTo>
                    <a:lnTo>
                      <a:pt x="89" y="67"/>
                    </a:lnTo>
                    <a:lnTo>
                      <a:pt x="94" y="67"/>
                    </a:lnTo>
                    <a:lnTo>
                      <a:pt x="99" y="73"/>
                    </a:lnTo>
                    <a:lnTo>
                      <a:pt x="105" y="78"/>
                    </a:lnTo>
                    <a:lnTo>
                      <a:pt x="110" y="78"/>
                    </a:lnTo>
                    <a:lnTo>
                      <a:pt x="115" y="84"/>
                    </a:lnTo>
                    <a:lnTo>
                      <a:pt x="120" y="84"/>
                    </a:lnTo>
                    <a:lnTo>
                      <a:pt x="125" y="89"/>
                    </a:lnTo>
                    <a:lnTo>
                      <a:pt x="131" y="95"/>
                    </a:lnTo>
                    <a:lnTo>
                      <a:pt x="136" y="95"/>
                    </a:lnTo>
                    <a:lnTo>
                      <a:pt x="141" y="95"/>
                    </a:lnTo>
                    <a:lnTo>
                      <a:pt x="146" y="100"/>
                    </a:lnTo>
                    <a:lnTo>
                      <a:pt x="152" y="106"/>
                    </a:lnTo>
                    <a:lnTo>
                      <a:pt x="157" y="106"/>
                    </a:lnTo>
                    <a:lnTo>
                      <a:pt x="162" y="106"/>
                    </a:lnTo>
                    <a:lnTo>
                      <a:pt x="167" y="106"/>
                    </a:lnTo>
                    <a:lnTo>
                      <a:pt x="173" y="106"/>
                    </a:lnTo>
                    <a:lnTo>
                      <a:pt x="178" y="111"/>
                    </a:lnTo>
                    <a:lnTo>
                      <a:pt x="183" y="111"/>
                    </a:lnTo>
                    <a:lnTo>
                      <a:pt x="188" y="106"/>
                    </a:lnTo>
                    <a:lnTo>
                      <a:pt x="194" y="111"/>
                    </a:lnTo>
                    <a:lnTo>
                      <a:pt x="199" y="111"/>
                    </a:lnTo>
                    <a:lnTo>
                      <a:pt x="204" y="111"/>
                    </a:lnTo>
                    <a:lnTo>
                      <a:pt x="209" y="111"/>
                    </a:lnTo>
                    <a:lnTo>
                      <a:pt x="215" y="111"/>
                    </a:lnTo>
                    <a:lnTo>
                      <a:pt x="220" y="111"/>
                    </a:lnTo>
                    <a:lnTo>
                      <a:pt x="225" y="111"/>
                    </a:lnTo>
                    <a:lnTo>
                      <a:pt x="230" y="111"/>
                    </a:lnTo>
                    <a:lnTo>
                      <a:pt x="235" y="117"/>
                    </a:lnTo>
                    <a:lnTo>
                      <a:pt x="241" y="117"/>
                    </a:lnTo>
                    <a:lnTo>
                      <a:pt x="246" y="117"/>
                    </a:lnTo>
                    <a:lnTo>
                      <a:pt x="251" y="122"/>
                    </a:lnTo>
                    <a:lnTo>
                      <a:pt x="256" y="122"/>
                    </a:lnTo>
                    <a:lnTo>
                      <a:pt x="262" y="122"/>
                    </a:lnTo>
                    <a:lnTo>
                      <a:pt x="267" y="128"/>
                    </a:lnTo>
                    <a:lnTo>
                      <a:pt x="272" y="128"/>
                    </a:lnTo>
                    <a:lnTo>
                      <a:pt x="277" y="128"/>
                    </a:lnTo>
                    <a:lnTo>
                      <a:pt x="283" y="128"/>
                    </a:lnTo>
                    <a:lnTo>
                      <a:pt x="288" y="133"/>
                    </a:lnTo>
                    <a:lnTo>
                      <a:pt x="293" y="133"/>
                    </a:lnTo>
                    <a:lnTo>
                      <a:pt x="298" y="133"/>
                    </a:lnTo>
                    <a:lnTo>
                      <a:pt x="304" y="133"/>
                    </a:lnTo>
                    <a:lnTo>
                      <a:pt x="309" y="133"/>
                    </a:lnTo>
                    <a:lnTo>
                      <a:pt x="314" y="139"/>
                    </a:lnTo>
                    <a:lnTo>
                      <a:pt x="319" y="139"/>
                    </a:lnTo>
                    <a:lnTo>
                      <a:pt x="324" y="139"/>
                    </a:lnTo>
                    <a:lnTo>
                      <a:pt x="330" y="139"/>
                    </a:lnTo>
                    <a:lnTo>
                      <a:pt x="335" y="139"/>
                    </a:lnTo>
                    <a:lnTo>
                      <a:pt x="340" y="139"/>
                    </a:lnTo>
                    <a:lnTo>
                      <a:pt x="345" y="139"/>
                    </a:lnTo>
                    <a:lnTo>
                      <a:pt x="351" y="139"/>
                    </a:lnTo>
                    <a:lnTo>
                      <a:pt x="356" y="139"/>
                    </a:lnTo>
                    <a:lnTo>
                      <a:pt x="361" y="139"/>
                    </a:lnTo>
                    <a:lnTo>
                      <a:pt x="366" y="139"/>
                    </a:lnTo>
                    <a:lnTo>
                      <a:pt x="372" y="145"/>
                    </a:lnTo>
                    <a:lnTo>
                      <a:pt x="372" y="139"/>
                    </a:lnTo>
                  </a:path>
                </a:pathLst>
              </a:custGeom>
              <a:noFill/>
              <a:ln w="1270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grpSp>
        <p:cxnSp>
          <p:nvCxnSpPr>
            <p:cNvPr id="21" name="Straight Arrow Connector 20"/>
            <p:cNvCxnSpPr/>
            <p:nvPr/>
          </p:nvCxnSpPr>
          <p:spPr>
            <a:xfrm>
              <a:off x="4070449" y="6083603"/>
              <a:ext cx="339008" cy="111802"/>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25923" y="5930012"/>
              <a:ext cx="498299" cy="172819"/>
            </a:xfrm>
            <a:prstGeom prst="rect">
              <a:avLst/>
            </a:prstGeom>
            <a:noFill/>
          </p:spPr>
          <p:txBody>
            <a:bodyPr wrap="square" rtlCol="0">
              <a:spAutoFit/>
            </a:bodyPr>
            <a:lstStyle/>
            <a:p>
              <a:r>
                <a:rPr lang="en-GB" sz="1100" dirty="0">
                  <a:solidFill>
                    <a:prstClr val="black"/>
                  </a:solidFill>
                </a:rPr>
                <a:t>3.2 mV</a:t>
              </a:r>
            </a:p>
          </p:txBody>
        </p:sp>
        <p:grpSp>
          <p:nvGrpSpPr>
            <p:cNvPr id="23" name="Group 22"/>
            <p:cNvGrpSpPr/>
            <p:nvPr/>
          </p:nvGrpSpPr>
          <p:grpSpPr>
            <a:xfrm>
              <a:off x="3810616" y="4615870"/>
              <a:ext cx="1230817" cy="930465"/>
              <a:chOff x="5136233" y="4221088"/>
              <a:chExt cx="1230817" cy="930465"/>
            </a:xfrm>
          </p:grpSpPr>
          <p:sp>
            <p:nvSpPr>
              <p:cNvPr id="29" name="Freeform 28"/>
              <p:cNvSpPr/>
              <p:nvPr/>
            </p:nvSpPr>
            <p:spPr>
              <a:xfrm>
                <a:off x="6126987" y="4960686"/>
                <a:ext cx="233363" cy="142384"/>
              </a:xfrm>
              <a:custGeom>
                <a:avLst/>
                <a:gdLst>
                  <a:gd name="connsiteX0" fmla="*/ 0 w 428625"/>
                  <a:gd name="connsiteY0" fmla="*/ 247007 h 247007"/>
                  <a:gd name="connsiteX1" fmla="*/ 80962 w 428625"/>
                  <a:gd name="connsiteY1" fmla="*/ 104132 h 247007"/>
                  <a:gd name="connsiteX2" fmla="*/ 195262 w 428625"/>
                  <a:gd name="connsiteY2" fmla="*/ 8882 h 247007"/>
                  <a:gd name="connsiteX3" fmla="*/ 428625 w 428625"/>
                  <a:gd name="connsiteY3" fmla="*/ 4119 h 247007"/>
                  <a:gd name="connsiteX4" fmla="*/ 428625 w 428625"/>
                  <a:gd name="connsiteY4" fmla="*/ 4119 h 24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247007">
                    <a:moveTo>
                      <a:pt x="0" y="247007"/>
                    </a:moveTo>
                    <a:cubicBezTo>
                      <a:pt x="24209" y="195413"/>
                      <a:pt x="48418" y="143819"/>
                      <a:pt x="80962" y="104132"/>
                    </a:cubicBezTo>
                    <a:cubicBezTo>
                      <a:pt x="113506" y="64445"/>
                      <a:pt x="137318" y="25551"/>
                      <a:pt x="195262" y="8882"/>
                    </a:cubicBezTo>
                    <a:cubicBezTo>
                      <a:pt x="253206" y="-7787"/>
                      <a:pt x="428625" y="4119"/>
                      <a:pt x="428625" y="4119"/>
                    </a:cubicBezTo>
                    <a:lnTo>
                      <a:pt x="428625" y="4119"/>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Isosceles Triangle 31"/>
              <p:cNvSpPr>
                <a:spLocks noChangeAspect="1"/>
              </p:cNvSpPr>
              <p:nvPr/>
            </p:nvSpPr>
            <p:spPr>
              <a:xfrm rot="16200000">
                <a:off x="6261908" y="5055398"/>
                <a:ext cx="108928" cy="8338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Freeform 32"/>
              <p:cNvSpPr/>
              <p:nvPr/>
            </p:nvSpPr>
            <p:spPr>
              <a:xfrm>
                <a:off x="5476615" y="4995553"/>
                <a:ext cx="851886" cy="137367"/>
              </a:xfrm>
              <a:custGeom>
                <a:avLst/>
                <a:gdLst>
                  <a:gd name="connsiteX0" fmla="*/ 0 w 1314450"/>
                  <a:gd name="connsiteY0" fmla="*/ 393079 h 538975"/>
                  <a:gd name="connsiteX1" fmla="*/ 242887 w 1314450"/>
                  <a:gd name="connsiteY1" fmla="*/ 535954 h 538975"/>
                  <a:gd name="connsiteX2" fmla="*/ 752475 w 1314450"/>
                  <a:gd name="connsiteY2" fmla="*/ 274016 h 538975"/>
                  <a:gd name="connsiteX3" fmla="*/ 1000125 w 1314450"/>
                  <a:gd name="connsiteY3" fmla="*/ 12079 h 538975"/>
                  <a:gd name="connsiteX4" fmla="*/ 1314450 w 1314450"/>
                  <a:gd name="connsiteY4" fmla="*/ 40654 h 538975"/>
                  <a:gd name="connsiteX5" fmla="*/ 1314450 w 1314450"/>
                  <a:gd name="connsiteY5" fmla="*/ 40654 h 538975"/>
                  <a:gd name="connsiteX0" fmla="*/ 0 w 1293258"/>
                  <a:gd name="connsiteY0" fmla="*/ 425098 h 542135"/>
                  <a:gd name="connsiteX1" fmla="*/ 221695 w 1293258"/>
                  <a:gd name="connsiteY1" fmla="*/ 535954 h 542135"/>
                  <a:gd name="connsiteX2" fmla="*/ 731283 w 1293258"/>
                  <a:gd name="connsiteY2" fmla="*/ 274016 h 542135"/>
                  <a:gd name="connsiteX3" fmla="*/ 978933 w 1293258"/>
                  <a:gd name="connsiteY3" fmla="*/ 12079 h 542135"/>
                  <a:gd name="connsiteX4" fmla="*/ 1293258 w 1293258"/>
                  <a:gd name="connsiteY4" fmla="*/ 40654 h 542135"/>
                  <a:gd name="connsiteX5" fmla="*/ 1293258 w 1293258"/>
                  <a:gd name="connsiteY5" fmla="*/ 40654 h 542135"/>
                  <a:gd name="connsiteX0" fmla="*/ 1 w 1315322"/>
                  <a:gd name="connsiteY0" fmla="*/ -3 h 2518315"/>
                  <a:gd name="connsiteX1" fmla="*/ 243759 w 1315322"/>
                  <a:gd name="connsiteY1" fmla="*/ 2396827 h 2518315"/>
                  <a:gd name="connsiteX2" fmla="*/ 753347 w 1315322"/>
                  <a:gd name="connsiteY2" fmla="*/ 2134889 h 2518315"/>
                  <a:gd name="connsiteX3" fmla="*/ 1000997 w 1315322"/>
                  <a:gd name="connsiteY3" fmla="*/ 1872952 h 2518315"/>
                  <a:gd name="connsiteX4" fmla="*/ 1315322 w 1315322"/>
                  <a:gd name="connsiteY4" fmla="*/ 1901527 h 2518315"/>
                  <a:gd name="connsiteX5" fmla="*/ 1315322 w 1315322"/>
                  <a:gd name="connsiteY5" fmla="*/ 1901527 h 25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22" h="2518315">
                    <a:moveTo>
                      <a:pt x="1" y="-3"/>
                    </a:moveTo>
                    <a:cubicBezTo>
                      <a:pt x="58738" y="81356"/>
                      <a:pt x="118201" y="2041012"/>
                      <a:pt x="243759" y="2396827"/>
                    </a:cubicBezTo>
                    <a:cubicBezTo>
                      <a:pt x="369317" y="2752642"/>
                      <a:pt x="627141" y="2222201"/>
                      <a:pt x="753347" y="2134889"/>
                    </a:cubicBezTo>
                    <a:cubicBezTo>
                      <a:pt x="879553" y="2047576"/>
                      <a:pt x="907335" y="1911846"/>
                      <a:pt x="1000997" y="1872952"/>
                    </a:cubicBezTo>
                    <a:cubicBezTo>
                      <a:pt x="1094660" y="1834058"/>
                      <a:pt x="1315322" y="1901527"/>
                      <a:pt x="1315322" y="1901527"/>
                    </a:cubicBezTo>
                    <a:lnTo>
                      <a:pt x="1315322" y="190152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Isosceles Triangle 33"/>
              <p:cNvSpPr>
                <a:spLocks noChangeAspect="1"/>
              </p:cNvSpPr>
              <p:nvPr/>
            </p:nvSpPr>
            <p:spPr>
              <a:xfrm rot="16200000">
                <a:off x="6270895" y="4923275"/>
                <a:ext cx="108928" cy="8338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Freeform 34"/>
              <p:cNvSpPr/>
              <p:nvPr/>
            </p:nvSpPr>
            <p:spPr>
              <a:xfrm>
                <a:off x="5136233" y="4221088"/>
                <a:ext cx="680765" cy="792089"/>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4" name="Group 23"/>
            <p:cNvGrpSpPr/>
            <p:nvPr/>
          </p:nvGrpSpPr>
          <p:grpSpPr>
            <a:xfrm>
              <a:off x="4468923" y="5006280"/>
              <a:ext cx="382332" cy="455803"/>
              <a:chOff x="3901470" y="2429831"/>
              <a:chExt cx="382332" cy="455803"/>
            </a:xfrm>
          </p:grpSpPr>
          <p:grpSp>
            <p:nvGrpSpPr>
              <p:cNvPr id="25" name="群組 488"/>
              <p:cNvGrpSpPr/>
              <p:nvPr/>
            </p:nvGrpSpPr>
            <p:grpSpPr>
              <a:xfrm>
                <a:off x="3947103" y="2564904"/>
                <a:ext cx="336699" cy="320730"/>
                <a:chOff x="2947849" y="1106634"/>
                <a:chExt cx="358902" cy="238384"/>
              </a:xfrm>
            </p:grpSpPr>
            <p:sp>
              <p:nvSpPr>
                <p:cNvPr id="27" name="Freeform 113"/>
                <p:cNvSpPr>
                  <a:spLocks/>
                </p:cNvSpPr>
                <p:nvPr/>
              </p:nvSpPr>
              <p:spPr bwMode="auto">
                <a:xfrm>
                  <a:off x="2947849" y="1106634"/>
                  <a:ext cx="224028" cy="238384"/>
                </a:xfrm>
                <a:custGeom>
                  <a:avLst/>
                  <a:gdLst>
                    <a:gd name="T0" fmla="*/ 12 w 588"/>
                    <a:gd name="T1" fmla="*/ 474 h 474"/>
                    <a:gd name="T2" fmla="*/ 30 w 588"/>
                    <a:gd name="T3" fmla="*/ 474 h 474"/>
                    <a:gd name="T4" fmla="*/ 54 w 588"/>
                    <a:gd name="T5" fmla="*/ 474 h 474"/>
                    <a:gd name="T6" fmla="*/ 60 w 588"/>
                    <a:gd name="T7" fmla="*/ 474 h 474"/>
                    <a:gd name="T8" fmla="*/ 78 w 588"/>
                    <a:gd name="T9" fmla="*/ 468 h 474"/>
                    <a:gd name="T10" fmla="*/ 84 w 588"/>
                    <a:gd name="T11" fmla="*/ 294 h 474"/>
                    <a:gd name="T12" fmla="*/ 90 w 588"/>
                    <a:gd name="T13" fmla="*/ 54 h 474"/>
                    <a:gd name="T14" fmla="*/ 102 w 588"/>
                    <a:gd name="T15" fmla="*/ 342 h 474"/>
                    <a:gd name="T16" fmla="*/ 114 w 588"/>
                    <a:gd name="T17" fmla="*/ 372 h 474"/>
                    <a:gd name="T18" fmla="*/ 132 w 588"/>
                    <a:gd name="T19" fmla="*/ 390 h 474"/>
                    <a:gd name="T20" fmla="*/ 150 w 588"/>
                    <a:gd name="T21" fmla="*/ 402 h 474"/>
                    <a:gd name="T22" fmla="*/ 168 w 588"/>
                    <a:gd name="T23" fmla="*/ 414 h 474"/>
                    <a:gd name="T24" fmla="*/ 180 w 588"/>
                    <a:gd name="T25" fmla="*/ 390 h 474"/>
                    <a:gd name="T26" fmla="*/ 192 w 588"/>
                    <a:gd name="T27" fmla="*/ 174 h 474"/>
                    <a:gd name="T28" fmla="*/ 198 w 588"/>
                    <a:gd name="T29" fmla="*/ 132 h 474"/>
                    <a:gd name="T30" fmla="*/ 204 w 588"/>
                    <a:gd name="T31" fmla="*/ 348 h 474"/>
                    <a:gd name="T32" fmla="*/ 222 w 588"/>
                    <a:gd name="T33" fmla="*/ 372 h 474"/>
                    <a:gd name="T34" fmla="*/ 240 w 588"/>
                    <a:gd name="T35" fmla="*/ 390 h 474"/>
                    <a:gd name="T36" fmla="*/ 258 w 588"/>
                    <a:gd name="T37" fmla="*/ 408 h 474"/>
                    <a:gd name="T38" fmla="*/ 276 w 588"/>
                    <a:gd name="T39" fmla="*/ 420 h 474"/>
                    <a:gd name="T40" fmla="*/ 288 w 588"/>
                    <a:gd name="T41" fmla="*/ 300 h 474"/>
                    <a:gd name="T42" fmla="*/ 294 w 588"/>
                    <a:gd name="T43" fmla="*/ 24 h 474"/>
                    <a:gd name="T44" fmla="*/ 306 w 588"/>
                    <a:gd name="T45" fmla="*/ 228 h 474"/>
                    <a:gd name="T46" fmla="*/ 318 w 588"/>
                    <a:gd name="T47" fmla="*/ 360 h 474"/>
                    <a:gd name="T48" fmla="*/ 336 w 588"/>
                    <a:gd name="T49" fmla="*/ 384 h 474"/>
                    <a:gd name="T50" fmla="*/ 354 w 588"/>
                    <a:gd name="T51" fmla="*/ 396 h 474"/>
                    <a:gd name="T52" fmla="*/ 372 w 588"/>
                    <a:gd name="T53" fmla="*/ 414 h 474"/>
                    <a:gd name="T54" fmla="*/ 390 w 588"/>
                    <a:gd name="T55" fmla="*/ 414 h 474"/>
                    <a:gd name="T56" fmla="*/ 396 w 588"/>
                    <a:gd name="T57" fmla="*/ 144 h 474"/>
                    <a:gd name="T58" fmla="*/ 402 w 588"/>
                    <a:gd name="T59" fmla="*/ 126 h 474"/>
                    <a:gd name="T60" fmla="*/ 414 w 588"/>
                    <a:gd name="T61" fmla="*/ 330 h 474"/>
                    <a:gd name="T62" fmla="*/ 426 w 588"/>
                    <a:gd name="T63" fmla="*/ 366 h 474"/>
                    <a:gd name="T64" fmla="*/ 444 w 588"/>
                    <a:gd name="T65" fmla="*/ 384 h 474"/>
                    <a:gd name="T66" fmla="*/ 462 w 588"/>
                    <a:gd name="T67" fmla="*/ 402 h 474"/>
                    <a:gd name="T68" fmla="*/ 480 w 588"/>
                    <a:gd name="T69" fmla="*/ 414 h 474"/>
                    <a:gd name="T70" fmla="*/ 498 w 588"/>
                    <a:gd name="T71" fmla="*/ 414 h 474"/>
                    <a:gd name="T72" fmla="*/ 504 w 588"/>
                    <a:gd name="T73" fmla="*/ 0 h 474"/>
                    <a:gd name="T74" fmla="*/ 510 w 588"/>
                    <a:gd name="T75" fmla="*/ 252 h 474"/>
                    <a:gd name="T76" fmla="*/ 528 w 588"/>
                    <a:gd name="T77" fmla="*/ 354 h 474"/>
                    <a:gd name="T78" fmla="*/ 540 w 588"/>
                    <a:gd name="T79" fmla="*/ 378 h 474"/>
                    <a:gd name="T80" fmla="*/ 558 w 588"/>
                    <a:gd name="T81" fmla="*/ 396 h 474"/>
                    <a:gd name="T82" fmla="*/ 576 w 588"/>
                    <a:gd name="T83" fmla="*/ 40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8" h="474">
                      <a:moveTo>
                        <a:pt x="0" y="474"/>
                      </a:moveTo>
                      <a:lnTo>
                        <a:pt x="6" y="474"/>
                      </a:lnTo>
                      <a:lnTo>
                        <a:pt x="12" y="474"/>
                      </a:lnTo>
                      <a:lnTo>
                        <a:pt x="18" y="474"/>
                      </a:lnTo>
                      <a:lnTo>
                        <a:pt x="24" y="474"/>
                      </a:lnTo>
                      <a:lnTo>
                        <a:pt x="30" y="474"/>
                      </a:lnTo>
                      <a:lnTo>
                        <a:pt x="36" y="474"/>
                      </a:lnTo>
                      <a:lnTo>
                        <a:pt x="42" y="474"/>
                      </a:lnTo>
                      <a:lnTo>
                        <a:pt x="54" y="474"/>
                      </a:lnTo>
                      <a:lnTo>
                        <a:pt x="48" y="474"/>
                      </a:lnTo>
                      <a:lnTo>
                        <a:pt x="54" y="474"/>
                      </a:lnTo>
                      <a:lnTo>
                        <a:pt x="60" y="474"/>
                      </a:lnTo>
                      <a:lnTo>
                        <a:pt x="66" y="474"/>
                      </a:lnTo>
                      <a:lnTo>
                        <a:pt x="72" y="474"/>
                      </a:lnTo>
                      <a:lnTo>
                        <a:pt x="78" y="468"/>
                      </a:lnTo>
                      <a:lnTo>
                        <a:pt x="78" y="366"/>
                      </a:lnTo>
                      <a:lnTo>
                        <a:pt x="84" y="360"/>
                      </a:lnTo>
                      <a:lnTo>
                        <a:pt x="84" y="294"/>
                      </a:lnTo>
                      <a:lnTo>
                        <a:pt x="90" y="288"/>
                      </a:lnTo>
                      <a:lnTo>
                        <a:pt x="90" y="0"/>
                      </a:lnTo>
                      <a:lnTo>
                        <a:pt x="90" y="54"/>
                      </a:lnTo>
                      <a:lnTo>
                        <a:pt x="96" y="78"/>
                      </a:lnTo>
                      <a:lnTo>
                        <a:pt x="96" y="336"/>
                      </a:lnTo>
                      <a:lnTo>
                        <a:pt x="102" y="342"/>
                      </a:lnTo>
                      <a:lnTo>
                        <a:pt x="102" y="354"/>
                      </a:lnTo>
                      <a:lnTo>
                        <a:pt x="114" y="366"/>
                      </a:lnTo>
                      <a:lnTo>
                        <a:pt x="114" y="372"/>
                      </a:lnTo>
                      <a:lnTo>
                        <a:pt x="120" y="378"/>
                      </a:lnTo>
                      <a:lnTo>
                        <a:pt x="126" y="384"/>
                      </a:lnTo>
                      <a:lnTo>
                        <a:pt x="132" y="390"/>
                      </a:lnTo>
                      <a:lnTo>
                        <a:pt x="138" y="396"/>
                      </a:lnTo>
                      <a:lnTo>
                        <a:pt x="144" y="396"/>
                      </a:lnTo>
                      <a:lnTo>
                        <a:pt x="150" y="402"/>
                      </a:lnTo>
                      <a:lnTo>
                        <a:pt x="156" y="408"/>
                      </a:lnTo>
                      <a:lnTo>
                        <a:pt x="162" y="414"/>
                      </a:lnTo>
                      <a:lnTo>
                        <a:pt x="168" y="414"/>
                      </a:lnTo>
                      <a:lnTo>
                        <a:pt x="174" y="420"/>
                      </a:lnTo>
                      <a:lnTo>
                        <a:pt x="180" y="414"/>
                      </a:lnTo>
                      <a:lnTo>
                        <a:pt x="180" y="390"/>
                      </a:lnTo>
                      <a:lnTo>
                        <a:pt x="186" y="378"/>
                      </a:lnTo>
                      <a:lnTo>
                        <a:pt x="186" y="228"/>
                      </a:lnTo>
                      <a:lnTo>
                        <a:pt x="192" y="174"/>
                      </a:lnTo>
                      <a:lnTo>
                        <a:pt x="192" y="0"/>
                      </a:lnTo>
                      <a:lnTo>
                        <a:pt x="192" y="120"/>
                      </a:lnTo>
                      <a:lnTo>
                        <a:pt x="198" y="132"/>
                      </a:lnTo>
                      <a:lnTo>
                        <a:pt x="198" y="318"/>
                      </a:lnTo>
                      <a:lnTo>
                        <a:pt x="204" y="324"/>
                      </a:lnTo>
                      <a:lnTo>
                        <a:pt x="204" y="348"/>
                      </a:lnTo>
                      <a:lnTo>
                        <a:pt x="216" y="360"/>
                      </a:lnTo>
                      <a:lnTo>
                        <a:pt x="216" y="366"/>
                      </a:lnTo>
                      <a:lnTo>
                        <a:pt x="222" y="372"/>
                      </a:lnTo>
                      <a:lnTo>
                        <a:pt x="228" y="378"/>
                      </a:lnTo>
                      <a:lnTo>
                        <a:pt x="234" y="384"/>
                      </a:lnTo>
                      <a:lnTo>
                        <a:pt x="240" y="390"/>
                      </a:lnTo>
                      <a:lnTo>
                        <a:pt x="246" y="396"/>
                      </a:lnTo>
                      <a:lnTo>
                        <a:pt x="252" y="402"/>
                      </a:lnTo>
                      <a:lnTo>
                        <a:pt x="258" y="408"/>
                      </a:lnTo>
                      <a:lnTo>
                        <a:pt x="264" y="408"/>
                      </a:lnTo>
                      <a:lnTo>
                        <a:pt x="270" y="414"/>
                      </a:lnTo>
                      <a:lnTo>
                        <a:pt x="276" y="420"/>
                      </a:lnTo>
                      <a:lnTo>
                        <a:pt x="282" y="420"/>
                      </a:lnTo>
                      <a:lnTo>
                        <a:pt x="288" y="414"/>
                      </a:lnTo>
                      <a:lnTo>
                        <a:pt x="288" y="300"/>
                      </a:lnTo>
                      <a:lnTo>
                        <a:pt x="294" y="294"/>
                      </a:lnTo>
                      <a:lnTo>
                        <a:pt x="294" y="0"/>
                      </a:lnTo>
                      <a:lnTo>
                        <a:pt x="294" y="24"/>
                      </a:lnTo>
                      <a:lnTo>
                        <a:pt x="300" y="36"/>
                      </a:lnTo>
                      <a:lnTo>
                        <a:pt x="300" y="204"/>
                      </a:lnTo>
                      <a:lnTo>
                        <a:pt x="306" y="228"/>
                      </a:lnTo>
                      <a:lnTo>
                        <a:pt x="306" y="342"/>
                      </a:lnTo>
                      <a:lnTo>
                        <a:pt x="318" y="354"/>
                      </a:lnTo>
                      <a:lnTo>
                        <a:pt x="318" y="360"/>
                      </a:lnTo>
                      <a:lnTo>
                        <a:pt x="330" y="372"/>
                      </a:lnTo>
                      <a:lnTo>
                        <a:pt x="330" y="378"/>
                      </a:lnTo>
                      <a:lnTo>
                        <a:pt x="336" y="384"/>
                      </a:lnTo>
                      <a:lnTo>
                        <a:pt x="342" y="390"/>
                      </a:lnTo>
                      <a:lnTo>
                        <a:pt x="348" y="396"/>
                      </a:lnTo>
                      <a:lnTo>
                        <a:pt x="354" y="396"/>
                      </a:lnTo>
                      <a:lnTo>
                        <a:pt x="360" y="402"/>
                      </a:lnTo>
                      <a:lnTo>
                        <a:pt x="366" y="408"/>
                      </a:lnTo>
                      <a:lnTo>
                        <a:pt x="372" y="414"/>
                      </a:lnTo>
                      <a:lnTo>
                        <a:pt x="378" y="414"/>
                      </a:lnTo>
                      <a:lnTo>
                        <a:pt x="384" y="420"/>
                      </a:lnTo>
                      <a:lnTo>
                        <a:pt x="390" y="414"/>
                      </a:lnTo>
                      <a:lnTo>
                        <a:pt x="390" y="354"/>
                      </a:lnTo>
                      <a:lnTo>
                        <a:pt x="396" y="348"/>
                      </a:lnTo>
                      <a:lnTo>
                        <a:pt x="396" y="144"/>
                      </a:lnTo>
                      <a:lnTo>
                        <a:pt x="402" y="84"/>
                      </a:lnTo>
                      <a:lnTo>
                        <a:pt x="402" y="0"/>
                      </a:lnTo>
                      <a:lnTo>
                        <a:pt x="402" y="126"/>
                      </a:lnTo>
                      <a:lnTo>
                        <a:pt x="408" y="132"/>
                      </a:lnTo>
                      <a:lnTo>
                        <a:pt x="408" y="324"/>
                      </a:lnTo>
                      <a:lnTo>
                        <a:pt x="414" y="330"/>
                      </a:lnTo>
                      <a:lnTo>
                        <a:pt x="414" y="348"/>
                      </a:lnTo>
                      <a:lnTo>
                        <a:pt x="426" y="360"/>
                      </a:lnTo>
                      <a:lnTo>
                        <a:pt x="426" y="366"/>
                      </a:lnTo>
                      <a:lnTo>
                        <a:pt x="432" y="372"/>
                      </a:lnTo>
                      <a:lnTo>
                        <a:pt x="438" y="378"/>
                      </a:lnTo>
                      <a:lnTo>
                        <a:pt x="444" y="384"/>
                      </a:lnTo>
                      <a:lnTo>
                        <a:pt x="450" y="390"/>
                      </a:lnTo>
                      <a:lnTo>
                        <a:pt x="456" y="396"/>
                      </a:lnTo>
                      <a:lnTo>
                        <a:pt x="462" y="402"/>
                      </a:lnTo>
                      <a:lnTo>
                        <a:pt x="468" y="408"/>
                      </a:lnTo>
                      <a:lnTo>
                        <a:pt x="474" y="408"/>
                      </a:lnTo>
                      <a:lnTo>
                        <a:pt x="480" y="414"/>
                      </a:lnTo>
                      <a:lnTo>
                        <a:pt x="486" y="420"/>
                      </a:lnTo>
                      <a:lnTo>
                        <a:pt x="492" y="420"/>
                      </a:lnTo>
                      <a:lnTo>
                        <a:pt x="498" y="414"/>
                      </a:lnTo>
                      <a:lnTo>
                        <a:pt x="498" y="288"/>
                      </a:lnTo>
                      <a:lnTo>
                        <a:pt x="504" y="282"/>
                      </a:lnTo>
                      <a:lnTo>
                        <a:pt x="504" y="0"/>
                      </a:lnTo>
                      <a:lnTo>
                        <a:pt x="504" y="48"/>
                      </a:lnTo>
                      <a:lnTo>
                        <a:pt x="510" y="54"/>
                      </a:lnTo>
                      <a:lnTo>
                        <a:pt x="510" y="252"/>
                      </a:lnTo>
                      <a:lnTo>
                        <a:pt x="516" y="264"/>
                      </a:lnTo>
                      <a:lnTo>
                        <a:pt x="516" y="342"/>
                      </a:lnTo>
                      <a:lnTo>
                        <a:pt x="528" y="354"/>
                      </a:lnTo>
                      <a:lnTo>
                        <a:pt x="528" y="360"/>
                      </a:lnTo>
                      <a:lnTo>
                        <a:pt x="540" y="372"/>
                      </a:lnTo>
                      <a:lnTo>
                        <a:pt x="540" y="378"/>
                      </a:lnTo>
                      <a:lnTo>
                        <a:pt x="546" y="384"/>
                      </a:lnTo>
                      <a:lnTo>
                        <a:pt x="552" y="390"/>
                      </a:lnTo>
                      <a:lnTo>
                        <a:pt x="558" y="396"/>
                      </a:lnTo>
                      <a:lnTo>
                        <a:pt x="564" y="402"/>
                      </a:lnTo>
                      <a:lnTo>
                        <a:pt x="570" y="402"/>
                      </a:lnTo>
                      <a:lnTo>
                        <a:pt x="576" y="408"/>
                      </a:lnTo>
                      <a:lnTo>
                        <a:pt x="582" y="414"/>
                      </a:lnTo>
                      <a:lnTo>
                        <a:pt x="588" y="414"/>
                      </a:lnTo>
                    </a:path>
                  </a:pathLst>
                </a:custGeom>
                <a:solidFill>
                  <a:srgbClr val="FFFFFF"/>
                </a:solidFill>
                <a:ln w="95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latin typeface="Arial" panose="020B0604020202020204" pitchFamily="34" charset="0"/>
                    <a:cs typeface="Arial" panose="020B0604020202020204" pitchFamily="34" charset="0"/>
                  </a:endParaRPr>
                </a:p>
              </p:txBody>
            </p:sp>
            <p:sp>
              <p:nvSpPr>
                <p:cNvPr id="28" name="Freeform 114"/>
                <p:cNvSpPr>
                  <a:spLocks/>
                </p:cNvSpPr>
                <p:nvPr/>
              </p:nvSpPr>
              <p:spPr bwMode="auto">
                <a:xfrm>
                  <a:off x="3171877" y="1314843"/>
                  <a:ext cx="134874" cy="30175"/>
                </a:xfrm>
                <a:custGeom>
                  <a:avLst/>
                  <a:gdLst>
                    <a:gd name="T0" fmla="*/ 0 w 354"/>
                    <a:gd name="T1" fmla="*/ 0 h 60"/>
                    <a:gd name="T2" fmla="*/ 6 w 354"/>
                    <a:gd name="T3" fmla="*/ 6 h 60"/>
                    <a:gd name="T4" fmla="*/ 12 w 354"/>
                    <a:gd name="T5" fmla="*/ 12 h 60"/>
                    <a:gd name="T6" fmla="*/ 18 w 354"/>
                    <a:gd name="T7" fmla="*/ 12 h 60"/>
                    <a:gd name="T8" fmla="*/ 24 w 354"/>
                    <a:gd name="T9" fmla="*/ 18 h 60"/>
                    <a:gd name="T10" fmla="*/ 30 w 354"/>
                    <a:gd name="T11" fmla="*/ 18 h 60"/>
                    <a:gd name="T12" fmla="*/ 36 w 354"/>
                    <a:gd name="T13" fmla="*/ 24 h 60"/>
                    <a:gd name="T14" fmla="*/ 42 w 354"/>
                    <a:gd name="T15" fmla="*/ 24 h 60"/>
                    <a:gd name="T16" fmla="*/ 48 w 354"/>
                    <a:gd name="T17" fmla="*/ 30 h 60"/>
                    <a:gd name="T18" fmla="*/ 54 w 354"/>
                    <a:gd name="T19" fmla="*/ 30 h 60"/>
                    <a:gd name="T20" fmla="*/ 60 w 354"/>
                    <a:gd name="T21" fmla="*/ 30 h 60"/>
                    <a:gd name="T22" fmla="*/ 66 w 354"/>
                    <a:gd name="T23" fmla="*/ 36 h 60"/>
                    <a:gd name="T24" fmla="*/ 72 w 354"/>
                    <a:gd name="T25" fmla="*/ 36 h 60"/>
                    <a:gd name="T26" fmla="*/ 78 w 354"/>
                    <a:gd name="T27" fmla="*/ 36 h 60"/>
                    <a:gd name="T28" fmla="*/ 84 w 354"/>
                    <a:gd name="T29" fmla="*/ 36 h 60"/>
                    <a:gd name="T30" fmla="*/ 90 w 354"/>
                    <a:gd name="T31" fmla="*/ 42 h 60"/>
                    <a:gd name="T32" fmla="*/ 96 w 354"/>
                    <a:gd name="T33" fmla="*/ 42 h 60"/>
                    <a:gd name="T34" fmla="*/ 102 w 354"/>
                    <a:gd name="T35" fmla="*/ 42 h 60"/>
                    <a:gd name="T36" fmla="*/ 108 w 354"/>
                    <a:gd name="T37" fmla="*/ 42 h 60"/>
                    <a:gd name="T38" fmla="*/ 114 w 354"/>
                    <a:gd name="T39" fmla="*/ 48 h 60"/>
                    <a:gd name="T40" fmla="*/ 120 w 354"/>
                    <a:gd name="T41" fmla="*/ 48 h 60"/>
                    <a:gd name="T42" fmla="*/ 126 w 354"/>
                    <a:gd name="T43" fmla="*/ 48 h 60"/>
                    <a:gd name="T44" fmla="*/ 132 w 354"/>
                    <a:gd name="T45" fmla="*/ 48 h 60"/>
                    <a:gd name="T46" fmla="*/ 138 w 354"/>
                    <a:gd name="T47" fmla="*/ 48 h 60"/>
                    <a:gd name="T48" fmla="*/ 144 w 354"/>
                    <a:gd name="T49" fmla="*/ 48 h 60"/>
                    <a:gd name="T50" fmla="*/ 150 w 354"/>
                    <a:gd name="T51" fmla="*/ 54 h 60"/>
                    <a:gd name="T52" fmla="*/ 156 w 354"/>
                    <a:gd name="T53" fmla="*/ 54 h 60"/>
                    <a:gd name="T54" fmla="*/ 162 w 354"/>
                    <a:gd name="T55" fmla="*/ 54 h 60"/>
                    <a:gd name="T56" fmla="*/ 168 w 354"/>
                    <a:gd name="T57" fmla="*/ 54 h 60"/>
                    <a:gd name="T58" fmla="*/ 174 w 354"/>
                    <a:gd name="T59" fmla="*/ 54 h 60"/>
                    <a:gd name="T60" fmla="*/ 180 w 354"/>
                    <a:gd name="T61" fmla="*/ 54 h 60"/>
                    <a:gd name="T62" fmla="*/ 186 w 354"/>
                    <a:gd name="T63" fmla="*/ 54 h 60"/>
                    <a:gd name="T64" fmla="*/ 192 w 354"/>
                    <a:gd name="T65" fmla="*/ 54 h 60"/>
                    <a:gd name="T66" fmla="*/ 198 w 354"/>
                    <a:gd name="T67" fmla="*/ 54 h 60"/>
                    <a:gd name="T68" fmla="*/ 204 w 354"/>
                    <a:gd name="T69" fmla="*/ 54 h 60"/>
                    <a:gd name="T70" fmla="*/ 210 w 354"/>
                    <a:gd name="T71" fmla="*/ 54 h 60"/>
                    <a:gd name="T72" fmla="*/ 216 w 354"/>
                    <a:gd name="T73" fmla="*/ 54 h 60"/>
                    <a:gd name="T74" fmla="*/ 222 w 354"/>
                    <a:gd name="T75" fmla="*/ 54 h 60"/>
                    <a:gd name="T76" fmla="*/ 228 w 354"/>
                    <a:gd name="T77" fmla="*/ 60 h 60"/>
                    <a:gd name="T78" fmla="*/ 234 w 354"/>
                    <a:gd name="T79" fmla="*/ 60 h 60"/>
                    <a:gd name="T80" fmla="*/ 240 w 354"/>
                    <a:gd name="T81" fmla="*/ 60 h 60"/>
                    <a:gd name="T82" fmla="*/ 246 w 354"/>
                    <a:gd name="T83" fmla="*/ 60 h 60"/>
                    <a:gd name="T84" fmla="*/ 252 w 354"/>
                    <a:gd name="T85" fmla="*/ 60 h 60"/>
                    <a:gd name="T86" fmla="*/ 258 w 354"/>
                    <a:gd name="T87" fmla="*/ 60 h 60"/>
                    <a:gd name="T88" fmla="*/ 264 w 354"/>
                    <a:gd name="T89" fmla="*/ 60 h 60"/>
                    <a:gd name="T90" fmla="*/ 270 w 354"/>
                    <a:gd name="T91" fmla="*/ 60 h 60"/>
                    <a:gd name="T92" fmla="*/ 276 w 354"/>
                    <a:gd name="T93" fmla="*/ 60 h 60"/>
                    <a:gd name="T94" fmla="*/ 282 w 354"/>
                    <a:gd name="T95" fmla="*/ 60 h 60"/>
                    <a:gd name="T96" fmla="*/ 288 w 354"/>
                    <a:gd name="T97" fmla="*/ 60 h 60"/>
                    <a:gd name="T98" fmla="*/ 294 w 354"/>
                    <a:gd name="T99" fmla="*/ 60 h 60"/>
                    <a:gd name="T100" fmla="*/ 300 w 354"/>
                    <a:gd name="T101" fmla="*/ 60 h 60"/>
                    <a:gd name="T102" fmla="*/ 306 w 354"/>
                    <a:gd name="T103" fmla="*/ 60 h 60"/>
                    <a:gd name="T104" fmla="*/ 312 w 354"/>
                    <a:gd name="T105" fmla="*/ 60 h 60"/>
                    <a:gd name="T106" fmla="*/ 318 w 354"/>
                    <a:gd name="T107" fmla="*/ 60 h 60"/>
                    <a:gd name="T108" fmla="*/ 324 w 354"/>
                    <a:gd name="T109" fmla="*/ 60 h 60"/>
                    <a:gd name="T110" fmla="*/ 330 w 354"/>
                    <a:gd name="T111" fmla="*/ 60 h 60"/>
                    <a:gd name="T112" fmla="*/ 336 w 354"/>
                    <a:gd name="T113" fmla="*/ 60 h 60"/>
                    <a:gd name="T114" fmla="*/ 342 w 354"/>
                    <a:gd name="T115" fmla="*/ 60 h 60"/>
                    <a:gd name="T116" fmla="*/ 348 w 354"/>
                    <a:gd name="T117" fmla="*/ 60 h 60"/>
                    <a:gd name="T118" fmla="*/ 354 w 354"/>
                    <a:gd name="T1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60">
                      <a:moveTo>
                        <a:pt x="0" y="0"/>
                      </a:moveTo>
                      <a:lnTo>
                        <a:pt x="6" y="6"/>
                      </a:lnTo>
                      <a:lnTo>
                        <a:pt x="12" y="12"/>
                      </a:lnTo>
                      <a:lnTo>
                        <a:pt x="18" y="12"/>
                      </a:lnTo>
                      <a:lnTo>
                        <a:pt x="24" y="18"/>
                      </a:lnTo>
                      <a:lnTo>
                        <a:pt x="30" y="18"/>
                      </a:lnTo>
                      <a:lnTo>
                        <a:pt x="36" y="24"/>
                      </a:lnTo>
                      <a:lnTo>
                        <a:pt x="42" y="24"/>
                      </a:lnTo>
                      <a:lnTo>
                        <a:pt x="48" y="30"/>
                      </a:lnTo>
                      <a:lnTo>
                        <a:pt x="54" y="30"/>
                      </a:lnTo>
                      <a:lnTo>
                        <a:pt x="60" y="30"/>
                      </a:lnTo>
                      <a:lnTo>
                        <a:pt x="66" y="36"/>
                      </a:lnTo>
                      <a:lnTo>
                        <a:pt x="72" y="36"/>
                      </a:lnTo>
                      <a:lnTo>
                        <a:pt x="78" y="36"/>
                      </a:lnTo>
                      <a:lnTo>
                        <a:pt x="84" y="36"/>
                      </a:lnTo>
                      <a:lnTo>
                        <a:pt x="90" y="42"/>
                      </a:lnTo>
                      <a:lnTo>
                        <a:pt x="96" y="42"/>
                      </a:lnTo>
                      <a:lnTo>
                        <a:pt x="102" y="42"/>
                      </a:lnTo>
                      <a:lnTo>
                        <a:pt x="108" y="42"/>
                      </a:lnTo>
                      <a:lnTo>
                        <a:pt x="114" y="48"/>
                      </a:lnTo>
                      <a:lnTo>
                        <a:pt x="120" y="48"/>
                      </a:lnTo>
                      <a:lnTo>
                        <a:pt x="126" y="48"/>
                      </a:lnTo>
                      <a:lnTo>
                        <a:pt x="132" y="48"/>
                      </a:lnTo>
                      <a:lnTo>
                        <a:pt x="138" y="48"/>
                      </a:lnTo>
                      <a:lnTo>
                        <a:pt x="144" y="48"/>
                      </a:lnTo>
                      <a:lnTo>
                        <a:pt x="150" y="54"/>
                      </a:lnTo>
                      <a:lnTo>
                        <a:pt x="156" y="54"/>
                      </a:lnTo>
                      <a:lnTo>
                        <a:pt x="162" y="54"/>
                      </a:lnTo>
                      <a:lnTo>
                        <a:pt x="168" y="54"/>
                      </a:lnTo>
                      <a:lnTo>
                        <a:pt x="174" y="54"/>
                      </a:lnTo>
                      <a:lnTo>
                        <a:pt x="180" y="54"/>
                      </a:lnTo>
                      <a:lnTo>
                        <a:pt x="186" y="54"/>
                      </a:lnTo>
                      <a:lnTo>
                        <a:pt x="192" y="54"/>
                      </a:lnTo>
                      <a:lnTo>
                        <a:pt x="198" y="54"/>
                      </a:lnTo>
                      <a:lnTo>
                        <a:pt x="204" y="54"/>
                      </a:lnTo>
                      <a:lnTo>
                        <a:pt x="210" y="54"/>
                      </a:lnTo>
                      <a:lnTo>
                        <a:pt x="216" y="54"/>
                      </a:lnTo>
                      <a:lnTo>
                        <a:pt x="222" y="54"/>
                      </a:lnTo>
                      <a:lnTo>
                        <a:pt x="228" y="60"/>
                      </a:lnTo>
                      <a:lnTo>
                        <a:pt x="234" y="60"/>
                      </a:lnTo>
                      <a:lnTo>
                        <a:pt x="240" y="60"/>
                      </a:lnTo>
                      <a:lnTo>
                        <a:pt x="246" y="60"/>
                      </a:lnTo>
                      <a:lnTo>
                        <a:pt x="252" y="60"/>
                      </a:lnTo>
                      <a:lnTo>
                        <a:pt x="258" y="60"/>
                      </a:lnTo>
                      <a:lnTo>
                        <a:pt x="264" y="60"/>
                      </a:lnTo>
                      <a:lnTo>
                        <a:pt x="270" y="60"/>
                      </a:lnTo>
                      <a:lnTo>
                        <a:pt x="276" y="60"/>
                      </a:lnTo>
                      <a:lnTo>
                        <a:pt x="282" y="60"/>
                      </a:lnTo>
                      <a:lnTo>
                        <a:pt x="288" y="60"/>
                      </a:lnTo>
                      <a:lnTo>
                        <a:pt x="294" y="60"/>
                      </a:lnTo>
                      <a:lnTo>
                        <a:pt x="300" y="60"/>
                      </a:lnTo>
                      <a:lnTo>
                        <a:pt x="306" y="60"/>
                      </a:lnTo>
                      <a:lnTo>
                        <a:pt x="312" y="60"/>
                      </a:lnTo>
                      <a:lnTo>
                        <a:pt x="318" y="60"/>
                      </a:lnTo>
                      <a:lnTo>
                        <a:pt x="324" y="60"/>
                      </a:lnTo>
                      <a:lnTo>
                        <a:pt x="330" y="60"/>
                      </a:lnTo>
                      <a:lnTo>
                        <a:pt x="336" y="60"/>
                      </a:lnTo>
                      <a:lnTo>
                        <a:pt x="342" y="60"/>
                      </a:lnTo>
                      <a:lnTo>
                        <a:pt x="348" y="60"/>
                      </a:lnTo>
                      <a:lnTo>
                        <a:pt x="354" y="6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dirty="0">
                    <a:solidFill>
                      <a:prstClr val="black"/>
                    </a:solidFill>
                    <a:latin typeface="Arial" panose="020B0604020202020204" pitchFamily="34" charset="0"/>
                    <a:cs typeface="Arial" panose="020B0604020202020204" pitchFamily="34" charset="0"/>
                  </a:endParaRPr>
                </a:p>
              </p:txBody>
            </p:sp>
          </p:grpSp>
          <p:sp>
            <p:nvSpPr>
              <p:cNvPr id="26" name="TextBox 25"/>
              <p:cNvSpPr txBox="1"/>
              <p:nvPr/>
            </p:nvSpPr>
            <p:spPr>
              <a:xfrm>
                <a:off x="3901470" y="2429831"/>
                <a:ext cx="318587" cy="142322"/>
              </a:xfrm>
              <a:prstGeom prst="rect">
                <a:avLst/>
              </a:prstGeom>
              <a:noFill/>
            </p:spPr>
            <p:txBody>
              <a:bodyPr wrap="none" rtlCol="0">
                <a:spAutoFit/>
              </a:bodyPr>
              <a:lstStyle/>
              <a:p>
                <a:r>
                  <a:rPr lang="en-GB" sz="800" dirty="0">
                    <a:solidFill>
                      <a:prstClr val="black"/>
                    </a:solidFill>
                  </a:rPr>
                  <a:t>5 APs</a:t>
                </a:r>
              </a:p>
            </p:txBody>
          </p:sp>
        </p:grpSp>
      </p:grpSp>
      <p:grpSp>
        <p:nvGrpSpPr>
          <p:cNvPr id="41" name="Group 40"/>
          <p:cNvGrpSpPr/>
          <p:nvPr/>
        </p:nvGrpSpPr>
        <p:grpSpPr>
          <a:xfrm>
            <a:off x="4037809" y="1336076"/>
            <a:ext cx="2766439" cy="3101036"/>
            <a:chOff x="6054033" y="908720"/>
            <a:chExt cx="2766439" cy="3101036"/>
          </a:xfrm>
        </p:grpSpPr>
        <p:grpSp>
          <p:nvGrpSpPr>
            <p:cNvPr id="42" name="Group 41"/>
            <p:cNvGrpSpPr/>
            <p:nvPr/>
          </p:nvGrpSpPr>
          <p:grpSpPr>
            <a:xfrm>
              <a:off x="6054033" y="908720"/>
              <a:ext cx="2047411" cy="2871486"/>
              <a:chOff x="6164072" y="980728"/>
              <a:chExt cx="1842670" cy="2584337"/>
            </a:xfrm>
          </p:grpSpPr>
          <p:sp>
            <p:nvSpPr>
              <p:cNvPr id="52" name="Freeform 51"/>
              <p:cNvSpPr/>
              <p:nvPr/>
            </p:nvSpPr>
            <p:spPr>
              <a:xfrm>
                <a:off x="6164072" y="1778531"/>
                <a:ext cx="842862" cy="1084079"/>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53" name="Group 52"/>
              <p:cNvGrpSpPr/>
              <p:nvPr/>
            </p:nvGrpSpPr>
            <p:grpSpPr>
              <a:xfrm>
                <a:off x="6626751" y="980728"/>
                <a:ext cx="1379991" cy="2584337"/>
                <a:chOff x="4519044" y="1979318"/>
                <a:chExt cx="1061068" cy="1896899"/>
              </a:xfrm>
            </p:grpSpPr>
            <p:grpSp>
              <p:nvGrpSpPr>
                <p:cNvPr id="54" name="Group 53"/>
                <p:cNvGrpSpPr/>
                <p:nvPr/>
              </p:nvGrpSpPr>
              <p:grpSpPr>
                <a:xfrm flipH="1">
                  <a:off x="4519044" y="1979318"/>
                  <a:ext cx="1061068" cy="930465"/>
                  <a:chOff x="5595797" y="4221088"/>
                  <a:chExt cx="1061068" cy="930465"/>
                </a:xfrm>
              </p:grpSpPr>
              <p:sp>
                <p:nvSpPr>
                  <p:cNvPr id="67" name="Isosceles Triangle 66"/>
                  <p:cNvSpPr>
                    <a:spLocks noChangeAspect="1"/>
                  </p:cNvSpPr>
                  <p:nvPr/>
                </p:nvSpPr>
                <p:spPr>
                  <a:xfrm rot="16200000">
                    <a:off x="6560710" y="5055398"/>
                    <a:ext cx="108928" cy="8338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a:off x="5936181" y="4995553"/>
                    <a:ext cx="691124" cy="137367"/>
                  </a:xfrm>
                  <a:custGeom>
                    <a:avLst/>
                    <a:gdLst>
                      <a:gd name="connsiteX0" fmla="*/ 0 w 1314450"/>
                      <a:gd name="connsiteY0" fmla="*/ 393079 h 538975"/>
                      <a:gd name="connsiteX1" fmla="*/ 242887 w 1314450"/>
                      <a:gd name="connsiteY1" fmla="*/ 535954 h 538975"/>
                      <a:gd name="connsiteX2" fmla="*/ 752475 w 1314450"/>
                      <a:gd name="connsiteY2" fmla="*/ 274016 h 538975"/>
                      <a:gd name="connsiteX3" fmla="*/ 1000125 w 1314450"/>
                      <a:gd name="connsiteY3" fmla="*/ 12079 h 538975"/>
                      <a:gd name="connsiteX4" fmla="*/ 1314450 w 1314450"/>
                      <a:gd name="connsiteY4" fmla="*/ 40654 h 538975"/>
                      <a:gd name="connsiteX5" fmla="*/ 1314450 w 1314450"/>
                      <a:gd name="connsiteY5" fmla="*/ 40654 h 538975"/>
                      <a:gd name="connsiteX0" fmla="*/ 0 w 1293258"/>
                      <a:gd name="connsiteY0" fmla="*/ 425098 h 542135"/>
                      <a:gd name="connsiteX1" fmla="*/ 221695 w 1293258"/>
                      <a:gd name="connsiteY1" fmla="*/ 535954 h 542135"/>
                      <a:gd name="connsiteX2" fmla="*/ 731283 w 1293258"/>
                      <a:gd name="connsiteY2" fmla="*/ 274016 h 542135"/>
                      <a:gd name="connsiteX3" fmla="*/ 978933 w 1293258"/>
                      <a:gd name="connsiteY3" fmla="*/ 12079 h 542135"/>
                      <a:gd name="connsiteX4" fmla="*/ 1293258 w 1293258"/>
                      <a:gd name="connsiteY4" fmla="*/ 40654 h 542135"/>
                      <a:gd name="connsiteX5" fmla="*/ 1293258 w 1293258"/>
                      <a:gd name="connsiteY5" fmla="*/ 40654 h 542135"/>
                      <a:gd name="connsiteX0" fmla="*/ 1 w 1315322"/>
                      <a:gd name="connsiteY0" fmla="*/ -3 h 2518315"/>
                      <a:gd name="connsiteX1" fmla="*/ 243759 w 1315322"/>
                      <a:gd name="connsiteY1" fmla="*/ 2396827 h 2518315"/>
                      <a:gd name="connsiteX2" fmla="*/ 753347 w 1315322"/>
                      <a:gd name="connsiteY2" fmla="*/ 2134889 h 2518315"/>
                      <a:gd name="connsiteX3" fmla="*/ 1000997 w 1315322"/>
                      <a:gd name="connsiteY3" fmla="*/ 1872952 h 2518315"/>
                      <a:gd name="connsiteX4" fmla="*/ 1315322 w 1315322"/>
                      <a:gd name="connsiteY4" fmla="*/ 1901527 h 2518315"/>
                      <a:gd name="connsiteX5" fmla="*/ 1315322 w 1315322"/>
                      <a:gd name="connsiteY5" fmla="*/ 1901527 h 25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322" h="2518315">
                        <a:moveTo>
                          <a:pt x="1" y="-3"/>
                        </a:moveTo>
                        <a:cubicBezTo>
                          <a:pt x="58738" y="81356"/>
                          <a:pt x="118201" y="2041012"/>
                          <a:pt x="243759" y="2396827"/>
                        </a:cubicBezTo>
                        <a:cubicBezTo>
                          <a:pt x="369317" y="2752642"/>
                          <a:pt x="627141" y="2222201"/>
                          <a:pt x="753347" y="2134889"/>
                        </a:cubicBezTo>
                        <a:cubicBezTo>
                          <a:pt x="879553" y="2047576"/>
                          <a:pt x="907335" y="1911846"/>
                          <a:pt x="1000997" y="1872952"/>
                        </a:cubicBezTo>
                        <a:cubicBezTo>
                          <a:pt x="1094660" y="1834058"/>
                          <a:pt x="1315322" y="1901527"/>
                          <a:pt x="1315322" y="1901527"/>
                        </a:cubicBezTo>
                        <a:lnTo>
                          <a:pt x="1315322" y="1901527"/>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a:off x="5595797" y="4221088"/>
                    <a:ext cx="680765" cy="792089"/>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55" name="Straight Arrow Connector 54"/>
                <p:cNvCxnSpPr/>
                <p:nvPr/>
              </p:nvCxnSpPr>
              <p:spPr>
                <a:xfrm flipH="1">
                  <a:off x="4851050" y="3598811"/>
                  <a:ext cx="216254" cy="229633"/>
                </a:xfrm>
                <a:prstGeom prst="straightConnector1">
                  <a:avLst/>
                </a:prstGeom>
                <a:ln w="1270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815033" y="3465150"/>
                  <a:ext cx="490527" cy="172819"/>
                </a:xfrm>
                <a:prstGeom prst="rect">
                  <a:avLst/>
                </a:prstGeom>
                <a:noFill/>
              </p:spPr>
              <p:txBody>
                <a:bodyPr wrap="none" rtlCol="0">
                  <a:spAutoFit/>
                </a:bodyPr>
                <a:lstStyle/>
                <a:p>
                  <a:r>
                    <a:rPr lang="en-GB" sz="1100" dirty="0">
                      <a:solidFill>
                        <a:prstClr val="black"/>
                      </a:solidFill>
                    </a:rPr>
                    <a:t>0.35 mV</a:t>
                  </a:r>
                </a:p>
              </p:txBody>
            </p:sp>
            <p:grpSp>
              <p:nvGrpSpPr>
                <p:cNvPr id="57" name="Group 56"/>
                <p:cNvGrpSpPr/>
                <p:nvPr/>
              </p:nvGrpSpPr>
              <p:grpSpPr>
                <a:xfrm>
                  <a:off x="4563565" y="2356680"/>
                  <a:ext cx="381562" cy="453501"/>
                  <a:chOff x="4563565" y="2356680"/>
                  <a:chExt cx="381562" cy="453501"/>
                </a:xfrm>
              </p:grpSpPr>
              <p:grpSp>
                <p:nvGrpSpPr>
                  <p:cNvPr id="63" name="群組 488"/>
                  <p:cNvGrpSpPr/>
                  <p:nvPr/>
                </p:nvGrpSpPr>
                <p:grpSpPr>
                  <a:xfrm>
                    <a:off x="4608428" y="2489451"/>
                    <a:ext cx="336699" cy="320730"/>
                    <a:chOff x="2947849" y="1106634"/>
                    <a:chExt cx="358902" cy="238384"/>
                  </a:xfrm>
                </p:grpSpPr>
                <p:sp>
                  <p:nvSpPr>
                    <p:cNvPr id="65" name="Freeform 113"/>
                    <p:cNvSpPr>
                      <a:spLocks/>
                    </p:cNvSpPr>
                    <p:nvPr/>
                  </p:nvSpPr>
                  <p:spPr bwMode="auto">
                    <a:xfrm>
                      <a:off x="2947849" y="1106634"/>
                      <a:ext cx="224028" cy="238384"/>
                    </a:xfrm>
                    <a:custGeom>
                      <a:avLst/>
                      <a:gdLst>
                        <a:gd name="T0" fmla="*/ 12 w 588"/>
                        <a:gd name="T1" fmla="*/ 474 h 474"/>
                        <a:gd name="T2" fmla="*/ 30 w 588"/>
                        <a:gd name="T3" fmla="*/ 474 h 474"/>
                        <a:gd name="T4" fmla="*/ 54 w 588"/>
                        <a:gd name="T5" fmla="*/ 474 h 474"/>
                        <a:gd name="T6" fmla="*/ 60 w 588"/>
                        <a:gd name="T7" fmla="*/ 474 h 474"/>
                        <a:gd name="T8" fmla="*/ 78 w 588"/>
                        <a:gd name="T9" fmla="*/ 468 h 474"/>
                        <a:gd name="T10" fmla="*/ 84 w 588"/>
                        <a:gd name="T11" fmla="*/ 294 h 474"/>
                        <a:gd name="T12" fmla="*/ 90 w 588"/>
                        <a:gd name="T13" fmla="*/ 54 h 474"/>
                        <a:gd name="T14" fmla="*/ 102 w 588"/>
                        <a:gd name="T15" fmla="*/ 342 h 474"/>
                        <a:gd name="T16" fmla="*/ 114 w 588"/>
                        <a:gd name="T17" fmla="*/ 372 h 474"/>
                        <a:gd name="T18" fmla="*/ 132 w 588"/>
                        <a:gd name="T19" fmla="*/ 390 h 474"/>
                        <a:gd name="T20" fmla="*/ 150 w 588"/>
                        <a:gd name="T21" fmla="*/ 402 h 474"/>
                        <a:gd name="T22" fmla="*/ 168 w 588"/>
                        <a:gd name="T23" fmla="*/ 414 h 474"/>
                        <a:gd name="T24" fmla="*/ 180 w 588"/>
                        <a:gd name="T25" fmla="*/ 390 h 474"/>
                        <a:gd name="T26" fmla="*/ 192 w 588"/>
                        <a:gd name="T27" fmla="*/ 174 h 474"/>
                        <a:gd name="T28" fmla="*/ 198 w 588"/>
                        <a:gd name="T29" fmla="*/ 132 h 474"/>
                        <a:gd name="T30" fmla="*/ 204 w 588"/>
                        <a:gd name="T31" fmla="*/ 348 h 474"/>
                        <a:gd name="T32" fmla="*/ 222 w 588"/>
                        <a:gd name="T33" fmla="*/ 372 h 474"/>
                        <a:gd name="T34" fmla="*/ 240 w 588"/>
                        <a:gd name="T35" fmla="*/ 390 h 474"/>
                        <a:gd name="T36" fmla="*/ 258 w 588"/>
                        <a:gd name="T37" fmla="*/ 408 h 474"/>
                        <a:gd name="T38" fmla="*/ 276 w 588"/>
                        <a:gd name="T39" fmla="*/ 420 h 474"/>
                        <a:gd name="T40" fmla="*/ 288 w 588"/>
                        <a:gd name="T41" fmla="*/ 300 h 474"/>
                        <a:gd name="T42" fmla="*/ 294 w 588"/>
                        <a:gd name="T43" fmla="*/ 24 h 474"/>
                        <a:gd name="T44" fmla="*/ 306 w 588"/>
                        <a:gd name="T45" fmla="*/ 228 h 474"/>
                        <a:gd name="T46" fmla="*/ 318 w 588"/>
                        <a:gd name="T47" fmla="*/ 360 h 474"/>
                        <a:gd name="T48" fmla="*/ 336 w 588"/>
                        <a:gd name="T49" fmla="*/ 384 h 474"/>
                        <a:gd name="T50" fmla="*/ 354 w 588"/>
                        <a:gd name="T51" fmla="*/ 396 h 474"/>
                        <a:gd name="T52" fmla="*/ 372 w 588"/>
                        <a:gd name="T53" fmla="*/ 414 h 474"/>
                        <a:gd name="T54" fmla="*/ 390 w 588"/>
                        <a:gd name="T55" fmla="*/ 414 h 474"/>
                        <a:gd name="T56" fmla="*/ 396 w 588"/>
                        <a:gd name="T57" fmla="*/ 144 h 474"/>
                        <a:gd name="T58" fmla="*/ 402 w 588"/>
                        <a:gd name="T59" fmla="*/ 126 h 474"/>
                        <a:gd name="T60" fmla="*/ 414 w 588"/>
                        <a:gd name="T61" fmla="*/ 330 h 474"/>
                        <a:gd name="T62" fmla="*/ 426 w 588"/>
                        <a:gd name="T63" fmla="*/ 366 h 474"/>
                        <a:gd name="T64" fmla="*/ 444 w 588"/>
                        <a:gd name="T65" fmla="*/ 384 h 474"/>
                        <a:gd name="T66" fmla="*/ 462 w 588"/>
                        <a:gd name="T67" fmla="*/ 402 h 474"/>
                        <a:gd name="T68" fmla="*/ 480 w 588"/>
                        <a:gd name="T69" fmla="*/ 414 h 474"/>
                        <a:gd name="T70" fmla="*/ 498 w 588"/>
                        <a:gd name="T71" fmla="*/ 414 h 474"/>
                        <a:gd name="T72" fmla="*/ 504 w 588"/>
                        <a:gd name="T73" fmla="*/ 0 h 474"/>
                        <a:gd name="T74" fmla="*/ 510 w 588"/>
                        <a:gd name="T75" fmla="*/ 252 h 474"/>
                        <a:gd name="T76" fmla="*/ 528 w 588"/>
                        <a:gd name="T77" fmla="*/ 354 h 474"/>
                        <a:gd name="T78" fmla="*/ 540 w 588"/>
                        <a:gd name="T79" fmla="*/ 378 h 474"/>
                        <a:gd name="T80" fmla="*/ 558 w 588"/>
                        <a:gd name="T81" fmla="*/ 396 h 474"/>
                        <a:gd name="T82" fmla="*/ 576 w 588"/>
                        <a:gd name="T83" fmla="*/ 40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8" h="474">
                          <a:moveTo>
                            <a:pt x="0" y="474"/>
                          </a:moveTo>
                          <a:lnTo>
                            <a:pt x="6" y="474"/>
                          </a:lnTo>
                          <a:lnTo>
                            <a:pt x="12" y="474"/>
                          </a:lnTo>
                          <a:lnTo>
                            <a:pt x="18" y="474"/>
                          </a:lnTo>
                          <a:lnTo>
                            <a:pt x="24" y="474"/>
                          </a:lnTo>
                          <a:lnTo>
                            <a:pt x="30" y="474"/>
                          </a:lnTo>
                          <a:lnTo>
                            <a:pt x="36" y="474"/>
                          </a:lnTo>
                          <a:lnTo>
                            <a:pt x="42" y="474"/>
                          </a:lnTo>
                          <a:lnTo>
                            <a:pt x="54" y="474"/>
                          </a:lnTo>
                          <a:lnTo>
                            <a:pt x="48" y="474"/>
                          </a:lnTo>
                          <a:lnTo>
                            <a:pt x="54" y="474"/>
                          </a:lnTo>
                          <a:lnTo>
                            <a:pt x="60" y="474"/>
                          </a:lnTo>
                          <a:lnTo>
                            <a:pt x="66" y="474"/>
                          </a:lnTo>
                          <a:lnTo>
                            <a:pt x="72" y="474"/>
                          </a:lnTo>
                          <a:lnTo>
                            <a:pt x="78" y="468"/>
                          </a:lnTo>
                          <a:lnTo>
                            <a:pt x="78" y="366"/>
                          </a:lnTo>
                          <a:lnTo>
                            <a:pt x="84" y="360"/>
                          </a:lnTo>
                          <a:lnTo>
                            <a:pt x="84" y="294"/>
                          </a:lnTo>
                          <a:lnTo>
                            <a:pt x="90" y="288"/>
                          </a:lnTo>
                          <a:lnTo>
                            <a:pt x="90" y="0"/>
                          </a:lnTo>
                          <a:lnTo>
                            <a:pt x="90" y="54"/>
                          </a:lnTo>
                          <a:lnTo>
                            <a:pt x="96" y="78"/>
                          </a:lnTo>
                          <a:lnTo>
                            <a:pt x="96" y="336"/>
                          </a:lnTo>
                          <a:lnTo>
                            <a:pt x="102" y="342"/>
                          </a:lnTo>
                          <a:lnTo>
                            <a:pt x="102" y="354"/>
                          </a:lnTo>
                          <a:lnTo>
                            <a:pt x="114" y="366"/>
                          </a:lnTo>
                          <a:lnTo>
                            <a:pt x="114" y="372"/>
                          </a:lnTo>
                          <a:lnTo>
                            <a:pt x="120" y="378"/>
                          </a:lnTo>
                          <a:lnTo>
                            <a:pt x="126" y="384"/>
                          </a:lnTo>
                          <a:lnTo>
                            <a:pt x="132" y="390"/>
                          </a:lnTo>
                          <a:lnTo>
                            <a:pt x="138" y="396"/>
                          </a:lnTo>
                          <a:lnTo>
                            <a:pt x="144" y="396"/>
                          </a:lnTo>
                          <a:lnTo>
                            <a:pt x="150" y="402"/>
                          </a:lnTo>
                          <a:lnTo>
                            <a:pt x="156" y="408"/>
                          </a:lnTo>
                          <a:lnTo>
                            <a:pt x="162" y="414"/>
                          </a:lnTo>
                          <a:lnTo>
                            <a:pt x="168" y="414"/>
                          </a:lnTo>
                          <a:lnTo>
                            <a:pt x="174" y="420"/>
                          </a:lnTo>
                          <a:lnTo>
                            <a:pt x="180" y="414"/>
                          </a:lnTo>
                          <a:lnTo>
                            <a:pt x="180" y="390"/>
                          </a:lnTo>
                          <a:lnTo>
                            <a:pt x="186" y="378"/>
                          </a:lnTo>
                          <a:lnTo>
                            <a:pt x="186" y="228"/>
                          </a:lnTo>
                          <a:lnTo>
                            <a:pt x="192" y="174"/>
                          </a:lnTo>
                          <a:lnTo>
                            <a:pt x="192" y="0"/>
                          </a:lnTo>
                          <a:lnTo>
                            <a:pt x="192" y="120"/>
                          </a:lnTo>
                          <a:lnTo>
                            <a:pt x="198" y="132"/>
                          </a:lnTo>
                          <a:lnTo>
                            <a:pt x="198" y="318"/>
                          </a:lnTo>
                          <a:lnTo>
                            <a:pt x="204" y="324"/>
                          </a:lnTo>
                          <a:lnTo>
                            <a:pt x="204" y="348"/>
                          </a:lnTo>
                          <a:lnTo>
                            <a:pt x="216" y="360"/>
                          </a:lnTo>
                          <a:lnTo>
                            <a:pt x="216" y="366"/>
                          </a:lnTo>
                          <a:lnTo>
                            <a:pt x="222" y="372"/>
                          </a:lnTo>
                          <a:lnTo>
                            <a:pt x="228" y="378"/>
                          </a:lnTo>
                          <a:lnTo>
                            <a:pt x="234" y="384"/>
                          </a:lnTo>
                          <a:lnTo>
                            <a:pt x="240" y="390"/>
                          </a:lnTo>
                          <a:lnTo>
                            <a:pt x="246" y="396"/>
                          </a:lnTo>
                          <a:lnTo>
                            <a:pt x="252" y="402"/>
                          </a:lnTo>
                          <a:lnTo>
                            <a:pt x="258" y="408"/>
                          </a:lnTo>
                          <a:lnTo>
                            <a:pt x="264" y="408"/>
                          </a:lnTo>
                          <a:lnTo>
                            <a:pt x="270" y="414"/>
                          </a:lnTo>
                          <a:lnTo>
                            <a:pt x="276" y="420"/>
                          </a:lnTo>
                          <a:lnTo>
                            <a:pt x="282" y="420"/>
                          </a:lnTo>
                          <a:lnTo>
                            <a:pt x="288" y="414"/>
                          </a:lnTo>
                          <a:lnTo>
                            <a:pt x="288" y="300"/>
                          </a:lnTo>
                          <a:lnTo>
                            <a:pt x="294" y="294"/>
                          </a:lnTo>
                          <a:lnTo>
                            <a:pt x="294" y="0"/>
                          </a:lnTo>
                          <a:lnTo>
                            <a:pt x="294" y="24"/>
                          </a:lnTo>
                          <a:lnTo>
                            <a:pt x="300" y="36"/>
                          </a:lnTo>
                          <a:lnTo>
                            <a:pt x="300" y="204"/>
                          </a:lnTo>
                          <a:lnTo>
                            <a:pt x="306" y="228"/>
                          </a:lnTo>
                          <a:lnTo>
                            <a:pt x="306" y="342"/>
                          </a:lnTo>
                          <a:lnTo>
                            <a:pt x="318" y="354"/>
                          </a:lnTo>
                          <a:lnTo>
                            <a:pt x="318" y="360"/>
                          </a:lnTo>
                          <a:lnTo>
                            <a:pt x="330" y="372"/>
                          </a:lnTo>
                          <a:lnTo>
                            <a:pt x="330" y="378"/>
                          </a:lnTo>
                          <a:lnTo>
                            <a:pt x="336" y="384"/>
                          </a:lnTo>
                          <a:lnTo>
                            <a:pt x="342" y="390"/>
                          </a:lnTo>
                          <a:lnTo>
                            <a:pt x="348" y="396"/>
                          </a:lnTo>
                          <a:lnTo>
                            <a:pt x="354" y="396"/>
                          </a:lnTo>
                          <a:lnTo>
                            <a:pt x="360" y="402"/>
                          </a:lnTo>
                          <a:lnTo>
                            <a:pt x="366" y="408"/>
                          </a:lnTo>
                          <a:lnTo>
                            <a:pt x="372" y="414"/>
                          </a:lnTo>
                          <a:lnTo>
                            <a:pt x="378" y="414"/>
                          </a:lnTo>
                          <a:lnTo>
                            <a:pt x="384" y="420"/>
                          </a:lnTo>
                          <a:lnTo>
                            <a:pt x="390" y="414"/>
                          </a:lnTo>
                          <a:lnTo>
                            <a:pt x="390" y="354"/>
                          </a:lnTo>
                          <a:lnTo>
                            <a:pt x="396" y="348"/>
                          </a:lnTo>
                          <a:lnTo>
                            <a:pt x="396" y="144"/>
                          </a:lnTo>
                          <a:lnTo>
                            <a:pt x="402" y="84"/>
                          </a:lnTo>
                          <a:lnTo>
                            <a:pt x="402" y="0"/>
                          </a:lnTo>
                          <a:lnTo>
                            <a:pt x="402" y="126"/>
                          </a:lnTo>
                          <a:lnTo>
                            <a:pt x="408" y="132"/>
                          </a:lnTo>
                          <a:lnTo>
                            <a:pt x="408" y="324"/>
                          </a:lnTo>
                          <a:lnTo>
                            <a:pt x="414" y="330"/>
                          </a:lnTo>
                          <a:lnTo>
                            <a:pt x="414" y="348"/>
                          </a:lnTo>
                          <a:lnTo>
                            <a:pt x="426" y="360"/>
                          </a:lnTo>
                          <a:lnTo>
                            <a:pt x="426" y="366"/>
                          </a:lnTo>
                          <a:lnTo>
                            <a:pt x="432" y="372"/>
                          </a:lnTo>
                          <a:lnTo>
                            <a:pt x="438" y="378"/>
                          </a:lnTo>
                          <a:lnTo>
                            <a:pt x="444" y="384"/>
                          </a:lnTo>
                          <a:lnTo>
                            <a:pt x="450" y="390"/>
                          </a:lnTo>
                          <a:lnTo>
                            <a:pt x="456" y="396"/>
                          </a:lnTo>
                          <a:lnTo>
                            <a:pt x="462" y="402"/>
                          </a:lnTo>
                          <a:lnTo>
                            <a:pt x="468" y="408"/>
                          </a:lnTo>
                          <a:lnTo>
                            <a:pt x="474" y="408"/>
                          </a:lnTo>
                          <a:lnTo>
                            <a:pt x="480" y="414"/>
                          </a:lnTo>
                          <a:lnTo>
                            <a:pt x="486" y="420"/>
                          </a:lnTo>
                          <a:lnTo>
                            <a:pt x="492" y="420"/>
                          </a:lnTo>
                          <a:lnTo>
                            <a:pt x="498" y="414"/>
                          </a:lnTo>
                          <a:lnTo>
                            <a:pt x="498" y="288"/>
                          </a:lnTo>
                          <a:lnTo>
                            <a:pt x="504" y="282"/>
                          </a:lnTo>
                          <a:lnTo>
                            <a:pt x="504" y="0"/>
                          </a:lnTo>
                          <a:lnTo>
                            <a:pt x="504" y="48"/>
                          </a:lnTo>
                          <a:lnTo>
                            <a:pt x="510" y="54"/>
                          </a:lnTo>
                          <a:lnTo>
                            <a:pt x="510" y="252"/>
                          </a:lnTo>
                          <a:lnTo>
                            <a:pt x="516" y="264"/>
                          </a:lnTo>
                          <a:lnTo>
                            <a:pt x="516" y="342"/>
                          </a:lnTo>
                          <a:lnTo>
                            <a:pt x="528" y="354"/>
                          </a:lnTo>
                          <a:lnTo>
                            <a:pt x="528" y="360"/>
                          </a:lnTo>
                          <a:lnTo>
                            <a:pt x="540" y="372"/>
                          </a:lnTo>
                          <a:lnTo>
                            <a:pt x="540" y="378"/>
                          </a:lnTo>
                          <a:lnTo>
                            <a:pt x="546" y="384"/>
                          </a:lnTo>
                          <a:lnTo>
                            <a:pt x="552" y="390"/>
                          </a:lnTo>
                          <a:lnTo>
                            <a:pt x="558" y="396"/>
                          </a:lnTo>
                          <a:lnTo>
                            <a:pt x="564" y="402"/>
                          </a:lnTo>
                          <a:lnTo>
                            <a:pt x="570" y="402"/>
                          </a:lnTo>
                          <a:lnTo>
                            <a:pt x="576" y="408"/>
                          </a:lnTo>
                          <a:lnTo>
                            <a:pt x="582" y="414"/>
                          </a:lnTo>
                          <a:lnTo>
                            <a:pt x="588" y="414"/>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Arial" panose="020B0604020202020204" pitchFamily="34" charset="0"/>
                        <a:cs typeface="Arial" panose="020B0604020202020204" pitchFamily="34" charset="0"/>
                      </a:endParaRPr>
                    </a:p>
                  </p:txBody>
                </p:sp>
                <p:sp>
                  <p:nvSpPr>
                    <p:cNvPr id="66" name="Freeform 114"/>
                    <p:cNvSpPr>
                      <a:spLocks/>
                    </p:cNvSpPr>
                    <p:nvPr/>
                  </p:nvSpPr>
                  <p:spPr bwMode="auto">
                    <a:xfrm>
                      <a:off x="3171877" y="1314843"/>
                      <a:ext cx="134874" cy="30175"/>
                    </a:xfrm>
                    <a:custGeom>
                      <a:avLst/>
                      <a:gdLst>
                        <a:gd name="T0" fmla="*/ 0 w 354"/>
                        <a:gd name="T1" fmla="*/ 0 h 60"/>
                        <a:gd name="T2" fmla="*/ 6 w 354"/>
                        <a:gd name="T3" fmla="*/ 6 h 60"/>
                        <a:gd name="T4" fmla="*/ 12 w 354"/>
                        <a:gd name="T5" fmla="*/ 12 h 60"/>
                        <a:gd name="T6" fmla="*/ 18 w 354"/>
                        <a:gd name="T7" fmla="*/ 12 h 60"/>
                        <a:gd name="T8" fmla="*/ 24 w 354"/>
                        <a:gd name="T9" fmla="*/ 18 h 60"/>
                        <a:gd name="T10" fmla="*/ 30 w 354"/>
                        <a:gd name="T11" fmla="*/ 18 h 60"/>
                        <a:gd name="T12" fmla="*/ 36 w 354"/>
                        <a:gd name="T13" fmla="*/ 24 h 60"/>
                        <a:gd name="T14" fmla="*/ 42 w 354"/>
                        <a:gd name="T15" fmla="*/ 24 h 60"/>
                        <a:gd name="T16" fmla="*/ 48 w 354"/>
                        <a:gd name="T17" fmla="*/ 30 h 60"/>
                        <a:gd name="T18" fmla="*/ 54 w 354"/>
                        <a:gd name="T19" fmla="*/ 30 h 60"/>
                        <a:gd name="T20" fmla="*/ 60 w 354"/>
                        <a:gd name="T21" fmla="*/ 30 h 60"/>
                        <a:gd name="T22" fmla="*/ 66 w 354"/>
                        <a:gd name="T23" fmla="*/ 36 h 60"/>
                        <a:gd name="T24" fmla="*/ 72 w 354"/>
                        <a:gd name="T25" fmla="*/ 36 h 60"/>
                        <a:gd name="T26" fmla="*/ 78 w 354"/>
                        <a:gd name="T27" fmla="*/ 36 h 60"/>
                        <a:gd name="T28" fmla="*/ 84 w 354"/>
                        <a:gd name="T29" fmla="*/ 36 h 60"/>
                        <a:gd name="T30" fmla="*/ 90 w 354"/>
                        <a:gd name="T31" fmla="*/ 42 h 60"/>
                        <a:gd name="T32" fmla="*/ 96 w 354"/>
                        <a:gd name="T33" fmla="*/ 42 h 60"/>
                        <a:gd name="T34" fmla="*/ 102 w 354"/>
                        <a:gd name="T35" fmla="*/ 42 h 60"/>
                        <a:gd name="T36" fmla="*/ 108 w 354"/>
                        <a:gd name="T37" fmla="*/ 42 h 60"/>
                        <a:gd name="T38" fmla="*/ 114 w 354"/>
                        <a:gd name="T39" fmla="*/ 48 h 60"/>
                        <a:gd name="T40" fmla="*/ 120 w 354"/>
                        <a:gd name="T41" fmla="*/ 48 h 60"/>
                        <a:gd name="T42" fmla="*/ 126 w 354"/>
                        <a:gd name="T43" fmla="*/ 48 h 60"/>
                        <a:gd name="T44" fmla="*/ 132 w 354"/>
                        <a:gd name="T45" fmla="*/ 48 h 60"/>
                        <a:gd name="T46" fmla="*/ 138 w 354"/>
                        <a:gd name="T47" fmla="*/ 48 h 60"/>
                        <a:gd name="T48" fmla="*/ 144 w 354"/>
                        <a:gd name="T49" fmla="*/ 48 h 60"/>
                        <a:gd name="T50" fmla="*/ 150 w 354"/>
                        <a:gd name="T51" fmla="*/ 54 h 60"/>
                        <a:gd name="T52" fmla="*/ 156 w 354"/>
                        <a:gd name="T53" fmla="*/ 54 h 60"/>
                        <a:gd name="T54" fmla="*/ 162 w 354"/>
                        <a:gd name="T55" fmla="*/ 54 h 60"/>
                        <a:gd name="T56" fmla="*/ 168 w 354"/>
                        <a:gd name="T57" fmla="*/ 54 h 60"/>
                        <a:gd name="T58" fmla="*/ 174 w 354"/>
                        <a:gd name="T59" fmla="*/ 54 h 60"/>
                        <a:gd name="T60" fmla="*/ 180 w 354"/>
                        <a:gd name="T61" fmla="*/ 54 h 60"/>
                        <a:gd name="T62" fmla="*/ 186 w 354"/>
                        <a:gd name="T63" fmla="*/ 54 h 60"/>
                        <a:gd name="T64" fmla="*/ 192 w 354"/>
                        <a:gd name="T65" fmla="*/ 54 h 60"/>
                        <a:gd name="T66" fmla="*/ 198 w 354"/>
                        <a:gd name="T67" fmla="*/ 54 h 60"/>
                        <a:gd name="T68" fmla="*/ 204 w 354"/>
                        <a:gd name="T69" fmla="*/ 54 h 60"/>
                        <a:gd name="T70" fmla="*/ 210 w 354"/>
                        <a:gd name="T71" fmla="*/ 54 h 60"/>
                        <a:gd name="T72" fmla="*/ 216 w 354"/>
                        <a:gd name="T73" fmla="*/ 54 h 60"/>
                        <a:gd name="T74" fmla="*/ 222 w 354"/>
                        <a:gd name="T75" fmla="*/ 54 h 60"/>
                        <a:gd name="T76" fmla="*/ 228 w 354"/>
                        <a:gd name="T77" fmla="*/ 60 h 60"/>
                        <a:gd name="T78" fmla="*/ 234 w 354"/>
                        <a:gd name="T79" fmla="*/ 60 h 60"/>
                        <a:gd name="T80" fmla="*/ 240 w 354"/>
                        <a:gd name="T81" fmla="*/ 60 h 60"/>
                        <a:gd name="T82" fmla="*/ 246 w 354"/>
                        <a:gd name="T83" fmla="*/ 60 h 60"/>
                        <a:gd name="T84" fmla="*/ 252 w 354"/>
                        <a:gd name="T85" fmla="*/ 60 h 60"/>
                        <a:gd name="T86" fmla="*/ 258 w 354"/>
                        <a:gd name="T87" fmla="*/ 60 h 60"/>
                        <a:gd name="T88" fmla="*/ 264 w 354"/>
                        <a:gd name="T89" fmla="*/ 60 h 60"/>
                        <a:gd name="T90" fmla="*/ 270 w 354"/>
                        <a:gd name="T91" fmla="*/ 60 h 60"/>
                        <a:gd name="T92" fmla="*/ 276 w 354"/>
                        <a:gd name="T93" fmla="*/ 60 h 60"/>
                        <a:gd name="T94" fmla="*/ 282 w 354"/>
                        <a:gd name="T95" fmla="*/ 60 h 60"/>
                        <a:gd name="T96" fmla="*/ 288 w 354"/>
                        <a:gd name="T97" fmla="*/ 60 h 60"/>
                        <a:gd name="T98" fmla="*/ 294 w 354"/>
                        <a:gd name="T99" fmla="*/ 60 h 60"/>
                        <a:gd name="T100" fmla="*/ 300 w 354"/>
                        <a:gd name="T101" fmla="*/ 60 h 60"/>
                        <a:gd name="T102" fmla="*/ 306 w 354"/>
                        <a:gd name="T103" fmla="*/ 60 h 60"/>
                        <a:gd name="T104" fmla="*/ 312 w 354"/>
                        <a:gd name="T105" fmla="*/ 60 h 60"/>
                        <a:gd name="T106" fmla="*/ 318 w 354"/>
                        <a:gd name="T107" fmla="*/ 60 h 60"/>
                        <a:gd name="T108" fmla="*/ 324 w 354"/>
                        <a:gd name="T109" fmla="*/ 60 h 60"/>
                        <a:gd name="T110" fmla="*/ 330 w 354"/>
                        <a:gd name="T111" fmla="*/ 60 h 60"/>
                        <a:gd name="T112" fmla="*/ 336 w 354"/>
                        <a:gd name="T113" fmla="*/ 60 h 60"/>
                        <a:gd name="T114" fmla="*/ 342 w 354"/>
                        <a:gd name="T115" fmla="*/ 60 h 60"/>
                        <a:gd name="T116" fmla="*/ 348 w 354"/>
                        <a:gd name="T117" fmla="*/ 60 h 60"/>
                        <a:gd name="T118" fmla="*/ 354 w 354"/>
                        <a:gd name="T1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4" h="60">
                          <a:moveTo>
                            <a:pt x="0" y="0"/>
                          </a:moveTo>
                          <a:lnTo>
                            <a:pt x="6" y="6"/>
                          </a:lnTo>
                          <a:lnTo>
                            <a:pt x="12" y="12"/>
                          </a:lnTo>
                          <a:lnTo>
                            <a:pt x="18" y="12"/>
                          </a:lnTo>
                          <a:lnTo>
                            <a:pt x="24" y="18"/>
                          </a:lnTo>
                          <a:lnTo>
                            <a:pt x="30" y="18"/>
                          </a:lnTo>
                          <a:lnTo>
                            <a:pt x="36" y="24"/>
                          </a:lnTo>
                          <a:lnTo>
                            <a:pt x="42" y="24"/>
                          </a:lnTo>
                          <a:lnTo>
                            <a:pt x="48" y="30"/>
                          </a:lnTo>
                          <a:lnTo>
                            <a:pt x="54" y="30"/>
                          </a:lnTo>
                          <a:lnTo>
                            <a:pt x="60" y="30"/>
                          </a:lnTo>
                          <a:lnTo>
                            <a:pt x="66" y="36"/>
                          </a:lnTo>
                          <a:lnTo>
                            <a:pt x="72" y="36"/>
                          </a:lnTo>
                          <a:lnTo>
                            <a:pt x="78" y="36"/>
                          </a:lnTo>
                          <a:lnTo>
                            <a:pt x="84" y="36"/>
                          </a:lnTo>
                          <a:lnTo>
                            <a:pt x="90" y="42"/>
                          </a:lnTo>
                          <a:lnTo>
                            <a:pt x="96" y="42"/>
                          </a:lnTo>
                          <a:lnTo>
                            <a:pt x="102" y="42"/>
                          </a:lnTo>
                          <a:lnTo>
                            <a:pt x="108" y="42"/>
                          </a:lnTo>
                          <a:lnTo>
                            <a:pt x="114" y="48"/>
                          </a:lnTo>
                          <a:lnTo>
                            <a:pt x="120" y="48"/>
                          </a:lnTo>
                          <a:lnTo>
                            <a:pt x="126" y="48"/>
                          </a:lnTo>
                          <a:lnTo>
                            <a:pt x="132" y="48"/>
                          </a:lnTo>
                          <a:lnTo>
                            <a:pt x="138" y="48"/>
                          </a:lnTo>
                          <a:lnTo>
                            <a:pt x="144" y="48"/>
                          </a:lnTo>
                          <a:lnTo>
                            <a:pt x="150" y="54"/>
                          </a:lnTo>
                          <a:lnTo>
                            <a:pt x="156" y="54"/>
                          </a:lnTo>
                          <a:lnTo>
                            <a:pt x="162" y="54"/>
                          </a:lnTo>
                          <a:lnTo>
                            <a:pt x="168" y="54"/>
                          </a:lnTo>
                          <a:lnTo>
                            <a:pt x="174" y="54"/>
                          </a:lnTo>
                          <a:lnTo>
                            <a:pt x="180" y="54"/>
                          </a:lnTo>
                          <a:lnTo>
                            <a:pt x="186" y="54"/>
                          </a:lnTo>
                          <a:lnTo>
                            <a:pt x="192" y="54"/>
                          </a:lnTo>
                          <a:lnTo>
                            <a:pt x="198" y="54"/>
                          </a:lnTo>
                          <a:lnTo>
                            <a:pt x="204" y="54"/>
                          </a:lnTo>
                          <a:lnTo>
                            <a:pt x="210" y="54"/>
                          </a:lnTo>
                          <a:lnTo>
                            <a:pt x="216" y="54"/>
                          </a:lnTo>
                          <a:lnTo>
                            <a:pt x="222" y="54"/>
                          </a:lnTo>
                          <a:lnTo>
                            <a:pt x="228" y="60"/>
                          </a:lnTo>
                          <a:lnTo>
                            <a:pt x="234" y="60"/>
                          </a:lnTo>
                          <a:lnTo>
                            <a:pt x="240" y="60"/>
                          </a:lnTo>
                          <a:lnTo>
                            <a:pt x="246" y="60"/>
                          </a:lnTo>
                          <a:lnTo>
                            <a:pt x="252" y="60"/>
                          </a:lnTo>
                          <a:lnTo>
                            <a:pt x="258" y="60"/>
                          </a:lnTo>
                          <a:lnTo>
                            <a:pt x="264" y="60"/>
                          </a:lnTo>
                          <a:lnTo>
                            <a:pt x="270" y="60"/>
                          </a:lnTo>
                          <a:lnTo>
                            <a:pt x="276" y="60"/>
                          </a:lnTo>
                          <a:lnTo>
                            <a:pt x="282" y="60"/>
                          </a:lnTo>
                          <a:lnTo>
                            <a:pt x="288" y="60"/>
                          </a:lnTo>
                          <a:lnTo>
                            <a:pt x="294" y="60"/>
                          </a:lnTo>
                          <a:lnTo>
                            <a:pt x="300" y="60"/>
                          </a:lnTo>
                          <a:lnTo>
                            <a:pt x="306" y="60"/>
                          </a:lnTo>
                          <a:lnTo>
                            <a:pt x="312" y="60"/>
                          </a:lnTo>
                          <a:lnTo>
                            <a:pt x="318" y="60"/>
                          </a:lnTo>
                          <a:lnTo>
                            <a:pt x="324" y="60"/>
                          </a:lnTo>
                          <a:lnTo>
                            <a:pt x="330" y="60"/>
                          </a:lnTo>
                          <a:lnTo>
                            <a:pt x="336" y="60"/>
                          </a:lnTo>
                          <a:lnTo>
                            <a:pt x="342" y="60"/>
                          </a:lnTo>
                          <a:lnTo>
                            <a:pt x="348" y="60"/>
                          </a:lnTo>
                          <a:lnTo>
                            <a:pt x="354" y="6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dirty="0">
                        <a:solidFill>
                          <a:prstClr val="black"/>
                        </a:solidFill>
                        <a:latin typeface="Arial" panose="020B0604020202020204" pitchFamily="34" charset="0"/>
                        <a:cs typeface="Arial" panose="020B0604020202020204" pitchFamily="34" charset="0"/>
                      </a:endParaRPr>
                    </a:p>
                  </p:txBody>
                </p:sp>
              </p:grpSp>
              <p:sp>
                <p:nvSpPr>
                  <p:cNvPr id="64" name="TextBox 63"/>
                  <p:cNvSpPr txBox="1"/>
                  <p:nvPr/>
                </p:nvSpPr>
                <p:spPr>
                  <a:xfrm>
                    <a:off x="4563565" y="2356680"/>
                    <a:ext cx="318587" cy="142322"/>
                  </a:xfrm>
                  <a:prstGeom prst="rect">
                    <a:avLst/>
                  </a:prstGeom>
                  <a:noFill/>
                </p:spPr>
                <p:txBody>
                  <a:bodyPr wrap="none" rtlCol="0">
                    <a:spAutoFit/>
                  </a:bodyPr>
                  <a:lstStyle/>
                  <a:p>
                    <a:r>
                      <a:rPr lang="en-GB" sz="800" dirty="0">
                        <a:solidFill>
                          <a:prstClr val="black"/>
                        </a:solidFill>
                      </a:rPr>
                      <a:t>5 APs</a:t>
                    </a:r>
                  </a:p>
                </p:txBody>
              </p:sp>
            </p:grpSp>
            <p:grpSp>
              <p:nvGrpSpPr>
                <p:cNvPr id="58" name="Group 292"/>
                <p:cNvGrpSpPr/>
                <p:nvPr/>
              </p:nvGrpSpPr>
              <p:grpSpPr>
                <a:xfrm>
                  <a:off x="4609084" y="3834857"/>
                  <a:ext cx="764528" cy="41360"/>
                  <a:chOff x="1444843" y="5313040"/>
                  <a:chExt cx="488314" cy="79673"/>
                </a:xfrm>
              </p:grpSpPr>
              <p:sp>
                <p:nvSpPr>
                  <p:cNvPr id="59" name="Freeform 1176"/>
                  <p:cNvSpPr>
                    <a:spLocks/>
                  </p:cNvSpPr>
                  <p:nvPr/>
                </p:nvSpPr>
                <p:spPr bwMode="auto">
                  <a:xfrm>
                    <a:off x="1444843" y="5379935"/>
                    <a:ext cx="142681" cy="12778"/>
                  </a:xfrm>
                  <a:custGeom>
                    <a:avLst/>
                    <a:gdLst/>
                    <a:ahLst/>
                    <a:cxnLst>
                      <a:cxn ang="0">
                        <a:pos x="12" y="66"/>
                      </a:cxn>
                      <a:cxn ang="0">
                        <a:pos x="36" y="72"/>
                      </a:cxn>
                      <a:cxn ang="0">
                        <a:pos x="48" y="72"/>
                      </a:cxn>
                      <a:cxn ang="0">
                        <a:pos x="66" y="78"/>
                      </a:cxn>
                      <a:cxn ang="0">
                        <a:pos x="78" y="78"/>
                      </a:cxn>
                      <a:cxn ang="0">
                        <a:pos x="96" y="78"/>
                      </a:cxn>
                      <a:cxn ang="0">
                        <a:pos x="114" y="78"/>
                      </a:cxn>
                      <a:cxn ang="0">
                        <a:pos x="132" y="78"/>
                      </a:cxn>
                      <a:cxn ang="0">
                        <a:pos x="144" y="78"/>
                      </a:cxn>
                      <a:cxn ang="0">
                        <a:pos x="162" y="90"/>
                      </a:cxn>
                      <a:cxn ang="0">
                        <a:pos x="180" y="96"/>
                      </a:cxn>
                      <a:cxn ang="0">
                        <a:pos x="192" y="72"/>
                      </a:cxn>
                      <a:cxn ang="0">
                        <a:pos x="204" y="66"/>
                      </a:cxn>
                      <a:cxn ang="0">
                        <a:pos x="222" y="48"/>
                      </a:cxn>
                      <a:cxn ang="0">
                        <a:pos x="240" y="48"/>
                      </a:cxn>
                      <a:cxn ang="0">
                        <a:pos x="252" y="54"/>
                      </a:cxn>
                      <a:cxn ang="0">
                        <a:pos x="264" y="60"/>
                      </a:cxn>
                      <a:cxn ang="0">
                        <a:pos x="282" y="54"/>
                      </a:cxn>
                      <a:cxn ang="0">
                        <a:pos x="300" y="54"/>
                      </a:cxn>
                      <a:cxn ang="0">
                        <a:pos x="312" y="42"/>
                      </a:cxn>
                      <a:cxn ang="0">
                        <a:pos x="330" y="36"/>
                      </a:cxn>
                      <a:cxn ang="0">
                        <a:pos x="348" y="42"/>
                      </a:cxn>
                      <a:cxn ang="0">
                        <a:pos x="366" y="42"/>
                      </a:cxn>
                      <a:cxn ang="0">
                        <a:pos x="378" y="60"/>
                      </a:cxn>
                      <a:cxn ang="0">
                        <a:pos x="402" y="54"/>
                      </a:cxn>
                      <a:cxn ang="0">
                        <a:pos x="408" y="54"/>
                      </a:cxn>
                      <a:cxn ang="0">
                        <a:pos x="426" y="54"/>
                      </a:cxn>
                      <a:cxn ang="0">
                        <a:pos x="444" y="48"/>
                      </a:cxn>
                      <a:cxn ang="0">
                        <a:pos x="462" y="48"/>
                      </a:cxn>
                      <a:cxn ang="0">
                        <a:pos x="480" y="42"/>
                      </a:cxn>
                      <a:cxn ang="0">
                        <a:pos x="498" y="36"/>
                      </a:cxn>
                      <a:cxn ang="0">
                        <a:pos x="516" y="48"/>
                      </a:cxn>
                      <a:cxn ang="0">
                        <a:pos x="534" y="54"/>
                      </a:cxn>
                      <a:cxn ang="0">
                        <a:pos x="552" y="48"/>
                      </a:cxn>
                      <a:cxn ang="0">
                        <a:pos x="570" y="48"/>
                      </a:cxn>
                      <a:cxn ang="0">
                        <a:pos x="594" y="42"/>
                      </a:cxn>
                      <a:cxn ang="0">
                        <a:pos x="600" y="36"/>
                      </a:cxn>
                      <a:cxn ang="0">
                        <a:pos x="618" y="36"/>
                      </a:cxn>
                      <a:cxn ang="0">
                        <a:pos x="636" y="42"/>
                      </a:cxn>
                      <a:cxn ang="0">
                        <a:pos x="648" y="18"/>
                      </a:cxn>
                      <a:cxn ang="0">
                        <a:pos x="666" y="0"/>
                      </a:cxn>
                      <a:cxn ang="0">
                        <a:pos x="684" y="12"/>
                      </a:cxn>
                    </a:cxnLst>
                    <a:rect l="0" t="0" r="r" b="b"/>
                    <a:pathLst>
                      <a:path w="696" h="102">
                        <a:moveTo>
                          <a:pt x="0" y="60"/>
                        </a:moveTo>
                        <a:lnTo>
                          <a:pt x="6" y="60"/>
                        </a:lnTo>
                        <a:lnTo>
                          <a:pt x="12" y="66"/>
                        </a:lnTo>
                        <a:lnTo>
                          <a:pt x="18" y="66"/>
                        </a:lnTo>
                        <a:lnTo>
                          <a:pt x="24" y="72"/>
                        </a:lnTo>
                        <a:lnTo>
                          <a:pt x="36" y="72"/>
                        </a:lnTo>
                        <a:lnTo>
                          <a:pt x="36" y="66"/>
                        </a:lnTo>
                        <a:lnTo>
                          <a:pt x="42" y="72"/>
                        </a:lnTo>
                        <a:lnTo>
                          <a:pt x="48" y="72"/>
                        </a:lnTo>
                        <a:lnTo>
                          <a:pt x="54" y="78"/>
                        </a:lnTo>
                        <a:lnTo>
                          <a:pt x="60" y="78"/>
                        </a:lnTo>
                        <a:lnTo>
                          <a:pt x="66" y="78"/>
                        </a:lnTo>
                        <a:lnTo>
                          <a:pt x="72" y="78"/>
                        </a:lnTo>
                        <a:lnTo>
                          <a:pt x="84" y="78"/>
                        </a:lnTo>
                        <a:lnTo>
                          <a:pt x="78" y="78"/>
                        </a:lnTo>
                        <a:lnTo>
                          <a:pt x="84" y="78"/>
                        </a:lnTo>
                        <a:lnTo>
                          <a:pt x="90" y="72"/>
                        </a:lnTo>
                        <a:lnTo>
                          <a:pt x="96" y="78"/>
                        </a:lnTo>
                        <a:lnTo>
                          <a:pt x="102" y="78"/>
                        </a:lnTo>
                        <a:lnTo>
                          <a:pt x="108" y="78"/>
                        </a:lnTo>
                        <a:lnTo>
                          <a:pt x="114" y="78"/>
                        </a:lnTo>
                        <a:lnTo>
                          <a:pt x="120" y="78"/>
                        </a:lnTo>
                        <a:lnTo>
                          <a:pt x="126" y="78"/>
                        </a:lnTo>
                        <a:lnTo>
                          <a:pt x="132" y="78"/>
                        </a:lnTo>
                        <a:lnTo>
                          <a:pt x="144" y="78"/>
                        </a:lnTo>
                        <a:lnTo>
                          <a:pt x="138" y="78"/>
                        </a:lnTo>
                        <a:lnTo>
                          <a:pt x="144" y="78"/>
                        </a:lnTo>
                        <a:lnTo>
                          <a:pt x="150" y="78"/>
                        </a:lnTo>
                        <a:lnTo>
                          <a:pt x="156" y="84"/>
                        </a:lnTo>
                        <a:lnTo>
                          <a:pt x="162" y="90"/>
                        </a:lnTo>
                        <a:lnTo>
                          <a:pt x="168" y="96"/>
                        </a:lnTo>
                        <a:lnTo>
                          <a:pt x="174" y="102"/>
                        </a:lnTo>
                        <a:lnTo>
                          <a:pt x="180" y="96"/>
                        </a:lnTo>
                        <a:lnTo>
                          <a:pt x="186" y="90"/>
                        </a:lnTo>
                        <a:lnTo>
                          <a:pt x="186" y="78"/>
                        </a:lnTo>
                        <a:lnTo>
                          <a:pt x="192" y="72"/>
                        </a:lnTo>
                        <a:lnTo>
                          <a:pt x="192" y="60"/>
                        </a:lnTo>
                        <a:lnTo>
                          <a:pt x="198" y="60"/>
                        </a:lnTo>
                        <a:lnTo>
                          <a:pt x="204" y="66"/>
                        </a:lnTo>
                        <a:lnTo>
                          <a:pt x="210" y="60"/>
                        </a:lnTo>
                        <a:lnTo>
                          <a:pt x="216" y="54"/>
                        </a:lnTo>
                        <a:lnTo>
                          <a:pt x="222" y="48"/>
                        </a:lnTo>
                        <a:lnTo>
                          <a:pt x="228" y="54"/>
                        </a:lnTo>
                        <a:lnTo>
                          <a:pt x="234" y="54"/>
                        </a:lnTo>
                        <a:lnTo>
                          <a:pt x="240" y="48"/>
                        </a:lnTo>
                        <a:lnTo>
                          <a:pt x="252" y="60"/>
                        </a:lnTo>
                        <a:lnTo>
                          <a:pt x="246" y="60"/>
                        </a:lnTo>
                        <a:lnTo>
                          <a:pt x="252" y="54"/>
                        </a:lnTo>
                        <a:lnTo>
                          <a:pt x="264" y="66"/>
                        </a:lnTo>
                        <a:lnTo>
                          <a:pt x="258" y="66"/>
                        </a:lnTo>
                        <a:lnTo>
                          <a:pt x="264" y="60"/>
                        </a:lnTo>
                        <a:lnTo>
                          <a:pt x="270" y="60"/>
                        </a:lnTo>
                        <a:lnTo>
                          <a:pt x="282" y="60"/>
                        </a:lnTo>
                        <a:lnTo>
                          <a:pt x="282" y="54"/>
                        </a:lnTo>
                        <a:lnTo>
                          <a:pt x="288" y="54"/>
                        </a:lnTo>
                        <a:lnTo>
                          <a:pt x="294" y="54"/>
                        </a:lnTo>
                        <a:lnTo>
                          <a:pt x="300" y="54"/>
                        </a:lnTo>
                        <a:lnTo>
                          <a:pt x="306" y="54"/>
                        </a:lnTo>
                        <a:lnTo>
                          <a:pt x="318" y="42"/>
                        </a:lnTo>
                        <a:lnTo>
                          <a:pt x="312" y="42"/>
                        </a:lnTo>
                        <a:lnTo>
                          <a:pt x="318" y="42"/>
                        </a:lnTo>
                        <a:lnTo>
                          <a:pt x="324" y="42"/>
                        </a:lnTo>
                        <a:lnTo>
                          <a:pt x="330" y="36"/>
                        </a:lnTo>
                        <a:lnTo>
                          <a:pt x="336" y="36"/>
                        </a:lnTo>
                        <a:lnTo>
                          <a:pt x="342" y="42"/>
                        </a:lnTo>
                        <a:lnTo>
                          <a:pt x="348" y="42"/>
                        </a:lnTo>
                        <a:lnTo>
                          <a:pt x="354" y="42"/>
                        </a:lnTo>
                        <a:lnTo>
                          <a:pt x="360" y="42"/>
                        </a:lnTo>
                        <a:lnTo>
                          <a:pt x="366" y="42"/>
                        </a:lnTo>
                        <a:lnTo>
                          <a:pt x="372" y="48"/>
                        </a:lnTo>
                        <a:lnTo>
                          <a:pt x="384" y="60"/>
                        </a:lnTo>
                        <a:lnTo>
                          <a:pt x="378" y="60"/>
                        </a:lnTo>
                        <a:lnTo>
                          <a:pt x="384" y="60"/>
                        </a:lnTo>
                        <a:lnTo>
                          <a:pt x="390" y="54"/>
                        </a:lnTo>
                        <a:lnTo>
                          <a:pt x="402" y="54"/>
                        </a:lnTo>
                        <a:lnTo>
                          <a:pt x="396" y="54"/>
                        </a:lnTo>
                        <a:lnTo>
                          <a:pt x="402" y="54"/>
                        </a:lnTo>
                        <a:lnTo>
                          <a:pt x="408" y="54"/>
                        </a:lnTo>
                        <a:lnTo>
                          <a:pt x="414" y="54"/>
                        </a:lnTo>
                        <a:lnTo>
                          <a:pt x="420" y="48"/>
                        </a:lnTo>
                        <a:lnTo>
                          <a:pt x="426" y="54"/>
                        </a:lnTo>
                        <a:lnTo>
                          <a:pt x="432" y="60"/>
                        </a:lnTo>
                        <a:lnTo>
                          <a:pt x="438" y="54"/>
                        </a:lnTo>
                        <a:lnTo>
                          <a:pt x="444" y="48"/>
                        </a:lnTo>
                        <a:lnTo>
                          <a:pt x="450" y="42"/>
                        </a:lnTo>
                        <a:lnTo>
                          <a:pt x="456" y="48"/>
                        </a:lnTo>
                        <a:lnTo>
                          <a:pt x="462" y="48"/>
                        </a:lnTo>
                        <a:lnTo>
                          <a:pt x="468" y="54"/>
                        </a:lnTo>
                        <a:lnTo>
                          <a:pt x="474" y="48"/>
                        </a:lnTo>
                        <a:lnTo>
                          <a:pt x="480" y="42"/>
                        </a:lnTo>
                        <a:lnTo>
                          <a:pt x="486" y="42"/>
                        </a:lnTo>
                        <a:lnTo>
                          <a:pt x="492" y="42"/>
                        </a:lnTo>
                        <a:lnTo>
                          <a:pt x="498" y="36"/>
                        </a:lnTo>
                        <a:lnTo>
                          <a:pt x="504" y="42"/>
                        </a:lnTo>
                        <a:lnTo>
                          <a:pt x="510" y="48"/>
                        </a:lnTo>
                        <a:lnTo>
                          <a:pt x="516" y="48"/>
                        </a:lnTo>
                        <a:lnTo>
                          <a:pt x="522" y="54"/>
                        </a:lnTo>
                        <a:lnTo>
                          <a:pt x="528" y="54"/>
                        </a:lnTo>
                        <a:lnTo>
                          <a:pt x="534" y="54"/>
                        </a:lnTo>
                        <a:lnTo>
                          <a:pt x="540" y="54"/>
                        </a:lnTo>
                        <a:lnTo>
                          <a:pt x="546" y="54"/>
                        </a:lnTo>
                        <a:lnTo>
                          <a:pt x="552" y="48"/>
                        </a:lnTo>
                        <a:lnTo>
                          <a:pt x="558" y="48"/>
                        </a:lnTo>
                        <a:lnTo>
                          <a:pt x="564" y="48"/>
                        </a:lnTo>
                        <a:lnTo>
                          <a:pt x="570" y="48"/>
                        </a:lnTo>
                        <a:lnTo>
                          <a:pt x="576" y="42"/>
                        </a:lnTo>
                        <a:lnTo>
                          <a:pt x="582" y="42"/>
                        </a:lnTo>
                        <a:lnTo>
                          <a:pt x="594" y="42"/>
                        </a:lnTo>
                        <a:lnTo>
                          <a:pt x="588" y="42"/>
                        </a:lnTo>
                        <a:lnTo>
                          <a:pt x="594" y="42"/>
                        </a:lnTo>
                        <a:lnTo>
                          <a:pt x="600" y="36"/>
                        </a:lnTo>
                        <a:lnTo>
                          <a:pt x="606" y="30"/>
                        </a:lnTo>
                        <a:lnTo>
                          <a:pt x="612" y="36"/>
                        </a:lnTo>
                        <a:lnTo>
                          <a:pt x="618" y="36"/>
                        </a:lnTo>
                        <a:lnTo>
                          <a:pt x="624" y="30"/>
                        </a:lnTo>
                        <a:lnTo>
                          <a:pt x="630" y="36"/>
                        </a:lnTo>
                        <a:lnTo>
                          <a:pt x="636" y="42"/>
                        </a:lnTo>
                        <a:lnTo>
                          <a:pt x="642" y="36"/>
                        </a:lnTo>
                        <a:lnTo>
                          <a:pt x="648" y="30"/>
                        </a:lnTo>
                        <a:lnTo>
                          <a:pt x="648" y="18"/>
                        </a:lnTo>
                        <a:lnTo>
                          <a:pt x="660" y="6"/>
                        </a:lnTo>
                        <a:lnTo>
                          <a:pt x="660" y="0"/>
                        </a:lnTo>
                        <a:lnTo>
                          <a:pt x="666" y="0"/>
                        </a:lnTo>
                        <a:lnTo>
                          <a:pt x="672" y="6"/>
                        </a:lnTo>
                        <a:lnTo>
                          <a:pt x="678" y="12"/>
                        </a:lnTo>
                        <a:lnTo>
                          <a:pt x="684" y="12"/>
                        </a:lnTo>
                        <a:lnTo>
                          <a:pt x="690" y="18"/>
                        </a:lnTo>
                        <a:lnTo>
                          <a:pt x="696" y="12"/>
                        </a:lnTo>
                      </a:path>
                    </a:pathLst>
                  </a:custGeom>
                  <a:noFill/>
                  <a:ln w="1270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60" name="Freeform 1177"/>
                  <p:cNvSpPr>
                    <a:spLocks/>
                  </p:cNvSpPr>
                  <p:nvPr/>
                </p:nvSpPr>
                <p:spPr bwMode="auto">
                  <a:xfrm>
                    <a:off x="1587524" y="5313040"/>
                    <a:ext cx="107011" cy="68398"/>
                  </a:xfrm>
                  <a:custGeom>
                    <a:avLst/>
                    <a:gdLst/>
                    <a:ahLst/>
                    <a:cxnLst>
                      <a:cxn ang="0">
                        <a:pos x="6" y="528"/>
                      </a:cxn>
                      <a:cxn ang="0">
                        <a:pos x="12" y="312"/>
                      </a:cxn>
                      <a:cxn ang="0">
                        <a:pos x="24" y="234"/>
                      </a:cxn>
                      <a:cxn ang="0">
                        <a:pos x="30" y="198"/>
                      </a:cxn>
                      <a:cxn ang="0">
                        <a:pos x="54" y="216"/>
                      </a:cxn>
                      <a:cxn ang="0">
                        <a:pos x="66" y="234"/>
                      </a:cxn>
                      <a:cxn ang="0">
                        <a:pos x="78" y="270"/>
                      </a:cxn>
                      <a:cxn ang="0">
                        <a:pos x="96" y="294"/>
                      </a:cxn>
                      <a:cxn ang="0">
                        <a:pos x="114" y="324"/>
                      </a:cxn>
                      <a:cxn ang="0">
                        <a:pos x="138" y="360"/>
                      </a:cxn>
                      <a:cxn ang="0">
                        <a:pos x="144" y="360"/>
                      </a:cxn>
                      <a:cxn ang="0">
                        <a:pos x="162" y="378"/>
                      </a:cxn>
                      <a:cxn ang="0">
                        <a:pos x="174" y="366"/>
                      </a:cxn>
                      <a:cxn ang="0">
                        <a:pos x="186" y="384"/>
                      </a:cxn>
                      <a:cxn ang="0">
                        <a:pos x="192" y="378"/>
                      </a:cxn>
                      <a:cxn ang="0">
                        <a:pos x="204" y="306"/>
                      </a:cxn>
                      <a:cxn ang="0">
                        <a:pos x="216" y="186"/>
                      </a:cxn>
                      <a:cxn ang="0">
                        <a:pos x="222" y="66"/>
                      </a:cxn>
                      <a:cxn ang="0">
                        <a:pos x="246" y="78"/>
                      </a:cxn>
                      <a:cxn ang="0">
                        <a:pos x="252" y="108"/>
                      </a:cxn>
                      <a:cxn ang="0">
                        <a:pos x="276" y="150"/>
                      </a:cxn>
                      <a:cxn ang="0">
                        <a:pos x="282" y="180"/>
                      </a:cxn>
                      <a:cxn ang="0">
                        <a:pos x="300" y="210"/>
                      </a:cxn>
                      <a:cxn ang="0">
                        <a:pos x="306" y="246"/>
                      </a:cxn>
                      <a:cxn ang="0">
                        <a:pos x="324" y="270"/>
                      </a:cxn>
                      <a:cxn ang="0">
                        <a:pos x="342" y="300"/>
                      </a:cxn>
                      <a:cxn ang="0">
                        <a:pos x="360" y="330"/>
                      </a:cxn>
                      <a:cxn ang="0">
                        <a:pos x="378" y="360"/>
                      </a:cxn>
                      <a:cxn ang="0">
                        <a:pos x="390" y="354"/>
                      </a:cxn>
                      <a:cxn ang="0">
                        <a:pos x="408" y="360"/>
                      </a:cxn>
                      <a:cxn ang="0">
                        <a:pos x="414" y="324"/>
                      </a:cxn>
                      <a:cxn ang="0">
                        <a:pos x="426" y="264"/>
                      </a:cxn>
                      <a:cxn ang="0">
                        <a:pos x="432" y="72"/>
                      </a:cxn>
                      <a:cxn ang="0">
                        <a:pos x="450" y="6"/>
                      </a:cxn>
                      <a:cxn ang="0">
                        <a:pos x="456" y="0"/>
                      </a:cxn>
                      <a:cxn ang="0">
                        <a:pos x="462" y="30"/>
                      </a:cxn>
                      <a:cxn ang="0">
                        <a:pos x="474" y="54"/>
                      </a:cxn>
                      <a:cxn ang="0">
                        <a:pos x="480" y="78"/>
                      </a:cxn>
                      <a:cxn ang="0">
                        <a:pos x="492" y="108"/>
                      </a:cxn>
                      <a:cxn ang="0">
                        <a:pos x="498" y="138"/>
                      </a:cxn>
                      <a:cxn ang="0">
                        <a:pos x="510" y="162"/>
                      </a:cxn>
                      <a:cxn ang="0">
                        <a:pos x="516" y="198"/>
                      </a:cxn>
                    </a:cxnLst>
                    <a:rect l="0" t="0" r="r" b="b"/>
                    <a:pathLst>
                      <a:path w="522" h="546">
                        <a:moveTo>
                          <a:pt x="0" y="546"/>
                        </a:moveTo>
                        <a:lnTo>
                          <a:pt x="0" y="534"/>
                        </a:lnTo>
                        <a:lnTo>
                          <a:pt x="6" y="528"/>
                        </a:lnTo>
                        <a:lnTo>
                          <a:pt x="6" y="438"/>
                        </a:lnTo>
                        <a:lnTo>
                          <a:pt x="12" y="420"/>
                        </a:lnTo>
                        <a:lnTo>
                          <a:pt x="12" y="312"/>
                        </a:lnTo>
                        <a:lnTo>
                          <a:pt x="18" y="306"/>
                        </a:lnTo>
                        <a:lnTo>
                          <a:pt x="18" y="240"/>
                        </a:lnTo>
                        <a:lnTo>
                          <a:pt x="24" y="234"/>
                        </a:lnTo>
                        <a:lnTo>
                          <a:pt x="24" y="210"/>
                        </a:lnTo>
                        <a:lnTo>
                          <a:pt x="36" y="198"/>
                        </a:lnTo>
                        <a:lnTo>
                          <a:pt x="30" y="198"/>
                        </a:lnTo>
                        <a:lnTo>
                          <a:pt x="36" y="198"/>
                        </a:lnTo>
                        <a:lnTo>
                          <a:pt x="42" y="204"/>
                        </a:lnTo>
                        <a:lnTo>
                          <a:pt x="54" y="216"/>
                        </a:lnTo>
                        <a:lnTo>
                          <a:pt x="54" y="222"/>
                        </a:lnTo>
                        <a:lnTo>
                          <a:pt x="60" y="228"/>
                        </a:lnTo>
                        <a:lnTo>
                          <a:pt x="66" y="234"/>
                        </a:lnTo>
                        <a:lnTo>
                          <a:pt x="66" y="246"/>
                        </a:lnTo>
                        <a:lnTo>
                          <a:pt x="78" y="258"/>
                        </a:lnTo>
                        <a:lnTo>
                          <a:pt x="78" y="270"/>
                        </a:lnTo>
                        <a:lnTo>
                          <a:pt x="84" y="276"/>
                        </a:lnTo>
                        <a:lnTo>
                          <a:pt x="96" y="288"/>
                        </a:lnTo>
                        <a:lnTo>
                          <a:pt x="96" y="294"/>
                        </a:lnTo>
                        <a:lnTo>
                          <a:pt x="108" y="306"/>
                        </a:lnTo>
                        <a:lnTo>
                          <a:pt x="108" y="318"/>
                        </a:lnTo>
                        <a:lnTo>
                          <a:pt x="114" y="324"/>
                        </a:lnTo>
                        <a:lnTo>
                          <a:pt x="126" y="336"/>
                        </a:lnTo>
                        <a:lnTo>
                          <a:pt x="126" y="348"/>
                        </a:lnTo>
                        <a:lnTo>
                          <a:pt x="138" y="360"/>
                        </a:lnTo>
                        <a:lnTo>
                          <a:pt x="132" y="360"/>
                        </a:lnTo>
                        <a:lnTo>
                          <a:pt x="138" y="354"/>
                        </a:lnTo>
                        <a:lnTo>
                          <a:pt x="144" y="360"/>
                        </a:lnTo>
                        <a:lnTo>
                          <a:pt x="150" y="366"/>
                        </a:lnTo>
                        <a:lnTo>
                          <a:pt x="156" y="372"/>
                        </a:lnTo>
                        <a:lnTo>
                          <a:pt x="162" y="378"/>
                        </a:lnTo>
                        <a:lnTo>
                          <a:pt x="162" y="384"/>
                        </a:lnTo>
                        <a:lnTo>
                          <a:pt x="174" y="372"/>
                        </a:lnTo>
                        <a:lnTo>
                          <a:pt x="174" y="366"/>
                        </a:lnTo>
                        <a:lnTo>
                          <a:pt x="180" y="372"/>
                        </a:lnTo>
                        <a:lnTo>
                          <a:pt x="180" y="378"/>
                        </a:lnTo>
                        <a:lnTo>
                          <a:pt x="186" y="384"/>
                        </a:lnTo>
                        <a:lnTo>
                          <a:pt x="186" y="396"/>
                        </a:lnTo>
                        <a:lnTo>
                          <a:pt x="192" y="390"/>
                        </a:lnTo>
                        <a:lnTo>
                          <a:pt x="192" y="378"/>
                        </a:lnTo>
                        <a:lnTo>
                          <a:pt x="198" y="372"/>
                        </a:lnTo>
                        <a:lnTo>
                          <a:pt x="204" y="366"/>
                        </a:lnTo>
                        <a:lnTo>
                          <a:pt x="204" y="306"/>
                        </a:lnTo>
                        <a:lnTo>
                          <a:pt x="210" y="294"/>
                        </a:lnTo>
                        <a:lnTo>
                          <a:pt x="210" y="198"/>
                        </a:lnTo>
                        <a:lnTo>
                          <a:pt x="216" y="186"/>
                        </a:lnTo>
                        <a:lnTo>
                          <a:pt x="216" y="108"/>
                        </a:lnTo>
                        <a:lnTo>
                          <a:pt x="222" y="102"/>
                        </a:lnTo>
                        <a:lnTo>
                          <a:pt x="222" y="66"/>
                        </a:lnTo>
                        <a:lnTo>
                          <a:pt x="228" y="60"/>
                        </a:lnTo>
                        <a:lnTo>
                          <a:pt x="234" y="66"/>
                        </a:lnTo>
                        <a:lnTo>
                          <a:pt x="246" y="78"/>
                        </a:lnTo>
                        <a:lnTo>
                          <a:pt x="246" y="90"/>
                        </a:lnTo>
                        <a:lnTo>
                          <a:pt x="252" y="96"/>
                        </a:lnTo>
                        <a:lnTo>
                          <a:pt x="252" y="108"/>
                        </a:lnTo>
                        <a:lnTo>
                          <a:pt x="264" y="120"/>
                        </a:lnTo>
                        <a:lnTo>
                          <a:pt x="264" y="138"/>
                        </a:lnTo>
                        <a:lnTo>
                          <a:pt x="276" y="150"/>
                        </a:lnTo>
                        <a:lnTo>
                          <a:pt x="276" y="168"/>
                        </a:lnTo>
                        <a:lnTo>
                          <a:pt x="282" y="174"/>
                        </a:lnTo>
                        <a:lnTo>
                          <a:pt x="282" y="180"/>
                        </a:lnTo>
                        <a:lnTo>
                          <a:pt x="288" y="186"/>
                        </a:lnTo>
                        <a:lnTo>
                          <a:pt x="288" y="198"/>
                        </a:lnTo>
                        <a:lnTo>
                          <a:pt x="300" y="210"/>
                        </a:lnTo>
                        <a:lnTo>
                          <a:pt x="300" y="228"/>
                        </a:lnTo>
                        <a:lnTo>
                          <a:pt x="306" y="234"/>
                        </a:lnTo>
                        <a:lnTo>
                          <a:pt x="306" y="246"/>
                        </a:lnTo>
                        <a:lnTo>
                          <a:pt x="312" y="252"/>
                        </a:lnTo>
                        <a:lnTo>
                          <a:pt x="324" y="264"/>
                        </a:lnTo>
                        <a:lnTo>
                          <a:pt x="324" y="270"/>
                        </a:lnTo>
                        <a:lnTo>
                          <a:pt x="330" y="276"/>
                        </a:lnTo>
                        <a:lnTo>
                          <a:pt x="330" y="288"/>
                        </a:lnTo>
                        <a:lnTo>
                          <a:pt x="342" y="300"/>
                        </a:lnTo>
                        <a:lnTo>
                          <a:pt x="342" y="312"/>
                        </a:lnTo>
                        <a:lnTo>
                          <a:pt x="348" y="318"/>
                        </a:lnTo>
                        <a:lnTo>
                          <a:pt x="360" y="330"/>
                        </a:lnTo>
                        <a:lnTo>
                          <a:pt x="360" y="342"/>
                        </a:lnTo>
                        <a:lnTo>
                          <a:pt x="366" y="348"/>
                        </a:lnTo>
                        <a:lnTo>
                          <a:pt x="378" y="360"/>
                        </a:lnTo>
                        <a:lnTo>
                          <a:pt x="378" y="366"/>
                        </a:lnTo>
                        <a:lnTo>
                          <a:pt x="384" y="360"/>
                        </a:lnTo>
                        <a:lnTo>
                          <a:pt x="390" y="354"/>
                        </a:lnTo>
                        <a:lnTo>
                          <a:pt x="396" y="360"/>
                        </a:lnTo>
                        <a:lnTo>
                          <a:pt x="402" y="366"/>
                        </a:lnTo>
                        <a:lnTo>
                          <a:pt x="408" y="360"/>
                        </a:lnTo>
                        <a:lnTo>
                          <a:pt x="408" y="342"/>
                        </a:lnTo>
                        <a:lnTo>
                          <a:pt x="414" y="336"/>
                        </a:lnTo>
                        <a:lnTo>
                          <a:pt x="414" y="324"/>
                        </a:lnTo>
                        <a:lnTo>
                          <a:pt x="420" y="318"/>
                        </a:lnTo>
                        <a:lnTo>
                          <a:pt x="420" y="276"/>
                        </a:lnTo>
                        <a:lnTo>
                          <a:pt x="426" y="264"/>
                        </a:lnTo>
                        <a:lnTo>
                          <a:pt x="426" y="174"/>
                        </a:lnTo>
                        <a:lnTo>
                          <a:pt x="432" y="162"/>
                        </a:lnTo>
                        <a:lnTo>
                          <a:pt x="432" y="72"/>
                        </a:lnTo>
                        <a:lnTo>
                          <a:pt x="438" y="66"/>
                        </a:lnTo>
                        <a:lnTo>
                          <a:pt x="438" y="18"/>
                        </a:lnTo>
                        <a:lnTo>
                          <a:pt x="450" y="6"/>
                        </a:lnTo>
                        <a:lnTo>
                          <a:pt x="444" y="6"/>
                        </a:lnTo>
                        <a:lnTo>
                          <a:pt x="450" y="6"/>
                        </a:lnTo>
                        <a:lnTo>
                          <a:pt x="456" y="0"/>
                        </a:lnTo>
                        <a:lnTo>
                          <a:pt x="456" y="12"/>
                        </a:lnTo>
                        <a:lnTo>
                          <a:pt x="462" y="18"/>
                        </a:lnTo>
                        <a:lnTo>
                          <a:pt x="462" y="30"/>
                        </a:lnTo>
                        <a:lnTo>
                          <a:pt x="468" y="36"/>
                        </a:lnTo>
                        <a:lnTo>
                          <a:pt x="468" y="48"/>
                        </a:lnTo>
                        <a:lnTo>
                          <a:pt x="474" y="54"/>
                        </a:lnTo>
                        <a:lnTo>
                          <a:pt x="474" y="66"/>
                        </a:lnTo>
                        <a:lnTo>
                          <a:pt x="480" y="72"/>
                        </a:lnTo>
                        <a:lnTo>
                          <a:pt x="480" y="78"/>
                        </a:lnTo>
                        <a:lnTo>
                          <a:pt x="486" y="84"/>
                        </a:lnTo>
                        <a:lnTo>
                          <a:pt x="486" y="102"/>
                        </a:lnTo>
                        <a:lnTo>
                          <a:pt x="492" y="108"/>
                        </a:lnTo>
                        <a:lnTo>
                          <a:pt x="492" y="120"/>
                        </a:lnTo>
                        <a:lnTo>
                          <a:pt x="498" y="126"/>
                        </a:lnTo>
                        <a:lnTo>
                          <a:pt x="498" y="138"/>
                        </a:lnTo>
                        <a:lnTo>
                          <a:pt x="504" y="144"/>
                        </a:lnTo>
                        <a:lnTo>
                          <a:pt x="504" y="156"/>
                        </a:lnTo>
                        <a:lnTo>
                          <a:pt x="510" y="162"/>
                        </a:lnTo>
                        <a:lnTo>
                          <a:pt x="510" y="168"/>
                        </a:lnTo>
                        <a:lnTo>
                          <a:pt x="516" y="174"/>
                        </a:lnTo>
                        <a:lnTo>
                          <a:pt x="516" y="198"/>
                        </a:lnTo>
                        <a:lnTo>
                          <a:pt x="522" y="204"/>
                        </a:lnTo>
                        <a:lnTo>
                          <a:pt x="522" y="210"/>
                        </a:lnTo>
                      </a:path>
                    </a:pathLst>
                  </a:custGeom>
                  <a:noFill/>
                  <a:ln w="1270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61" name="Freeform 1178"/>
                  <p:cNvSpPr>
                    <a:spLocks/>
                  </p:cNvSpPr>
                  <p:nvPr/>
                </p:nvSpPr>
                <p:spPr bwMode="auto">
                  <a:xfrm>
                    <a:off x="1694534" y="5313792"/>
                    <a:ext cx="108241" cy="42843"/>
                  </a:xfrm>
                  <a:custGeom>
                    <a:avLst/>
                    <a:gdLst/>
                    <a:ahLst/>
                    <a:cxnLst>
                      <a:cxn ang="0">
                        <a:pos x="6" y="198"/>
                      </a:cxn>
                      <a:cxn ang="0">
                        <a:pos x="24" y="216"/>
                      </a:cxn>
                      <a:cxn ang="0">
                        <a:pos x="42" y="246"/>
                      </a:cxn>
                      <a:cxn ang="0">
                        <a:pos x="54" y="258"/>
                      </a:cxn>
                      <a:cxn ang="0">
                        <a:pos x="66" y="264"/>
                      </a:cxn>
                      <a:cxn ang="0">
                        <a:pos x="78" y="276"/>
                      </a:cxn>
                      <a:cxn ang="0">
                        <a:pos x="96" y="282"/>
                      </a:cxn>
                      <a:cxn ang="0">
                        <a:pos x="108" y="288"/>
                      </a:cxn>
                      <a:cxn ang="0">
                        <a:pos x="120" y="258"/>
                      </a:cxn>
                      <a:cxn ang="0">
                        <a:pos x="126" y="108"/>
                      </a:cxn>
                      <a:cxn ang="0">
                        <a:pos x="138" y="36"/>
                      </a:cxn>
                      <a:cxn ang="0">
                        <a:pos x="150" y="6"/>
                      </a:cxn>
                      <a:cxn ang="0">
                        <a:pos x="162" y="30"/>
                      </a:cxn>
                      <a:cxn ang="0">
                        <a:pos x="174" y="54"/>
                      </a:cxn>
                      <a:cxn ang="0">
                        <a:pos x="186" y="78"/>
                      </a:cxn>
                      <a:cxn ang="0">
                        <a:pos x="198" y="90"/>
                      </a:cxn>
                      <a:cxn ang="0">
                        <a:pos x="204" y="120"/>
                      </a:cxn>
                      <a:cxn ang="0">
                        <a:pos x="216" y="132"/>
                      </a:cxn>
                      <a:cxn ang="0">
                        <a:pos x="228" y="150"/>
                      </a:cxn>
                      <a:cxn ang="0">
                        <a:pos x="234" y="180"/>
                      </a:cxn>
                      <a:cxn ang="0">
                        <a:pos x="246" y="198"/>
                      </a:cxn>
                      <a:cxn ang="0">
                        <a:pos x="252" y="222"/>
                      </a:cxn>
                      <a:cxn ang="0">
                        <a:pos x="264" y="246"/>
                      </a:cxn>
                      <a:cxn ang="0">
                        <a:pos x="276" y="270"/>
                      </a:cxn>
                      <a:cxn ang="0">
                        <a:pos x="300" y="294"/>
                      </a:cxn>
                      <a:cxn ang="0">
                        <a:pos x="312" y="288"/>
                      </a:cxn>
                      <a:cxn ang="0">
                        <a:pos x="324" y="294"/>
                      </a:cxn>
                      <a:cxn ang="0">
                        <a:pos x="336" y="276"/>
                      </a:cxn>
                      <a:cxn ang="0">
                        <a:pos x="342" y="174"/>
                      </a:cxn>
                      <a:cxn ang="0">
                        <a:pos x="354" y="126"/>
                      </a:cxn>
                      <a:cxn ang="0">
                        <a:pos x="360" y="96"/>
                      </a:cxn>
                      <a:cxn ang="0">
                        <a:pos x="378" y="108"/>
                      </a:cxn>
                      <a:cxn ang="0">
                        <a:pos x="390" y="138"/>
                      </a:cxn>
                      <a:cxn ang="0">
                        <a:pos x="396" y="162"/>
                      </a:cxn>
                      <a:cxn ang="0">
                        <a:pos x="408" y="186"/>
                      </a:cxn>
                      <a:cxn ang="0">
                        <a:pos x="414" y="210"/>
                      </a:cxn>
                      <a:cxn ang="0">
                        <a:pos x="432" y="222"/>
                      </a:cxn>
                      <a:cxn ang="0">
                        <a:pos x="456" y="264"/>
                      </a:cxn>
                      <a:cxn ang="0">
                        <a:pos x="462" y="282"/>
                      </a:cxn>
                      <a:cxn ang="0">
                        <a:pos x="480" y="300"/>
                      </a:cxn>
                      <a:cxn ang="0">
                        <a:pos x="504" y="324"/>
                      </a:cxn>
                      <a:cxn ang="0">
                        <a:pos x="516" y="336"/>
                      </a:cxn>
                    </a:cxnLst>
                    <a:rect l="0" t="0" r="r" b="b"/>
                    <a:pathLst>
                      <a:path w="528" h="342">
                        <a:moveTo>
                          <a:pt x="0" y="204"/>
                        </a:moveTo>
                        <a:lnTo>
                          <a:pt x="0" y="198"/>
                        </a:lnTo>
                        <a:lnTo>
                          <a:pt x="6" y="198"/>
                        </a:lnTo>
                        <a:lnTo>
                          <a:pt x="12" y="198"/>
                        </a:lnTo>
                        <a:lnTo>
                          <a:pt x="24" y="210"/>
                        </a:lnTo>
                        <a:lnTo>
                          <a:pt x="24" y="216"/>
                        </a:lnTo>
                        <a:lnTo>
                          <a:pt x="30" y="222"/>
                        </a:lnTo>
                        <a:lnTo>
                          <a:pt x="42" y="234"/>
                        </a:lnTo>
                        <a:lnTo>
                          <a:pt x="42" y="246"/>
                        </a:lnTo>
                        <a:lnTo>
                          <a:pt x="54" y="258"/>
                        </a:lnTo>
                        <a:lnTo>
                          <a:pt x="48" y="258"/>
                        </a:lnTo>
                        <a:lnTo>
                          <a:pt x="54" y="258"/>
                        </a:lnTo>
                        <a:lnTo>
                          <a:pt x="66" y="258"/>
                        </a:lnTo>
                        <a:lnTo>
                          <a:pt x="60" y="258"/>
                        </a:lnTo>
                        <a:lnTo>
                          <a:pt x="66" y="264"/>
                        </a:lnTo>
                        <a:lnTo>
                          <a:pt x="78" y="276"/>
                        </a:lnTo>
                        <a:lnTo>
                          <a:pt x="72" y="276"/>
                        </a:lnTo>
                        <a:lnTo>
                          <a:pt x="78" y="276"/>
                        </a:lnTo>
                        <a:lnTo>
                          <a:pt x="84" y="270"/>
                        </a:lnTo>
                        <a:lnTo>
                          <a:pt x="90" y="276"/>
                        </a:lnTo>
                        <a:lnTo>
                          <a:pt x="96" y="282"/>
                        </a:lnTo>
                        <a:lnTo>
                          <a:pt x="96" y="294"/>
                        </a:lnTo>
                        <a:lnTo>
                          <a:pt x="102" y="294"/>
                        </a:lnTo>
                        <a:lnTo>
                          <a:pt x="108" y="288"/>
                        </a:lnTo>
                        <a:lnTo>
                          <a:pt x="114" y="282"/>
                        </a:lnTo>
                        <a:lnTo>
                          <a:pt x="114" y="264"/>
                        </a:lnTo>
                        <a:lnTo>
                          <a:pt x="120" y="258"/>
                        </a:lnTo>
                        <a:lnTo>
                          <a:pt x="120" y="198"/>
                        </a:lnTo>
                        <a:lnTo>
                          <a:pt x="126" y="186"/>
                        </a:lnTo>
                        <a:lnTo>
                          <a:pt x="126" y="108"/>
                        </a:lnTo>
                        <a:lnTo>
                          <a:pt x="132" y="96"/>
                        </a:lnTo>
                        <a:lnTo>
                          <a:pt x="132" y="42"/>
                        </a:lnTo>
                        <a:lnTo>
                          <a:pt x="138" y="36"/>
                        </a:lnTo>
                        <a:lnTo>
                          <a:pt x="138" y="6"/>
                        </a:lnTo>
                        <a:lnTo>
                          <a:pt x="144" y="0"/>
                        </a:lnTo>
                        <a:lnTo>
                          <a:pt x="150" y="6"/>
                        </a:lnTo>
                        <a:lnTo>
                          <a:pt x="156" y="12"/>
                        </a:lnTo>
                        <a:lnTo>
                          <a:pt x="162" y="18"/>
                        </a:lnTo>
                        <a:lnTo>
                          <a:pt x="162" y="30"/>
                        </a:lnTo>
                        <a:lnTo>
                          <a:pt x="168" y="36"/>
                        </a:lnTo>
                        <a:lnTo>
                          <a:pt x="168" y="48"/>
                        </a:lnTo>
                        <a:lnTo>
                          <a:pt x="174" y="54"/>
                        </a:lnTo>
                        <a:lnTo>
                          <a:pt x="174" y="66"/>
                        </a:lnTo>
                        <a:lnTo>
                          <a:pt x="180" y="72"/>
                        </a:lnTo>
                        <a:lnTo>
                          <a:pt x="186" y="78"/>
                        </a:lnTo>
                        <a:lnTo>
                          <a:pt x="186" y="72"/>
                        </a:lnTo>
                        <a:lnTo>
                          <a:pt x="186" y="78"/>
                        </a:lnTo>
                        <a:lnTo>
                          <a:pt x="198" y="90"/>
                        </a:lnTo>
                        <a:lnTo>
                          <a:pt x="198" y="102"/>
                        </a:lnTo>
                        <a:lnTo>
                          <a:pt x="204" y="108"/>
                        </a:lnTo>
                        <a:lnTo>
                          <a:pt x="204" y="120"/>
                        </a:lnTo>
                        <a:lnTo>
                          <a:pt x="216" y="132"/>
                        </a:lnTo>
                        <a:lnTo>
                          <a:pt x="210" y="132"/>
                        </a:lnTo>
                        <a:lnTo>
                          <a:pt x="216" y="132"/>
                        </a:lnTo>
                        <a:lnTo>
                          <a:pt x="222" y="138"/>
                        </a:lnTo>
                        <a:lnTo>
                          <a:pt x="222" y="144"/>
                        </a:lnTo>
                        <a:lnTo>
                          <a:pt x="228" y="150"/>
                        </a:lnTo>
                        <a:lnTo>
                          <a:pt x="228" y="162"/>
                        </a:lnTo>
                        <a:lnTo>
                          <a:pt x="234" y="168"/>
                        </a:lnTo>
                        <a:lnTo>
                          <a:pt x="234" y="180"/>
                        </a:lnTo>
                        <a:lnTo>
                          <a:pt x="240" y="186"/>
                        </a:lnTo>
                        <a:lnTo>
                          <a:pt x="240" y="192"/>
                        </a:lnTo>
                        <a:lnTo>
                          <a:pt x="246" y="198"/>
                        </a:lnTo>
                        <a:lnTo>
                          <a:pt x="246" y="210"/>
                        </a:lnTo>
                        <a:lnTo>
                          <a:pt x="252" y="216"/>
                        </a:lnTo>
                        <a:lnTo>
                          <a:pt x="252" y="222"/>
                        </a:lnTo>
                        <a:lnTo>
                          <a:pt x="258" y="228"/>
                        </a:lnTo>
                        <a:lnTo>
                          <a:pt x="258" y="240"/>
                        </a:lnTo>
                        <a:lnTo>
                          <a:pt x="264" y="246"/>
                        </a:lnTo>
                        <a:lnTo>
                          <a:pt x="270" y="252"/>
                        </a:lnTo>
                        <a:lnTo>
                          <a:pt x="276" y="258"/>
                        </a:lnTo>
                        <a:lnTo>
                          <a:pt x="276" y="270"/>
                        </a:lnTo>
                        <a:lnTo>
                          <a:pt x="288" y="282"/>
                        </a:lnTo>
                        <a:lnTo>
                          <a:pt x="288" y="294"/>
                        </a:lnTo>
                        <a:lnTo>
                          <a:pt x="300" y="294"/>
                        </a:lnTo>
                        <a:lnTo>
                          <a:pt x="300" y="282"/>
                        </a:lnTo>
                        <a:lnTo>
                          <a:pt x="306" y="282"/>
                        </a:lnTo>
                        <a:lnTo>
                          <a:pt x="312" y="288"/>
                        </a:lnTo>
                        <a:lnTo>
                          <a:pt x="312" y="294"/>
                        </a:lnTo>
                        <a:lnTo>
                          <a:pt x="318" y="300"/>
                        </a:lnTo>
                        <a:lnTo>
                          <a:pt x="324" y="294"/>
                        </a:lnTo>
                        <a:lnTo>
                          <a:pt x="324" y="282"/>
                        </a:lnTo>
                        <a:lnTo>
                          <a:pt x="330" y="282"/>
                        </a:lnTo>
                        <a:lnTo>
                          <a:pt x="336" y="276"/>
                        </a:lnTo>
                        <a:lnTo>
                          <a:pt x="336" y="246"/>
                        </a:lnTo>
                        <a:lnTo>
                          <a:pt x="342" y="234"/>
                        </a:lnTo>
                        <a:lnTo>
                          <a:pt x="342" y="174"/>
                        </a:lnTo>
                        <a:lnTo>
                          <a:pt x="348" y="168"/>
                        </a:lnTo>
                        <a:lnTo>
                          <a:pt x="348" y="132"/>
                        </a:lnTo>
                        <a:lnTo>
                          <a:pt x="354" y="126"/>
                        </a:lnTo>
                        <a:lnTo>
                          <a:pt x="354" y="114"/>
                        </a:lnTo>
                        <a:lnTo>
                          <a:pt x="360" y="108"/>
                        </a:lnTo>
                        <a:lnTo>
                          <a:pt x="360" y="96"/>
                        </a:lnTo>
                        <a:lnTo>
                          <a:pt x="366" y="96"/>
                        </a:lnTo>
                        <a:lnTo>
                          <a:pt x="372" y="102"/>
                        </a:lnTo>
                        <a:lnTo>
                          <a:pt x="378" y="108"/>
                        </a:lnTo>
                        <a:lnTo>
                          <a:pt x="384" y="114"/>
                        </a:lnTo>
                        <a:lnTo>
                          <a:pt x="384" y="132"/>
                        </a:lnTo>
                        <a:lnTo>
                          <a:pt x="390" y="138"/>
                        </a:lnTo>
                        <a:lnTo>
                          <a:pt x="390" y="150"/>
                        </a:lnTo>
                        <a:lnTo>
                          <a:pt x="396" y="156"/>
                        </a:lnTo>
                        <a:lnTo>
                          <a:pt x="396" y="162"/>
                        </a:lnTo>
                        <a:lnTo>
                          <a:pt x="402" y="168"/>
                        </a:lnTo>
                        <a:lnTo>
                          <a:pt x="402" y="180"/>
                        </a:lnTo>
                        <a:lnTo>
                          <a:pt x="408" y="186"/>
                        </a:lnTo>
                        <a:lnTo>
                          <a:pt x="408" y="192"/>
                        </a:lnTo>
                        <a:lnTo>
                          <a:pt x="414" y="198"/>
                        </a:lnTo>
                        <a:lnTo>
                          <a:pt x="414" y="210"/>
                        </a:lnTo>
                        <a:lnTo>
                          <a:pt x="420" y="216"/>
                        </a:lnTo>
                        <a:lnTo>
                          <a:pt x="426" y="216"/>
                        </a:lnTo>
                        <a:lnTo>
                          <a:pt x="432" y="222"/>
                        </a:lnTo>
                        <a:lnTo>
                          <a:pt x="444" y="234"/>
                        </a:lnTo>
                        <a:lnTo>
                          <a:pt x="444" y="252"/>
                        </a:lnTo>
                        <a:lnTo>
                          <a:pt x="456" y="264"/>
                        </a:lnTo>
                        <a:lnTo>
                          <a:pt x="456" y="270"/>
                        </a:lnTo>
                        <a:lnTo>
                          <a:pt x="462" y="276"/>
                        </a:lnTo>
                        <a:lnTo>
                          <a:pt x="462" y="282"/>
                        </a:lnTo>
                        <a:lnTo>
                          <a:pt x="468" y="288"/>
                        </a:lnTo>
                        <a:lnTo>
                          <a:pt x="474" y="294"/>
                        </a:lnTo>
                        <a:lnTo>
                          <a:pt x="480" y="300"/>
                        </a:lnTo>
                        <a:lnTo>
                          <a:pt x="486" y="306"/>
                        </a:lnTo>
                        <a:lnTo>
                          <a:pt x="492" y="312"/>
                        </a:lnTo>
                        <a:lnTo>
                          <a:pt x="504" y="324"/>
                        </a:lnTo>
                        <a:lnTo>
                          <a:pt x="504" y="330"/>
                        </a:lnTo>
                        <a:lnTo>
                          <a:pt x="510" y="330"/>
                        </a:lnTo>
                        <a:lnTo>
                          <a:pt x="516" y="336"/>
                        </a:lnTo>
                        <a:lnTo>
                          <a:pt x="522" y="336"/>
                        </a:lnTo>
                        <a:lnTo>
                          <a:pt x="528" y="342"/>
                        </a:lnTo>
                      </a:path>
                    </a:pathLst>
                  </a:custGeom>
                  <a:noFill/>
                  <a:ln w="1270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sp>
                <p:nvSpPr>
                  <p:cNvPr id="62" name="Freeform 1179"/>
                  <p:cNvSpPr>
                    <a:spLocks/>
                  </p:cNvSpPr>
                  <p:nvPr/>
                </p:nvSpPr>
                <p:spPr bwMode="auto">
                  <a:xfrm>
                    <a:off x="1802776" y="5356634"/>
                    <a:ext cx="130381" cy="28562"/>
                  </a:xfrm>
                  <a:custGeom>
                    <a:avLst/>
                    <a:gdLst/>
                    <a:ahLst/>
                    <a:cxnLst>
                      <a:cxn ang="0">
                        <a:pos x="6" y="0"/>
                      </a:cxn>
                      <a:cxn ang="0">
                        <a:pos x="18" y="6"/>
                      </a:cxn>
                      <a:cxn ang="0">
                        <a:pos x="30" y="12"/>
                      </a:cxn>
                      <a:cxn ang="0">
                        <a:pos x="42" y="18"/>
                      </a:cxn>
                      <a:cxn ang="0">
                        <a:pos x="48" y="36"/>
                      </a:cxn>
                      <a:cxn ang="0">
                        <a:pos x="60" y="36"/>
                      </a:cxn>
                      <a:cxn ang="0">
                        <a:pos x="72" y="42"/>
                      </a:cxn>
                      <a:cxn ang="0">
                        <a:pos x="90" y="54"/>
                      </a:cxn>
                      <a:cxn ang="0">
                        <a:pos x="96" y="66"/>
                      </a:cxn>
                      <a:cxn ang="0">
                        <a:pos x="108" y="72"/>
                      </a:cxn>
                      <a:cxn ang="0">
                        <a:pos x="120" y="78"/>
                      </a:cxn>
                      <a:cxn ang="0">
                        <a:pos x="132" y="84"/>
                      </a:cxn>
                      <a:cxn ang="0">
                        <a:pos x="144" y="90"/>
                      </a:cxn>
                      <a:cxn ang="0">
                        <a:pos x="156" y="108"/>
                      </a:cxn>
                      <a:cxn ang="0">
                        <a:pos x="168" y="96"/>
                      </a:cxn>
                      <a:cxn ang="0">
                        <a:pos x="186" y="90"/>
                      </a:cxn>
                      <a:cxn ang="0">
                        <a:pos x="186" y="90"/>
                      </a:cxn>
                      <a:cxn ang="0">
                        <a:pos x="198" y="102"/>
                      </a:cxn>
                      <a:cxn ang="0">
                        <a:pos x="210" y="102"/>
                      </a:cxn>
                      <a:cxn ang="0">
                        <a:pos x="222" y="108"/>
                      </a:cxn>
                      <a:cxn ang="0">
                        <a:pos x="234" y="114"/>
                      </a:cxn>
                      <a:cxn ang="0">
                        <a:pos x="246" y="120"/>
                      </a:cxn>
                      <a:cxn ang="0">
                        <a:pos x="258" y="120"/>
                      </a:cxn>
                      <a:cxn ang="0">
                        <a:pos x="276" y="120"/>
                      </a:cxn>
                      <a:cxn ang="0">
                        <a:pos x="282" y="114"/>
                      </a:cxn>
                      <a:cxn ang="0">
                        <a:pos x="294" y="126"/>
                      </a:cxn>
                      <a:cxn ang="0">
                        <a:pos x="306" y="138"/>
                      </a:cxn>
                      <a:cxn ang="0">
                        <a:pos x="318" y="132"/>
                      </a:cxn>
                      <a:cxn ang="0">
                        <a:pos x="330" y="144"/>
                      </a:cxn>
                      <a:cxn ang="0">
                        <a:pos x="336" y="144"/>
                      </a:cxn>
                      <a:cxn ang="0">
                        <a:pos x="348" y="144"/>
                      </a:cxn>
                      <a:cxn ang="0">
                        <a:pos x="360" y="162"/>
                      </a:cxn>
                      <a:cxn ang="0">
                        <a:pos x="366" y="162"/>
                      </a:cxn>
                      <a:cxn ang="0">
                        <a:pos x="378" y="156"/>
                      </a:cxn>
                      <a:cxn ang="0">
                        <a:pos x="390" y="168"/>
                      </a:cxn>
                      <a:cxn ang="0">
                        <a:pos x="402" y="186"/>
                      </a:cxn>
                      <a:cxn ang="0">
                        <a:pos x="414" y="174"/>
                      </a:cxn>
                      <a:cxn ang="0">
                        <a:pos x="426" y="174"/>
                      </a:cxn>
                      <a:cxn ang="0">
                        <a:pos x="438" y="168"/>
                      </a:cxn>
                      <a:cxn ang="0">
                        <a:pos x="450" y="174"/>
                      </a:cxn>
                      <a:cxn ang="0">
                        <a:pos x="462" y="180"/>
                      </a:cxn>
                      <a:cxn ang="0">
                        <a:pos x="474" y="174"/>
                      </a:cxn>
                      <a:cxn ang="0">
                        <a:pos x="486" y="180"/>
                      </a:cxn>
                      <a:cxn ang="0">
                        <a:pos x="498" y="168"/>
                      </a:cxn>
                      <a:cxn ang="0">
                        <a:pos x="510" y="180"/>
                      </a:cxn>
                      <a:cxn ang="0">
                        <a:pos x="522" y="186"/>
                      </a:cxn>
                      <a:cxn ang="0">
                        <a:pos x="534" y="204"/>
                      </a:cxn>
                      <a:cxn ang="0">
                        <a:pos x="540" y="198"/>
                      </a:cxn>
                      <a:cxn ang="0">
                        <a:pos x="552" y="204"/>
                      </a:cxn>
                      <a:cxn ang="0">
                        <a:pos x="564" y="210"/>
                      </a:cxn>
                      <a:cxn ang="0">
                        <a:pos x="582" y="222"/>
                      </a:cxn>
                      <a:cxn ang="0">
                        <a:pos x="594" y="216"/>
                      </a:cxn>
                      <a:cxn ang="0">
                        <a:pos x="600" y="210"/>
                      </a:cxn>
                      <a:cxn ang="0">
                        <a:pos x="612" y="216"/>
                      </a:cxn>
                      <a:cxn ang="0">
                        <a:pos x="618" y="216"/>
                      </a:cxn>
                      <a:cxn ang="0">
                        <a:pos x="624" y="222"/>
                      </a:cxn>
                      <a:cxn ang="0">
                        <a:pos x="636" y="216"/>
                      </a:cxn>
                    </a:cxnLst>
                    <a:rect l="0" t="0" r="r" b="b"/>
                    <a:pathLst>
                      <a:path w="636" h="228">
                        <a:moveTo>
                          <a:pt x="0" y="0"/>
                        </a:moveTo>
                        <a:lnTo>
                          <a:pt x="6" y="0"/>
                        </a:lnTo>
                        <a:lnTo>
                          <a:pt x="12" y="0"/>
                        </a:lnTo>
                        <a:lnTo>
                          <a:pt x="18" y="6"/>
                        </a:lnTo>
                        <a:lnTo>
                          <a:pt x="24" y="12"/>
                        </a:lnTo>
                        <a:lnTo>
                          <a:pt x="30" y="12"/>
                        </a:lnTo>
                        <a:lnTo>
                          <a:pt x="36" y="18"/>
                        </a:lnTo>
                        <a:lnTo>
                          <a:pt x="42" y="18"/>
                        </a:lnTo>
                        <a:lnTo>
                          <a:pt x="48" y="24"/>
                        </a:lnTo>
                        <a:lnTo>
                          <a:pt x="48" y="36"/>
                        </a:lnTo>
                        <a:lnTo>
                          <a:pt x="54" y="42"/>
                        </a:lnTo>
                        <a:lnTo>
                          <a:pt x="60" y="36"/>
                        </a:lnTo>
                        <a:lnTo>
                          <a:pt x="66" y="42"/>
                        </a:lnTo>
                        <a:lnTo>
                          <a:pt x="72" y="42"/>
                        </a:lnTo>
                        <a:lnTo>
                          <a:pt x="78" y="42"/>
                        </a:lnTo>
                        <a:lnTo>
                          <a:pt x="90" y="54"/>
                        </a:lnTo>
                        <a:lnTo>
                          <a:pt x="90" y="60"/>
                        </a:lnTo>
                        <a:lnTo>
                          <a:pt x="96" y="66"/>
                        </a:lnTo>
                        <a:lnTo>
                          <a:pt x="102" y="72"/>
                        </a:lnTo>
                        <a:lnTo>
                          <a:pt x="108" y="72"/>
                        </a:lnTo>
                        <a:lnTo>
                          <a:pt x="114" y="78"/>
                        </a:lnTo>
                        <a:lnTo>
                          <a:pt x="120" y="78"/>
                        </a:lnTo>
                        <a:lnTo>
                          <a:pt x="126" y="78"/>
                        </a:lnTo>
                        <a:lnTo>
                          <a:pt x="132" y="84"/>
                        </a:lnTo>
                        <a:lnTo>
                          <a:pt x="138" y="84"/>
                        </a:lnTo>
                        <a:lnTo>
                          <a:pt x="144" y="90"/>
                        </a:lnTo>
                        <a:lnTo>
                          <a:pt x="156" y="102"/>
                        </a:lnTo>
                        <a:lnTo>
                          <a:pt x="156" y="108"/>
                        </a:lnTo>
                        <a:lnTo>
                          <a:pt x="162" y="102"/>
                        </a:lnTo>
                        <a:lnTo>
                          <a:pt x="168" y="96"/>
                        </a:lnTo>
                        <a:lnTo>
                          <a:pt x="174" y="90"/>
                        </a:lnTo>
                        <a:lnTo>
                          <a:pt x="186" y="90"/>
                        </a:lnTo>
                        <a:lnTo>
                          <a:pt x="180" y="90"/>
                        </a:lnTo>
                        <a:lnTo>
                          <a:pt x="186" y="90"/>
                        </a:lnTo>
                        <a:lnTo>
                          <a:pt x="192" y="96"/>
                        </a:lnTo>
                        <a:lnTo>
                          <a:pt x="198" y="102"/>
                        </a:lnTo>
                        <a:lnTo>
                          <a:pt x="204" y="102"/>
                        </a:lnTo>
                        <a:lnTo>
                          <a:pt x="210" y="102"/>
                        </a:lnTo>
                        <a:lnTo>
                          <a:pt x="216" y="108"/>
                        </a:lnTo>
                        <a:lnTo>
                          <a:pt x="222" y="108"/>
                        </a:lnTo>
                        <a:lnTo>
                          <a:pt x="228" y="114"/>
                        </a:lnTo>
                        <a:lnTo>
                          <a:pt x="234" y="114"/>
                        </a:lnTo>
                        <a:lnTo>
                          <a:pt x="240" y="114"/>
                        </a:lnTo>
                        <a:lnTo>
                          <a:pt x="246" y="120"/>
                        </a:lnTo>
                        <a:lnTo>
                          <a:pt x="252" y="120"/>
                        </a:lnTo>
                        <a:lnTo>
                          <a:pt x="258" y="120"/>
                        </a:lnTo>
                        <a:lnTo>
                          <a:pt x="264" y="120"/>
                        </a:lnTo>
                        <a:lnTo>
                          <a:pt x="276" y="120"/>
                        </a:lnTo>
                        <a:lnTo>
                          <a:pt x="276" y="114"/>
                        </a:lnTo>
                        <a:lnTo>
                          <a:pt x="282" y="114"/>
                        </a:lnTo>
                        <a:lnTo>
                          <a:pt x="288" y="120"/>
                        </a:lnTo>
                        <a:lnTo>
                          <a:pt x="294" y="126"/>
                        </a:lnTo>
                        <a:lnTo>
                          <a:pt x="300" y="132"/>
                        </a:lnTo>
                        <a:lnTo>
                          <a:pt x="306" y="138"/>
                        </a:lnTo>
                        <a:lnTo>
                          <a:pt x="312" y="138"/>
                        </a:lnTo>
                        <a:lnTo>
                          <a:pt x="318" y="132"/>
                        </a:lnTo>
                        <a:lnTo>
                          <a:pt x="324" y="138"/>
                        </a:lnTo>
                        <a:lnTo>
                          <a:pt x="330" y="144"/>
                        </a:lnTo>
                        <a:lnTo>
                          <a:pt x="342" y="144"/>
                        </a:lnTo>
                        <a:lnTo>
                          <a:pt x="336" y="144"/>
                        </a:lnTo>
                        <a:lnTo>
                          <a:pt x="342" y="138"/>
                        </a:lnTo>
                        <a:lnTo>
                          <a:pt x="348" y="144"/>
                        </a:lnTo>
                        <a:lnTo>
                          <a:pt x="360" y="156"/>
                        </a:lnTo>
                        <a:lnTo>
                          <a:pt x="360" y="162"/>
                        </a:lnTo>
                        <a:lnTo>
                          <a:pt x="372" y="162"/>
                        </a:lnTo>
                        <a:lnTo>
                          <a:pt x="366" y="162"/>
                        </a:lnTo>
                        <a:lnTo>
                          <a:pt x="372" y="156"/>
                        </a:lnTo>
                        <a:lnTo>
                          <a:pt x="378" y="156"/>
                        </a:lnTo>
                        <a:lnTo>
                          <a:pt x="384" y="162"/>
                        </a:lnTo>
                        <a:lnTo>
                          <a:pt x="390" y="168"/>
                        </a:lnTo>
                        <a:lnTo>
                          <a:pt x="402" y="180"/>
                        </a:lnTo>
                        <a:lnTo>
                          <a:pt x="402" y="186"/>
                        </a:lnTo>
                        <a:lnTo>
                          <a:pt x="408" y="180"/>
                        </a:lnTo>
                        <a:lnTo>
                          <a:pt x="414" y="174"/>
                        </a:lnTo>
                        <a:lnTo>
                          <a:pt x="420" y="174"/>
                        </a:lnTo>
                        <a:lnTo>
                          <a:pt x="426" y="174"/>
                        </a:lnTo>
                        <a:lnTo>
                          <a:pt x="432" y="168"/>
                        </a:lnTo>
                        <a:lnTo>
                          <a:pt x="438" y="168"/>
                        </a:lnTo>
                        <a:lnTo>
                          <a:pt x="444" y="168"/>
                        </a:lnTo>
                        <a:lnTo>
                          <a:pt x="450" y="174"/>
                        </a:lnTo>
                        <a:lnTo>
                          <a:pt x="456" y="180"/>
                        </a:lnTo>
                        <a:lnTo>
                          <a:pt x="462" y="180"/>
                        </a:lnTo>
                        <a:lnTo>
                          <a:pt x="468" y="174"/>
                        </a:lnTo>
                        <a:lnTo>
                          <a:pt x="474" y="174"/>
                        </a:lnTo>
                        <a:lnTo>
                          <a:pt x="480" y="180"/>
                        </a:lnTo>
                        <a:lnTo>
                          <a:pt x="486" y="180"/>
                        </a:lnTo>
                        <a:lnTo>
                          <a:pt x="492" y="174"/>
                        </a:lnTo>
                        <a:lnTo>
                          <a:pt x="498" y="168"/>
                        </a:lnTo>
                        <a:lnTo>
                          <a:pt x="504" y="174"/>
                        </a:lnTo>
                        <a:lnTo>
                          <a:pt x="510" y="180"/>
                        </a:lnTo>
                        <a:lnTo>
                          <a:pt x="516" y="186"/>
                        </a:lnTo>
                        <a:lnTo>
                          <a:pt x="522" y="186"/>
                        </a:lnTo>
                        <a:lnTo>
                          <a:pt x="534" y="198"/>
                        </a:lnTo>
                        <a:lnTo>
                          <a:pt x="534" y="204"/>
                        </a:lnTo>
                        <a:lnTo>
                          <a:pt x="540" y="210"/>
                        </a:lnTo>
                        <a:lnTo>
                          <a:pt x="540" y="198"/>
                        </a:lnTo>
                        <a:lnTo>
                          <a:pt x="546" y="198"/>
                        </a:lnTo>
                        <a:lnTo>
                          <a:pt x="552" y="204"/>
                        </a:lnTo>
                        <a:lnTo>
                          <a:pt x="558" y="210"/>
                        </a:lnTo>
                        <a:lnTo>
                          <a:pt x="564" y="210"/>
                        </a:lnTo>
                        <a:lnTo>
                          <a:pt x="570" y="210"/>
                        </a:lnTo>
                        <a:lnTo>
                          <a:pt x="582" y="222"/>
                        </a:lnTo>
                        <a:lnTo>
                          <a:pt x="582" y="228"/>
                        </a:lnTo>
                        <a:lnTo>
                          <a:pt x="594" y="216"/>
                        </a:lnTo>
                        <a:lnTo>
                          <a:pt x="594" y="210"/>
                        </a:lnTo>
                        <a:lnTo>
                          <a:pt x="600" y="210"/>
                        </a:lnTo>
                        <a:lnTo>
                          <a:pt x="606" y="216"/>
                        </a:lnTo>
                        <a:lnTo>
                          <a:pt x="612" y="216"/>
                        </a:lnTo>
                        <a:lnTo>
                          <a:pt x="618" y="222"/>
                        </a:lnTo>
                        <a:lnTo>
                          <a:pt x="618" y="216"/>
                        </a:lnTo>
                        <a:lnTo>
                          <a:pt x="618" y="222"/>
                        </a:lnTo>
                        <a:lnTo>
                          <a:pt x="624" y="222"/>
                        </a:lnTo>
                        <a:lnTo>
                          <a:pt x="636" y="222"/>
                        </a:lnTo>
                        <a:lnTo>
                          <a:pt x="636" y="216"/>
                        </a:lnTo>
                      </a:path>
                    </a:pathLst>
                  </a:custGeom>
                  <a:noFill/>
                  <a:ln w="12700" cap="flat">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sz="800">
                      <a:solidFill>
                        <a:prstClr val="black"/>
                      </a:solidFill>
                      <a:latin typeface="Arial" pitchFamily="34" charset="0"/>
                      <a:cs typeface="Arial" pitchFamily="34" charset="0"/>
                    </a:endParaRPr>
                  </a:p>
                </p:txBody>
              </p:sp>
            </p:grpSp>
          </p:grpSp>
        </p:grpSp>
        <p:grpSp>
          <p:nvGrpSpPr>
            <p:cNvPr id="43" name="Group 42"/>
            <p:cNvGrpSpPr/>
            <p:nvPr/>
          </p:nvGrpSpPr>
          <p:grpSpPr>
            <a:xfrm>
              <a:off x="7508380" y="3645024"/>
              <a:ext cx="1312092" cy="364732"/>
              <a:chOff x="7604646" y="3667884"/>
              <a:chExt cx="1077149" cy="364732"/>
            </a:xfrm>
          </p:grpSpPr>
          <p:sp>
            <p:nvSpPr>
              <p:cNvPr id="47" name="文字方塊 560"/>
              <p:cNvSpPr txBox="1"/>
              <p:nvPr/>
            </p:nvSpPr>
            <p:spPr>
              <a:xfrm>
                <a:off x="7975426" y="3667884"/>
                <a:ext cx="706369" cy="215444"/>
              </a:xfrm>
              <a:prstGeom prst="rect">
                <a:avLst/>
              </a:prstGeom>
              <a:noFill/>
            </p:spPr>
            <p:txBody>
              <a:bodyPr wrap="square" rtlCol="0">
                <a:spAutoFit/>
              </a:bodyPr>
              <a:lstStyle/>
              <a:p>
                <a:r>
                  <a:rPr lang="en-GB" altLang="zh-TW" sz="800" dirty="0">
                    <a:solidFill>
                      <a:prstClr val="black"/>
                    </a:solidFill>
                    <a:latin typeface="Arial" panose="020B0604020202020204" pitchFamily="34" charset="0"/>
                    <a:cs typeface="Arial" panose="020B0604020202020204" pitchFamily="34" charset="0"/>
                  </a:rPr>
                  <a:t>1 mV</a:t>
                </a:r>
                <a:endParaRPr lang="zh-TW" altLang="en-US" sz="800" dirty="0">
                  <a:solidFill>
                    <a:prstClr val="black"/>
                  </a:solidFill>
                  <a:latin typeface="Arial" panose="020B0604020202020204" pitchFamily="34" charset="0"/>
                  <a:cs typeface="Arial" panose="020B0604020202020204" pitchFamily="34" charset="0"/>
                </a:endParaRPr>
              </a:p>
            </p:txBody>
          </p:sp>
          <p:grpSp>
            <p:nvGrpSpPr>
              <p:cNvPr id="48" name="群組 558"/>
              <p:cNvGrpSpPr/>
              <p:nvPr/>
            </p:nvGrpSpPr>
            <p:grpSpPr>
              <a:xfrm>
                <a:off x="7633458" y="3717331"/>
                <a:ext cx="401017" cy="122900"/>
                <a:chOff x="945634" y="1029364"/>
                <a:chExt cx="241200" cy="90719"/>
              </a:xfrm>
            </p:grpSpPr>
            <p:sp>
              <p:nvSpPr>
                <p:cNvPr id="50" name="Line 36"/>
                <p:cNvSpPr>
                  <a:spLocks noChangeShapeType="1"/>
                </p:cNvSpPr>
                <p:nvPr/>
              </p:nvSpPr>
              <p:spPr bwMode="auto">
                <a:xfrm>
                  <a:off x="945634" y="1117739"/>
                  <a:ext cx="241200"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Arial" panose="020B0604020202020204" pitchFamily="34" charset="0"/>
                    <a:cs typeface="Arial" panose="020B0604020202020204" pitchFamily="34" charset="0"/>
                  </a:endParaRPr>
                </a:p>
              </p:txBody>
            </p:sp>
            <p:cxnSp>
              <p:nvCxnSpPr>
                <p:cNvPr id="51" name="直線接點 563"/>
                <p:cNvCxnSpPr/>
                <p:nvPr/>
              </p:nvCxnSpPr>
              <p:spPr>
                <a:xfrm flipH="1">
                  <a:off x="1184924" y="1029364"/>
                  <a:ext cx="0" cy="90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文字方塊 559"/>
              <p:cNvSpPr txBox="1"/>
              <p:nvPr/>
            </p:nvSpPr>
            <p:spPr>
              <a:xfrm>
                <a:off x="7604646" y="3817172"/>
                <a:ext cx="949088" cy="215444"/>
              </a:xfrm>
              <a:prstGeom prst="rect">
                <a:avLst/>
              </a:prstGeom>
              <a:noFill/>
            </p:spPr>
            <p:txBody>
              <a:bodyPr wrap="square" rtlCol="0">
                <a:spAutoFit/>
              </a:bodyPr>
              <a:lstStyle/>
              <a:p>
                <a:r>
                  <a:rPr lang="en-GB" altLang="zh-TW" sz="800" dirty="0">
                    <a:solidFill>
                      <a:prstClr val="black"/>
                    </a:solidFill>
                    <a:latin typeface="Arial" panose="020B0604020202020204" pitchFamily="34" charset="0"/>
                    <a:cs typeface="Arial" panose="020B0604020202020204" pitchFamily="34" charset="0"/>
                  </a:rPr>
                  <a:t>150 </a:t>
                </a:r>
                <a:r>
                  <a:rPr lang="en-GB" altLang="zh-TW" sz="800" dirty="0" err="1">
                    <a:solidFill>
                      <a:prstClr val="black"/>
                    </a:solidFill>
                    <a:latin typeface="Arial" panose="020B0604020202020204" pitchFamily="34" charset="0"/>
                    <a:cs typeface="Arial" panose="020B0604020202020204" pitchFamily="34" charset="0"/>
                  </a:rPr>
                  <a:t>ms</a:t>
                </a:r>
                <a:endParaRPr lang="zh-TW" altLang="en-US" sz="800" dirty="0">
                  <a:solidFill>
                    <a:prstClr val="black"/>
                  </a:solidFill>
                  <a:latin typeface="Arial" panose="020B0604020202020204" pitchFamily="34" charset="0"/>
                  <a:cs typeface="Arial" panose="020B0604020202020204" pitchFamily="34" charset="0"/>
                </a:endParaRPr>
              </a:p>
            </p:txBody>
          </p:sp>
        </p:grpSp>
        <p:grpSp>
          <p:nvGrpSpPr>
            <p:cNvPr id="44" name="Group 43"/>
            <p:cNvGrpSpPr/>
            <p:nvPr/>
          </p:nvGrpSpPr>
          <p:grpSpPr>
            <a:xfrm>
              <a:off x="6342538" y="3675953"/>
              <a:ext cx="433132" cy="184666"/>
              <a:chOff x="3461134" y="1969227"/>
              <a:chExt cx="433132" cy="184666"/>
            </a:xfrm>
          </p:grpSpPr>
          <p:cxnSp>
            <p:nvCxnSpPr>
              <p:cNvPr id="45" name="Straight Connector 44"/>
              <p:cNvCxnSpPr/>
              <p:nvPr/>
            </p:nvCxnSpPr>
            <p:spPr>
              <a:xfrm>
                <a:off x="3570833" y="2109143"/>
                <a:ext cx="2248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461134" y="1969227"/>
                <a:ext cx="433132" cy="184666"/>
              </a:xfrm>
              <a:prstGeom prst="rect">
                <a:avLst/>
              </a:prstGeom>
            </p:spPr>
            <p:txBody>
              <a:bodyPr wrap="none">
                <a:spAutoFit/>
              </a:bodyPr>
              <a:lstStyle/>
              <a:p>
                <a:r>
                  <a:rPr lang="en-GB" sz="600" dirty="0">
                    <a:solidFill>
                      <a:prstClr val="black"/>
                    </a:solidFill>
                    <a:latin typeface="Arial" pitchFamily="34" charset="0"/>
                    <a:cs typeface="Arial" pitchFamily="34" charset="0"/>
                  </a:rPr>
                  <a:t>-70 mV</a:t>
                </a:r>
                <a:endParaRPr lang="en-GB" sz="600" dirty="0">
                  <a:solidFill>
                    <a:prstClr val="black"/>
                  </a:solidFill>
                </a:endParaRPr>
              </a:p>
            </p:txBody>
          </p:sp>
        </p:grpSp>
      </p:grpSp>
    </p:spTree>
    <p:extLst>
      <p:ext uri="{BB962C8B-B14F-4D97-AF65-F5344CB8AC3E}">
        <p14:creationId xmlns:p14="http://schemas.microsoft.com/office/powerpoint/2010/main" val="39099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7589" y="298532"/>
            <a:ext cx="7004851" cy="4786652"/>
            <a:chOff x="1475656" y="298532"/>
            <a:chExt cx="7004851" cy="4786652"/>
          </a:xfrm>
        </p:grpSpPr>
        <p:sp>
          <p:nvSpPr>
            <p:cNvPr id="269" name="TextBox 268"/>
            <p:cNvSpPr txBox="1"/>
            <p:nvPr/>
          </p:nvSpPr>
          <p:spPr>
            <a:xfrm>
              <a:off x="3151915" y="4777407"/>
              <a:ext cx="2949846" cy="307777"/>
            </a:xfrm>
            <a:prstGeom prst="rect">
              <a:avLst/>
            </a:prstGeom>
            <a:noFill/>
          </p:spPr>
          <p:txBody>
            <a:bodyPr wrap="none" rtlCol="0">
              <a:spAutoFit/>
            </a:bodyPr>
            <a:lstStyle/>
            <a:p>
              <a:r>
                <a:rPr lang="en-GB" sz="1400" dirty="0">
                  <a:solidFill>
                    <a:srgbClr val="000000"/>
                  </a:solidFill>
                </a:rPr>
                <a:t>Pyramidal cell network (L2/3 or L5)</a:t>
              </a:r>
            </a:p>
          </p:txBody>
        </p:sp>
        <p:grpSp>
          <p:nvGrpSpPr>
            <p:cNvPr id="182" name="Group 181"/>
            <p:cNvGrpSpPr/>
            <p:nvPr/>
          </p:nvGrpSpPr>
          <p:grpSpPr>
            <a:xfrm>
              <a:off x="5475652" y="1212009"/>
              <a:ext cx="214308" cy="815277"/>
              <a:chOff x="5539844" y="1880566"/>
              <a:chExt cx="214308" cy="815277"/>
            </a:xfrm>
          </p:grpSpPr>
          <p:sp>
            <p:nvSpPr>
              <p:cNvPr id="440" name="Freeform 439"/>
              <p:cNvSpPr/>
              <p:nvPr/>
            </p:nvSpPr>
            <p:spPr>
              <a:xfrm rot="7554485" flipV="1">
                <a:off x="5346367" y="2288058"/>
                <a:ext cx="713789" cy="101781"/>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41" name="Freeform 440"/>
              <p:cNvSpPr/>
              <p:nvPr/>
            </p:nvSpPr>
            <p:spPr>
              <a:xfrm rot="18782894" flipV="1">
                <a:off x="5348923" y="2071487"/>
                <a:ext cx="592105" cy="210264"/>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83" name="Freeform 182"/>
            <p:cNvSpPr/>
            <p:nvPr/>
          </p:nvSpPr>
          <p:spPr>
            <a:xfrm rot="11264122" flipH="1" flipV="1">
              <a:off x="4637895" y="2331604"/>
              <a:ext cx="483884" cy="219998"/>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84" name="Group 183"/>
            <p:cNvGrpSpPr/>
            <p:nvPr/>
          </p:nvGrpSpPr>
          <p:grpSpPr>
            <a:xfrm>
              <a:off x="2925290" y="2235497"/>
              <a:ext cx="1428435" cy="640258"/>
              <a:chOff x="2989482" y="2904054"/>
              <a:chExt cx="1428435" cy="640258"/>
            </a:xfrm>
          </p:grpSpPr>
          <p:sp>
            <p:nvSpPr>
              <p:cNvPr id="437" name="Freeform 436"/>
              <p:cNvSpPr/>
              <p:nvPr/>
            </p:nvSpPr>
            <p:spPr>
              <a:xfrm rot="20375187" flipV="1">
                <a:off x="3877998" y="2904054"/>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38" name="Freeform 437"/>
              <p:cNvSpPr/>
              <p:nvPr/>
            </p:nvSpPr>
            <p:spPr>
              <a:xfrm rot="4147642" flipH="1">
                <a:off x="3168116" y="317479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39" name="Freeform 438"/>
              <p:cNvSpPr/>
              <p:nvPr/>
            </p:nvSpPr>
            <p:spPr>
              <a:xfrm rot="14927774" flipH="1">
                <a:off x="3444503" y="3010576"/>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85" name="Freeform 184"/>
            <p:cNvSpPr/>
            <p:nvPr/>
          </p:nvSpPr>
          <p:spPr>
            <a:xfrm flipH="1" flipV="1">
              <a:off x="3917047" y="2750034"/>
              <a:ext cx="406864" cy="14205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86" name="Group 185"/>
            <p:cNvGrpSpPr/>
            <p:nvPr/>
          </p:nvGrpSpPr>
          <p:grpSpPr>
            <a:xfrm>
              <a:off x="4459788" y="2433156"/>
              <a:ext cx="1492572" cy="650426"/>
              <a:chOff x="4523980" y="3101713"/>
              <a:chExt cx="1492572" cy="650426"/>
            </a:xfrm>
          </p:grpSpPr>
          <p:sp>
            <p:nvSpPr>
              <p:cNvPr id="257" name="Freeform 256"/>
              <p:cNvSpPr/>
              <p:nvPr/>
            </p:nvSpPr>
            <p:spPr>
              <a:xfrm rot="10611093" flipV="1">
                <a:off x="4523980" y="3521242"/>
                <a:ext cx="539919" cy="23089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58" name="Freeform 257"/>
              <p:cNvSpPr/>
              <p:nvPr/>
            </p:nvSpPr>
            <p:spPr>
              <a:xfrm rot="4147642" flipH="1">
                <a:off x="5366525" y="309168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59" name="Freeform 258"/>
              <p:cNvSpPr/>
              <p:nvPr/>
            </p:nvSpPr>
            <p:spPr>
              <a:xfrm rot="14927774" flipH="1">
                <a:off x="5647031" y="2923079"/>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87" name="Freeform 186"/>
            <p:cNvSpPr/>
            <p:nvPr/>
          </p:nvSpPr>
          <p:spPr>
            <a:xfrm rot="13300907" flipV="1">
              <a:off x="4887941" y="3679967"/>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88" name="Arc 187"/>
            <p:cNvSpPr/>
            <p:nvPr/>
          </p:nvSpPr>
          <p:spPr>
            <a:xfrm rot="2033893">
              <a:off x="5639075" y="2676326"/>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89" name="Arc 188"/>
            <p:cNvSpPr/>
            <p:nvPr/>
          </p:nvSpPr>
          <p:spPr>
            <a:xfrm rot="2883078">
              <a:off x="5001928" y="2343791"/>
              <a:ext cx="1249431"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0" name="Arc 189"/>
            <p:cNvSpPr/>
            <p:nvPr/>
          </p:nvSpPr>
          <p:spPr>
            <a:xfrm rot="2883078">
              <a:off x="3244203" y="1321945"/>
              <a:ext cx="718807"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1" name="Arc 190"/>
            <p:cNvSpPr/>
            <p:nvPr/>
          </p:nvSpPr>
          <p:spPr>
            <a:xfrm rot="19194675">
              <a:off x="2803125" y="1339255"/>
              <a:ext cx="718807" cy="733719"/>
            </a:xfrm>
            <a:prstGeom prst="arc">
              <a:avLst>
                <a:gd name="adj1" fmla="val 12586732"/>
                <a:gd name="adj2" fmla="val 19239491"/>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2" name="Arc 191"/>
            <p:cNvSpPr/>
            <p:nvPr/>
          </p:nvSpPr>
          <p:spPr>
            <a:xfrm rot="1765212">
              <a:off x="4059100" y="4276034"/>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3" name="Arc 192"/>
            <p:cNvSpPr/>
            <p:nvPr/>
          </p:nvSpPr>
          <p:spPr>
            <a:xfrm rot="10045285">
              <a:off x="2827626" y="3829013"/>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4" name="Arc 193"/>
            <p:cNvSpPr/>
            <p:nvPr/>
          </p:nvSpPr>
          <p:spPr>
            <a:xfrm rot="10800000">
              <a:off x="3275206" y="29853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5" name="Arc 194"/>
            <p:cNvSpPr/>
            <p:nvPr/>
          </p:nvSpPr>
          <p:spPr>
            <a:xfrm rot="5052666" flipH="1">
              <a:off x="4052770" y="1347403"/>
              <a:ext cx="718807"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6" name="Arc 195"/>
            <p:cNvSpPr/>
            <p:nvPr/>
          </p:nvSpPr>
          <p:spPr>
            <a:xfrm rot="15795645">
              <a:off x="2806828" y="3419671"/>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7" name="Arc 196"/>
            <p:cNvSpPr/>
            <p:nvPr/>
          </p:nvSpPr>
          <p:spPr>
            <a:xfrm rot="5400000">
              <a:off x="2621267" y="3626404"/>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8" name="Arc 197"/>
            <p:cNvSpPr/>
            <p:nvPr/>
          </p:nvSpPr>
          <p:spPr>
            <a:xfrm rot="17741863">
              <a:off x="2732989" y="2315836"/>
              <a:ext cx="2611408" cy="624697"/>
            </a:xfrm>
            <a:prstGeom prst="arc">
              <a:avLst>
                <a:gd name="adj1" fmla="val 16875228"/>
                <a:gd name="adj2" fmla="val 21533932"/>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199" name="Arc 198"/>
            <p:cNvSpPr/>
            <p:nvPr/>
          </p:nvSpPr>
          <p:spPr>
            <a:xfrm rot="13562028">
              <a:off x="5134144" y="2683552"/>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0" name="Arc 199"/>
            <p:cNvSpPr/>
            <p:nvPr/>
          </p:nvSpPr>
          <p:spPr>
            <a:xfrm rot="16765918">
              <a:off x="5450457" y="855327"/>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1" name="Arc 200"/>
            <p:cNvSpPr/>
            <p:nvPr/>
          </p:nvSpPr>
          <p:spPr>
            <a:xfrm rot="1240986">
              <a:off x="2022909" y="3522180"/>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2" name="Arc 201"/>
            <p:cNvSpPr/>
            <p:nvPr/>
          </p:nvSpPr>
          <p:spPr>
            <a:xfrm rot="11531824">
              <a:off x="1563817" y="1943220"/>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3" name="Arc 202"/>
            <p:cNvSpPr/>
            <p:nvPr/>
          </p:nvSpPr>
          <p:spPr>
            <a:xfrm rot="18310243">
              <a:off x="3269283" y="2552953"/>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4" name="Arc 203"/>
            <p:cNvSpPr/>
            <p:nvPr/>
          </p:nvSpPr>
          <p:spPr>
            <a:xfrm rot="10045285">
              <a:off x="3937196" y="2969311"/>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5" name="Arc 204"/>
            <p:cNvSpPr/>
            <p:nvPr/>
          </p:nvSpPr>
          <p:spPr>
            <a:xfrm rot="6664977">
              <a:off x="4734376" y="3269368"/>
              <a:ext cx="2678615" cy="733719"/>
            </a:xfrm>
            <a:prstGeom prst="arc">
              <a:avLst>
                <a:gd name="adj1" fmla="val 12080270"/>
                <a:gd name="adj2" fmla="val 1529840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6" name="Arc 205"/>
            <p:cNvSpPr/>
            <p:nvPr/>
          </p:nvSpPr>
          <p:spPr>
            <a:xfrm rot="3231378">
              <a:off x="4172739" y="1732725"/>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7" name="Arc 206"/>
            <p:cNvSpPr/>
            <p:nvPr/>
          </p:nvSpPr>
          <p:spPr>
            <a:xfrm rot="18011654" flipH="1">
              <a:off x="4208746" y="3570061"/>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8" name="Arc 207"/>
            <p:cNvSpPr/>
            <p:nvPr/>
          </p:nvSpPr>
          <p:spPr>
            <a:xfrm rot="17012000">
              <a:off x="2858385" y="108669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09" name="Arc 208"/>
            <p:cNvSpPr/>
            <p:nvPr/>
          </p:nvSpPr>
          <p:spPr>
            <a:xfrm rot="8347684" flipH="1">
              <a:off x="1475656" y="2222684"/>
              <a:ext cx="2678615" cy="733719"/>
            </a:xfrm>
            <a:prstGeom prst="arc">
              <a:avLst>
                <a:gd name="adj1" fmla="val 12080270"/>
                <a:gd name="adj2" fmla="val 1687528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0" name="Arc 209"/>
            <p:cNvSpPr/>
            <p:nvPr/>
          </p:nvSpPr>
          <p:spPr>
            <a:xfrm rot="1540875" flipH="1">
              <a:off x="5707554" y="3776571"/>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1" name="Arc 210"/>
            <p:cNvSpPr/>
            <p:nvPr/>
          </p:nvSpPr>
          <p:spPr>
            <a:xfrm rot="12812526">
              <a:off x="5260531" y="1279651"/>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2" name="Arc 211"/>
            <p:cNvSpPr/>
            <p:nvPr/>
          </p:nvSpPr>
          <p:spPr>
            <a:xfrm rot="18064140">
              <a:off x="3827972" y="3453503"/>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3" name="Arc 212"/>
            <p:cNvSpPr/>
            <p:nvPr/>
          </p:nvSpPr>
          <p:spPr>
            <a:xfrm rot="11869547">
              <a:off x="3411513" y="3149053"/>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grpSp>
          <p:nvGrpSpPr>
            <p:cNvPr id="214" name="Group 213"/>
            <p:cNvGrpSpPr/>
            <p:nvPr/>
          </p:nvGrpSpPr>
          <p:grpSpPr>
            <a:xfrm>
              <a:off x="7159278" y="1134947"/>
              <a:ext cx="1321229" cy="502507"/>
              <a:chOff x="7797800" y="5176687"/>
              <a:chExt cx="1321229" cy="502507"/>
            </a:xfrm>
          </p:grpSpPr>
          <p:cxnSp>
            <p:nvCxnSpPr>
              <p:cNvPr id="253" name="Straight Connector 252"/>
              <p:cNvCxnSpPr/>
              <p:nvPr/>
            </p:nvCxnSpPr>
            <p:spPr>
              <a:xfrm>
                <a:off x="7797800" y="5350933"/>
                <a:ext cx="596900" cy="0"/>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7802039" y="5537197"/>
                <a:ext cx="596900"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55" name="TextBox 254"/>
              <p:cNvSpPr txBox="1"/>
              <p:nvPr/>
            </p:nvSpPr>
            <p:spPr>
              <a:xfrm>
                <a:off x="8458201" y="5176687"/>
                <a:ext cx="580800" cy="307777"/>
              </a:xfrm>
              <a:prstGeom prst="rect">
                <a:avLst/>
              </a:prstGeom>
              <a:noFill/>
            </p:spPr>
            <p:txBody>
              <a:bodyPr wrap="none" rtlCol="0">
                <a:spAutoFit/>
              </a:bodyPr>
              <a:lstStyle/>
              <a:p>
                <a:r>
                  <a:rPr lang="en-GB" sz="1400" b="1" dirty="0">
                    <a:solidFill>
                      <a:srgbClr val="000000">
                        <a:lumMod val="50000"/>
                        <a:lumOff val="50000"/>
                      </a:srgbClr>
                    </a:solidFill>
                  </a:rPr>
                  <a:t>weak</a:t>
                </a:r>
              </a:p>
            </p:txBody>
          </p:sp>
          <p:sp>
            <p:nvSpPr>
              <p:cNvPr id="256" name="TextBox 255"/>
              <p:cNvSpPr txBox="1"/>
              <p:nvPr/>
            </p:nvSpPr>
            <p:spPr>
              <a:xfrm>
                <a:off x="8462439" y="5371417"/>
                <a:ext cx="656590" cy="307777"/>
              </a:xfrm>
              <a:prstGeom prst="rect">
                <a:avLst/>
              </a:prstGeom>
              <a:noFill/>
            </p:spPr>
            <p:txBody>
              <a:bodyPr wrap="none" rtlCol="0">
                <a:spAutoFit/>
              </a:bodyPr>
              <a:lstStyle/>
              <a:p>
                <a:r>
                  <a:rPr lang="en-GB" sz="1400" b="1" dirty="0">
                    <a:solidFill>
                      <a:srgbClr val="000000"/>
                    </a:solidFill>
                  </a:rPr>
                  <a:t>strong</a:t>
                </a:r>
              </a:p>
            </p:txBody>
          </p:sp>
        </p:grpSp>
        <p:sp>
          <p:nvSpPr>
            <p:cNvPr id="215" name="Arc 214"/>
            <p:cNvSpPr/>
            <p:nvPr/>
          </p:nvSpPr>
          <p:spPr>
            <a:xfrm rot="15547959">
              <a:off x="3005909" y="2125463"/>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6" name="Arc 215"/>
            <p:cNvSpPr/>
            <p:nvPr/>
          </p:nvSpPr>
          <p:spPr>
            <a:xfrm rot="8787474" flipV="1">
              <a:off x="4500499" y="1291443"/>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endParaRPr>
            </a:p>
          </p:txBody>
        </p:sp>
        <p:sp>
          <p:nvSpPr>
            <p:cNvPr id="217" name="Freeform 216"/>
            <p:cNvSpPr/>
            <p:nvPr/>
          </p:nvSpPr>
          <p:spPr>
            <a:xfrm rot="10611093" flipV="1">
              <a:off x="5953148" y="2353379"/>
              <a:ext cx="539919" cy="23089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18" name="Group 217"/>
            <p:cNvGrpSpPr/>
            <p:nvPr/>
          </p:nvGrpSpPr>
          <p:grpSpPr>
            <a:xfrm>
              <a:off x="2079748" y="712734"/>
              <a:ext cx="4703770" cy="3952414"/>
              <a:chOff x="3227947" y="1366543"/>
              <a:chExt cx="4703770" cy="3952414"/>
            </a:xfrm>
            <a:solidFill>
              <a:schemeClr val="bg1">
                <a:lumMod val="85000"/>
              </a:schemeClr>
            </a:solidFill>
          </p:grpSpPr>
          <p:sp>
            <p:nvSpPr>
              <p:cNvPr id="219" name="Isosceles Triangle 1"/>
              <p:cNvSpPr/>
              <p:nvPr/>
            </p:nvSpPr>
            <p:spPr>
              <a:xfrm>
                <a:off x="3956341" y="318404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0" name="Isosceles Triangle 1"/>
              <p:cNvSpPr/>
              <p:nvPr/>
            </p:nvSpPr>
            <p:spPr>
              <a:xfrm>
                <a:off x="4685558" y="313541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1" name="Isosceles Triangle 1"/>
              <p:cNvSpPr/>
              <p:nvPr/>
            </p:nvSpPr>
            <p:spPr>
              <a:xfrm>
                <a:off x="6168527" y="311301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2" name="Isosceles Triangle 1"/>
              <p:cNvSpPr/>
              <p:nvPr/>
            </p:nvSpPr>
            <p:spPr>
              <a:xfrm>
                <a:off x="6853812" y="311415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3" name="Isosceles Triangle 1"/>
              <p:cNvSpPr/>
              <p:nvPr/>
            </p:nvSpPr>
            <p:spPr>
              <a:xfrm>
                <a:off x="5663361" y="191683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4" name="Isosceles Triangle 1"/>
              <p:cNvSpPr/>
              <p:nvPr/>
            </p:nvSpPr>
            <p:spPr>
              <a:xfrm>
                <a:off x="6738782" y="157151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5" name="Isosceles Triangle 1"/>
              <p:cNvSpPr/>
              <p:nvPr/>
            </p:nvSpPr>
            <p:spPr>
              <a:xfrm>
                <a:off x="6560774" y="440086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6" name="Isosceles Triangle 1"/>
              <p:cNvSpPr/>
              <p:nvPr/>
            </p:nvSpPr>
            <p:spPr>
              <a:xfrm>
                <a:off x="5809333" y="4140779"/>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7" name="Isosceles Triangle 1"/>
              <p:cNvSpPr/>
              <p:nvPr/>
            </p:nvSpPr>
            <p:spPr>
              <a:xfrm>
                <a:off x="6284145" y="244769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8" name="Isosceles Triangle 1"/>
              <p:cNvSpPr/>
              <p:nvPr/>
            </p:nvSpPr>
            <p:spPr>
              <a:xfrm>
                <a:off x="7295345" y="424459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29" name="Isosceles Triangle 1"/>
              <p:cNvSpPr/>
              <p:nvPr/>
            </p:nvSpPr>
            <p:spPr>
              <a:xfrm>
                <a:off x="4721676" y="493282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0" name="Isosceles Triangle 1"/>
              <p:cNvSpPr/>
              <p:nvPr/>
            </p:nvSpPr>
            <p:spPr>
              <a:xfrm>
                <a:off x="7504037" y="32612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1" name="Isosceles Triangle 1"/>
              <p:cNvSpPr/>
              <p:nvPr/>
            </p:nvSpPr>
            <p:spPr>
              <a:xfrm>
                <a:off x="6176993" y="4852837"/>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2" name="Isosceles Triangle 1"/>
              <p:cNvSpPr/>
              <p:nvPr/>
            </p:nvSpPr>
            <p:spPr>
              <a:xfrm>
                <a:off x="6947727" y="22912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3" name="Isosceles Triangle 1"/>
              <p:cNvSpPr/>
              <p:nvPr/>
            </p:nvSpPr>
            <p:spPr>
              <a:xfrm>
                <a:off x="7517394" y="256798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4" name="Isosceles Triangle 1"/>
              <p:cNvSpPr/>
              <p:nvPr/>
            </p:nvSpPr>
            <p:spPr>
              <a:xfrm>
                <a:off x="7077020" y="369393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5" name="Isosceles Triangle 1"/>
              <p:cNvSpPr/>
              <p:nvPr/>
            </p:nvSpPr>
            <p:spPr>
              <a:xfrm>
                <a:off x="5335800" y="397865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6" name="Isosceles Triangle 1"/>
              <p:cNvSpPr/>
              <p:nvPr/>
            </p:nvSpPr>
            <p:spPr>
              <a:xfrm>
                <a:off x="4160036" y="45996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7" name="Isosceles Triangle 1"/>
              <p:cNvSpPr/>
              <p:nvPr/>
            </p:nvSpPr>
            <p:spPr>
              <a:xfrm>
                <a:off x="3227947" y="388125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8" name="Isosceles Triangle 1"/>
              <p:cNvSpPr/>
              <p:nvPr/>
            </p:nvSpPr>
            <p:spPr>
              <a:xfrm>
                <a:off x="4362616" y="37088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9" name="Isosceles Triangle 1"/>
              <p:cNvSpPr/>
              <p:nvPr/>
            </p:nvSpPr>
            <p:spPr>
              <a:xfrm>
                <a:off x="3332460" y="311990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0" name="Isosceles Triangle 1"/>
              <p:cNvSpPr/>
              <p:nvPr/>
            </p:nvSpPr>
            <p:spPr>
              <a:xfrm>
                <a:off x="6322193" y="373517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1" name="Isosceles Triangle 1"/>
              <p:cNvSpPr/>
              <p:nvPr/>
            </p:nvSpPr>
            <p:spPr>
              <a:xfrm>
                <a:off x="5358005" y="46282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2" name="Isosceles Triangle 1"/>
              <p:cNvSpPr/>
              <p:nvPr/>
            </p:nvSpPr>
            <p:spPr>
              <a:xfrm>
                <a:off x="4279769" y="178428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3" name="Isosceles Triangle 1"/>
              <p:cNvSpPr/>
              <p:nvPr/>
            </p:nvSpPr>
            <p:spPr>
              <a:xfrm>
                <a:off x="5023739" y="14666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4" name="Isosceles Triangle 1"/>
              <p:cNvSpPr/>
              <p:nvPr/>
            </p:nvSpPr>
            <p:spPr>
              <a:xfrm>
                <a:off x="4861890" y="199536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5" name="Isosceles Triangle 1"/>
              <p:cNvSpPr/>
              <p:nvPr/>
            </p:nvSpPr>
            <p:spPr>
              <a:xfrm>
                <a:off x="3626194" y="236173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6" name="Isosceles Triangle 1"/>
              <p:cNvSpPr/>
              <p:nvPr/>
            </p:nvSpPr>
            <p:spPr>
              <a:xfrm>
                <a:off x="5765128" y="136654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7" name="Isosceles Triangle 1"/>
              <p:cNvSpPr/>
              <p:nvPr/>
            </p:nvSpPr>
            <p:spPr>
              <a:xfrm>
                <a:off x="3879052" y="408801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8" name="Isosceles Triangle 1"/>
              <p:cNvSpPr/>
              <p:nvPr/>
            </p:nvSpPr>
            <p:spPr>
              <a:xfrm>
                <a:off x="6181899" y="174837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9" name="Isosceles Triangle 1"/>
              <p:cNvSpPr/>
              <p:nvPr/>
            </p:nvSpPr>
            <p:spPr>
              <a:xfrm>
                <a:off x="4740103" y="4273399"/>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50" name="Isosceles Triangle 1"/>
              <p:cNvSpPr/>
              <p:nvPr/>
            </p:nvSpPr>
            <p:spPr>
              <a:xfrm>
                <a:off x="5444958" y="337228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51" name="Isosceles Triangle 1"/>
              <p:cNvSpPr/>
              <p:nvPr/>
            </p:nvSpPr>
            <p:spPr>
              <a:xfrm>
                <a:off x="5395010" y="253351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52" name="Isosceles Triangle 1"/>
              <p:cNvSpPr/>
              <p:nvPr/>
            </p:nvSpPr>
            <p:spPr>
              <a:xfrm>
                <a:off x="4287421" y="25540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sp>
        <p:nvSpPr>
          <p:cNvPr id="89" name="TextBox 88"/>
          <p:cNvSpPr txBox="1"/>
          <p:nvPr/>
        </p:nvSpPr>
        <p:spPr>
          <a:xfrm>
            <a:off x="1469230" y="5636023"/>
            <a:ext cx="7077579" cy="733534"/>
          </a:xfrm>
          <a:prstGeom prst="rect">
            <a:avLst/>
          </a:prstGeom>
          <a:noFill/>
        </p:spPr>
        <p:txBody>
          <a:bodyPr wrap="none" rtlCol="0">
            <a:spAutoFit/>
          </a:bodyPr>
          <a:lstStyle/>
          <a:p>
            <a:pPr marL="285750" indent="-285750">
              <a:lnSpc>
                <a:spcPts val="2500"/>
              </a:lnSpc>
              <a:buFont typeface="Arial" panose="020B0604020202020204" pitchFamily="34" charset="0"/>
              <a:buChar char="•"/>
            </a:pPr>
            <a:r>
              <a:rPr lang="en-GB" b="1" dirty="0">
                <a:solidFill>
                  <a:srgbClr val="7030A0"/>
                </a:solidFill>
              </a:rPr>
              <a:t>Identify the rules of connectivity in relation to neural activity</a:t>
            </a:r>
          </a:p>
          <a:p>
            <a:pPr marL="285750" indent="-285750">
              <a:lnSpc>
                <a:spcPts val="2500"/>
              </a:lnSpc>
              <a:buFont typeface="Arial" panose="020B0604020202020204" pitchFamily="34" charset="0"/>
              <a:buChar char="•"/>
            </a:pPr>
            <a:r>
              <a:rPr lang="en-GB" b="1" dirty="0">
                <a:solidFill>
                  <a:srgbClr val="7030A0"/>
                </a:solidFill>
              </a:rPr>
              <a:t>Implications for computations in neocortical circuits </a:t>
            </a:r>
          </a:p>
        </p:txBody>
      </p:sp>
      <p:sp>
        <p:nvSpPr>
          <p:cNvPr id="90" name="TextBox 89">
            <a:extLst>
              <a:ext uri="{FF2B5EF4-FFF2-40B4-BE49-F238E27FC236}">
                <a16:creationId xmlns:a16="http://schemas.microsoft.com/office/drawing/2014/main" id="{E029C62C-49F7-48A7-B2E5-C579FD325A8C}"/>
              </a:ext>
            </a:extLst>
          </p:cNvPr>
          <p:cNvSpPr txBox="1"/>
          <p:nvPr/>
        </p:nvSpPr>
        <p:spPr>
          <a:xfrm>
            <a:off x="1174708" y="91734"/>
            <a:ext cx="6912149" cy="461665"/>
          </a:xfrm>
          <a:prstGeom prst="rect">
            <a:avLst/>
          </a:prstGeom>
          <a:noFill/>
        </p:spPr>
        <p:txBody>
          <a:bodyPr wrap="none" rtlCol="0">
            <a:spAutoFit/>
          </a:bodyPr>
          <a:lstStyle/>
          <a:p>
            <a:r>
              <a:rPr lang="en-GB" sz="2400" dirty="0">
                <a:solidFill>
                  <a:prstClr val="black"/>
                </a:solidFill>
              </a:rPr>
              <a:t>How does this organisation relate to sensory function?</a:t>
            </a:r>
          </a:p>
        </p:txBody>
      </p:sp>
    </p:spTree>
    <p:extLst>
      <p:ext uri="{BB962C8B-B14F-4D97-AF65-F5344CB8AC3E}">
        <p14:creationId xmlns:p14="http://schemas.microsoft.com/office/powerpoint/2010/main" val="2734579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836712"/>
            <a:ext cx="8252131" cy="369332"/>
          </a:xfrm>
          <a:prstGeom prst="rect">
            <a:avLst/>
          </a:prstGeom>
          <a:noFill/>
        </p:spPr>
        <p:txBody>
          <a:bodyPr wrap="none" rtlCol="0">
            <a:spAutoFit/>
          </a:bodyPr>
          <a:lstStyle/>
          <a:p>
            <a:pPr marL="285750" indent="-285750">
              <a:buFont typeface="Arial" panose="020B0604020202020204" pitchFamily="34" charset="0"/>
              <a:buChar char="•"/>
            </a:pPr>
            <a:r>
              <a:rPr lang="en-GB" dirty="0"/>
              <a:t>Sensory feature specific subnetworks (selective amplification / pattern completion)</a:t>
            </a:r>
          </a:p>
        </p:txBody>
      </p:sp>
      <p:grpSp>
        <p:nvGrpSpPr>
          <p:cNvPr id="5" name="Group 4"/>
          <p:cNvGrpSpPr/>
          <p:nvPr/>
        </p:nvGrpSpPr>
        <p:grpSpPr>
          <a:xfrm>
            <a:off x="4389896" y="1556792"/>
            <a:ext cx="4328177" cy="3866254"/>
            <a:chOff x="1845783" y="1124744"/>
            <a:chExt cx="6136854" cy="5481900"/>
          </a:xfrm>
        </p:grpSpPr>
        <p:pic>
          <p:nvPicPr>
            <p:cNvPr id="6" name="Picture 5" descr="Schematic input to neuron.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1543" t="40196" r="40363" b="41964"/>
            <a:stretch/>
          </p:blipFill>
          <p:spPr bwMode="auto">
            <a:xfrm>
              <a:off x="3363891" y="5599744"/>
              <a:ext cx="273398" cy="26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hematic input to neuron.png"/>
            <p:cNvPicPr>
              <a:picLocks noChangeAspect="1"/>
            </p:cNvPicPr>
            <p:nvPr/>
          </p:nvPicPr>
          <p:blipFill rotWithShape="1">
            <a:blip r:embed="rId4" cstate="print">
              <a:extLst>
                <a:ext uri="{28A0092B-C50C-407E-A947-70E740481C1C}">
                  <a14:useLocalDpi xmlns:a14="http://schemas.microsoft.com/office/drawing/2010/main" val="0"/>
                </a:ext>
              </a:extLst>
            </a:blip>
            <a:srcRect t="30369" r="85781" b="56105"/>
            <a:stretch/>
          </p:blipFill>
          <p:spPr bwMode="auto">
            <a:xfrm rot="20614060">
              <a:off x="6343077" y="3569758"/>
              <a:ext cx="367558" cy="34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hematic input to neuron.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43064" r="85781" b="45476"/>
            <a:stretch/>
          </p:blipFill>
          <p:spPr bwMode="auto">
            <a:xfrm>
              <a:off x="6916405" y="3647967"/>
              <a:ext cx="403326" cy="3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hematic input to neuron.png"/>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5141" t="86857" r="41315"/>
            <a:stretch/>
          </p:blipFill>
          <p:spPr bwMode="auto">
            <a:xfrm rot="331951">
              <a:off x="5651346" y="4597724"/>
              <a:ext cx="406400" cy="3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hematic input to neuron.png"/>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34652" t="86002" r="52894" b="1661"/>
            <a:stretch/>
          </p:blipFill>
          <p:spPr bwMode="auto">
            <a:xfrm>
              <a:off x="5295068" y="5677316"/>
              <a:ext cx="373708" cy="3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hematic input to neuron.png"/>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14595" t="74512" r="73978" b="11589"/>
            <a:stretch/>
          </p:blipFill>
          <p:spPr bwMode="auto">
            <a:xfrm rot="18725701">
              <a:off x="5039406" y="4445589"/>
              <a:ext cx="342900" cy="4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hematic input to neuron.png"/>
            <p:cNvPicPr>
              <a:picLocks noChangeAspect="1"/>
            </p:cNvPicPr>
            <p:nvPr/>
          </p:nvPicPr>
          <p:blipFill rotWithShape="1">
            <a:blip r:embed="rId4" cstate="print">
              <a:extLst>
                <a:ext uri="{28A0092B-C50C-407E-A947-70E740481C1C}">
                  <a14:useLocalDpi xmlns:a14="http://schemas.microsoft.com/office/drawing/2010/main" val="0"/>
                </a:ext>
              </a:extLst>
            </a:blip>
            <a:srcRect l="41627" t="1335" r="42289" b="87156"/>
            <a:stretch/>
          </p:blipFill>
          <p:spPr bwMode="auto">
            <a:xfrm rot="21025419">
              <a:off x="2665763" y="3340022"/>
              <a:ext cx="482600" cy="33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chematic input to neuron.png"/>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26390" t="140" r="58372" b="87502"/>
            <a:stretch/>
          </p:blipFill>
          <p:spPr bwMode="auto">
            <a:xfrm rot="217783" flipH="1">
              <a:off x="4139356" y="3543012"/>
              <a:ext cx="457200" cy="36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chematic input to neuron.png"/>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75571" t="-82" r="12237" b="87156"/>
            <a:stretch/>
          </p:blipFill>
          <p:spPr bwMode="auto">
            <a:xfrm rot="11350942">
              <a:off x="3187578" y="3988630"/>
              <a:ext cx="280143" cy="29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chematic input to neuron.png"/>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l="3535" t="54604" r="85884" b="34704"/>
            <a:stretch/>
          </p:blipFill>
          <p:spPr bwMode="auto">
            <a:xfrm rot="10128104" flipH="1">
              <a:off x="5830968" y="2914559"/>
              <a:ext cx="269718" cy="26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chematic input to neuron.png"/>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l="85950" t="30345" b="58431"/>
            <a:stretch/>
          </p:blipFill>
          <p:spPr bwMode="auto">
            <a:xfrm>
              <a:off x="5052731" y="3102414"/>
              <a:ext cx="421572" cy="3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chematic input to neuron.png"/>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rcRect l="86161" t="41291" b="47023"/>
            <a:stretch/>
          </p:blipFill>
          <p:spPr bwMode="auto">
            <a:xfrm>
              <a:off x="5132799" y="1512448"/>
              <a:ext cx="415255" cy="34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a:endCxn id="36" idx="4"/>
            </p:cNvCxnSpPr>
            <p:nvPr/>
          </p:nvCxnSpPr>
          <p:spPr>
            <a:xfrm flipV="1">
              <a:off x="3584987" y="3885791"/>
              <a:ext cx="777072" cy="17632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937414" y="1124744"/>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0" name="Oval 19"/>
            <p:cNvSpPr/>
            <p:nvPr/>
          </p:nvSpPr>
          <p:spPr>
            <a:xfrm>
              <a:off x="5088513" y="1149117"/>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1" name="Oval 20"/>
            <p:cNvSpPr/>
            <p:nvPr/>
          </p:nvSpPr>
          <p:spPr>
            <a:xfrm>
              <a:off x="5193797" y="157737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2" name="Oval 21"/>
            <p:cNvSpPr/>
            <p:nvPr/>
          </p:nvSpPr>
          <p:spPr>
            <a:xfrm>
              <a:off x="5646516" y="1525148"/>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3" name="Oval 22"/>
            <p:cNvSpPr/>
            <p:nvPr/>
          </p:nvSpPr>
          <p:spPr>
            <a:xfrm>
              <a:off x="2814391" y="1608711"/>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4" name="Oval 23"/>
            <p:cNvSpPr/>
            <p:nvPr/>
          </p:nvSpPr>
          <p:spPr>
            <a:xfrm>
              <a:off x="3130241" y="1901179"/>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5" name="Oval 24"/>
            <p:cNvSpPr/>
            <p:nvPr/>
          </p:nvSpPr>
          <p:spPr>
            <a:xfrm>
              <a:off x="3793527" y="1890734"/>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6" name="Oval 25"/>
            <p:cNvSpPr/>
            <p:nvPr/>
          </p:nvSpPr>
          <p:spPr>
            <a:xfrm>
              <a:off x="5004286" y="1890734"/>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7" name="Oval 26"/>
            <p:cNvSpPr/>
            <p:nvPr/>
          </p:nvSpPr>
          <p:spPr>
            <a:xfrm>
              <a:off x="5120099" y="3165063"/>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8" name="Oval 27"/>
            <p:cNvSpPr/>
            <p:nvPr/>
          </p:nvSpPr>
          <p:spPr>
            <a:xfrm>
              <a:off x="4698964" y="3112837"/>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29" name="Oval 28"/>
            <p:cNvSpPr/>
            <p:nvPr/>
          </p:nvSpPr>
          <p:spPr>
            <a:xfrm>
              <a:off x="4625266" y="2684579"/>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0" name="Oval 29"/>
            <p:cNvSpPr/>
            <p:nvPr/>
          </p:nvSpPr>
          <p:spPr>
            <a:xfrm>
              <a:off x="5741270" y="220409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1" name="Oval 30"/>
            <p:cNvSpPr/>
            <p:nvPr/>
          </p:nvSpPr>
          <p:spPr>
            <a:xfrm>
              <a:off x="6520368" y="208919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2" name="Oval 31"/>
            <p:cNvSpPr/>
            <p:nvPr/>
          </p:nvSpPr>
          <p:spPr>
            <a:xfrm>
              <a:off x="6825691" y="273680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3" name="Oval 32"/>
            <p:cNvSpPr/>
            <p:nvPr/>
          </p:nvSpPr>
          <p:spPr>
            <a:xfrm>
              <a:off x="6962558" y="369777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4" name="Oval 33"/>
            <p:cNvSpPr/>
            <p:nvPr/>
          </p:nvSpPr>
          <p:spPr>
            <a:xfrm>
              <a:off x="6415084" y="3582876"/>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5" name="Oval 34"/>
            <p:cNvSpPr/>
            <p:nvPr/>
          </p:nvSpPr>
          <p:spPr>
            <a:xfrm>
              <a:off x="4751606" y="357243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6" name="Oval 35"/>
            <p:cNvSpPr/>
            <p:nvPr/>
          </p:nvSpPr>
          <p:spPr>
            <a:xfrm>
              <a:off x="4225190" y="361421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7" name="Oval 36"/>
            <p:cNvSpPr/>
            <p:nvPr/>
          </p:nvSpPr>
          <p:spPr>
            <a:xfrm>
              <a:off x="3572431" y="2997939"/>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8" name="Oval 37"/>
            <p:cNvSpPr/>
            <p:nvPr/>
          </p:nvSpPr>
          <p:spPr>
            <a:xfrm>
              <a:off x="3246054" y="3196400"/>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9" name="Oval 38"/>
            <p:cNvSpPr/>
            <p:nvPr/>
          </p:nvSpPr>
          <p:spPr>
            <a:xfrm>
              <a:off x="2782805" y="3373970"/>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0" name="Oval 39"/>
            <p:cNvSpPr/>
            <p:nvPr/>
          </p:nvSpPr>
          <p:spPr>
            <a:xfrm>
              <a:off x="3046014" y="2465226"/>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1" name="Oval 40"/>
            <p:cNvSpPr/>
            <p:nvPr/>
          </p:nvSpPr>
          <p:spPr>
            <a:xfrm>
              <a:off x="1845783" y="408425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2" name="Oval 41"/>
            <p:cNvSpPr/>
            <p:nvPr/>
          </p:nvSpPr>
          <p:spPr>
            <a:xfrm>
              <a:off x="2456427" y="520190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3" name="Oval 42"/>
            <p:cNvSpPr/>
            <p:nvPr/>
          </p:nvSpPr>
          <p:spPr>
            <a:xfrm>
              <a:off x="2951260" y="4721417"/>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4" name="Oval 53"/>
            <p:cNvSpPr/>
            <p:nvPr/>
          </p:nvSpPr>
          <p:spPr>
            <a:xfrm>
              <a:off x="3351337" y="5609269"/>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5" name="Oval 44"/>
            <p:cNvSpPr/>
            <p:nvPr/>
          </p:nvSpPr>
          <p:spPr>
            <a:xfrm>
              <a:off x="4088321" y="5682386"/>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6" name="Oval 45"/>
            <p:cNvSpPr/>
            <p:nvPr/>
          </p:nvSpPr>
          <p:spPr>
            <a:xfrm>
              <a:off x="5330665" y="571372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7" name="Oval 46"/>
            <p:cNvSpPr/>
            <p:nvPr/>
          </p:nvSpPr>
          <p:spPr>
            <a:xfrm>
              <a:off x="4846361" y="4992996"/>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8" name="Oval 47"/>
            <p:cNvSpPr/>
            <p:nvPr/>
          </p:nvSpPr>
          <p:spPr>
            <a:xfrm>
              <a:off x="5067457" y="4512510"/>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49" name="Oval 48"/>
            <p:cNvSpPr/>
            <p:nvPr/>
          </p:nvSpPr>
          <p:spPr>
            <a:xfrm>
              <a:off x="5025343" y="4084252"/>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0" name="Oval 49"/>
            <p:cNvSpPr/>
            <p:nvPr/>
          </p:nvSpPr>
          <p:spPr>
            <a:xfrm>
              <a:off x="5614931" y="3687330"/>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1" name="Oval 50"/>
            <p:cNvSpPr/>
            <p:nvPr/>
          </p:nvSpPr>
          <p:spPr>
            <a:xfrm>
              <a:off x="2561711" y="2475671"/>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2" name="Oval 51"/>
            <p:cNvSpPr/>
            <p:nvPr/>
          </p:nvSpPr>
          <p:spPr>
            <a:xfrm>
              <a:off x="1866839" y="3081501"/>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3" name="Oval 52"/>
            <p:cNvSpPr/>
            <p:nvPr/>
          </p:nvSpPr>
          <p:spPr>
            <a:xfrm>
              <a:off x="6583539" y="4794534"/>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4" name="Oval 53"/>
            <p:cNvSpPr/>
            <p:nvPr/>
          </p:nvSpPr>
          <p:spPr>
            <a:xfrm>
              <a:off x="5836025" y="5285464"/>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5" name="Oval 54"/>
            <p:cNvSpPr/>
            <p:nvPr/>
          </p:nvSpPr>
          <p:spPr>
            <a:xfrm>
              <a:off x="6109763" y="3948463"/>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56" name="Oval 55"/>
            <p:cNvSpPr/>
            <p:nvPr/>
          </p:nvSpPr>
          <p:spPr>
            <a:xfrm>
              <a:off x="3175865" y="3951943"/>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cxnSp>
          <p:nvCxnSpPr>
            <p:cNvPr id="57" name="Straight Arrow Connector 56"/>
            <p:cNvCxnSpPr/>
            <p:nvPr/>
          </p:nvCxnSpPr>
          <p:spPr>
            <a:xfrm>
              <a:off x="4232209" y="1333651"/>
              <a:ext cx="947550" cy="313359"/>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30" idx="1"/>
            </p:cNvCxnSpPr>
            <p:nvPr/>
          </p:nvCxnSpPr>
          <p:spPr>
            <a:xfrm>
              <a:off x="5446479" y="1828063"/>
              <a:ext cx="334879" cy="41580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158" idx="7"/>
            </p:cNvCxnSpPr>
            <p:nvPr/>
          </p:nvCxnSpPr>
          <p:spPr>
            <a:xfrm flipH="1">
              <a:off x="4469368" y="1399805"/>
              <a:ext cx="650732" cy="750052"/>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26" idx="0"/>
            </p:cNvCxnSpPr>
            <p:nvPr/>
          </p:nvCxnSpPr>
          <p:spPr>
            <a:xfrm flipH="1">
              <a:off x="5141155" y="1431140"/>
              <a:ext cx="63171" cy="45959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21" idx="0"/>
            </p:cNvCxnSpPr>
            <p:nvPr/>
          </p:nvCxnSpPr>
          <p:spPr>
            <a:xfrm>
              <a:off x="5267497" y="1431140"/>
              <a:ext cx="63169" cy="146235"/>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23" idx="6"/>
            </p:cNvCxnSpPr>
            <p:nvPr/>
          </p:nvCxnSpPr>
          <p:spPr>
            <a:xfrm flipH="1">
              <a:off x="3088128" y="1316242"/>
              <a:ext cx="842268" cy="4282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endCxn id="25" idx="2"/>
            </p:cNvCxnSpPr>
            <p:nvPr/>
          </p:nvCxnSpPr>
          <p:spPr>
            <a:xfrm>
              <a:off x="3112695" y="1810654"/>
              <a:ext cx="680831" cy="215869"/>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endCxn id="51" idx="0"/>
            </p:cNvCxnSpPr>
            <p:nvPr/>
          </p:nvCxnSpPr>
          <p:spPr>
            <a:xfrm flipH="1">
              <a:off x="2698579" y="1883771"/>
              <a:ext cx="182493" cy="59190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9" idx="7"/>
            </p:cNvCxnSpPr>
            <p:nvPr/>
          </p:nvCxnSpPr>
          <p:spPr>
            <a:xfrm flipH="1">
              <a:off x="3016455" y="2740287"/>
              <a:ext cx="106769" cy="673454"/>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8" idx="1"/>
            </p:cNvCxnSpPr>
            <p:nvPr/>
          </p:nvCxnSpPr>
          <p:spPr>
            <a:xfrm>
              <a:off x="3217979" y="2740288"/>
              <a:ext cx="68162" cy="49588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37" idx="1"/>
            </p:cNvCxnSpPr>
            <p:nvPr/>
          </p:nvCxnSpPr>
          <p:spPr>
            <a:xfrm>
              <a:off x="3281150" y="2698506"/>
              <a:ext cx="331369" cy="339204"/>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52" idx="7"/>
            </p:cNvCxnSpPr>
            <p:nvPr/>
          </p:nvCxnSpPr>
          <p:spPr>
            <a:xfrm flipH="1">
              <a:off x="2100490" y="2663108"/>
              <a:ext cx="444552" cy="45816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160" idx="1"/>
            </p:cNvCxnSpPr>
            <p:nvPr/>
          </p:nvCxnSpPr>
          <p:spPr>
            <a:xfrm>
              <a:off x="2760289" y="2743189"/>
              <a:ext cx="1410233" cy="211200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40" idx="0"/>
            </p:cNvCxnSpPr>
            <p:nvPr/>
          </p:nvCxnSpPr>
          <p:spPr>
            <a:xfrm flipH="1">
              <a:off x="3182883" y="2189296"/>
              <a:ext cx="75162" cy="27593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399301" y="2122562"/>
              <a:ext cx="1728695" cy="109443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39" idx="7"/>
            </p:cNvCxnSpPr>
            <p:nvPr/>
          </p:nvCxnSpPr>
          <p:spPr>
            <a:xfrm flipH="1">
              <a:off x="3016455" y="2109216"/>
              <a:ext cx="826791" cy="130452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37" idx="0"/>
            </p:cNvCxnSpPr>
            <p:nvPr/>
          </p:nvCxnSpPr>
          <p:spPr>
            <a:xfrm flipH="1">
              <a:off x="3709300" y="2169276"/>
              <a:ext cx="181031" cy="82866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29" idx="1"/>
            </p:cNvCxnSpPr>
            <p:nvPr/>
          </p:nvCxnSpPr>
          <p:spPr>
            <a:xfrm>
              <a:off x="4132483" y="1401835"/>
              <a:ext cx="532870" cy="132251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26" idx="1"/>
            </p:cNvCxnSpPr>
            <p:nvPr/>
          </p:nvCxnSpPr>
          <p:spPr>
            <a:xfrm>
              <a:off x="4199748" y="1348448"/>
              <a:ext cx="844626" cy="58205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156" idx="1"/>
            </p:cNvCxnSpPr>
            <p:nvPr/>
          </p:nvCxnSpPr>
          <p:spPr>
            <a:xfrm>
              <a:off x="5995708" y="2442886"/>
              <a:ext cx="354181" cy="42769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34" idx="7"/>
            </p:cNvCxnSpPr>
            <p:nvPr/>
          </p:nvCxnSpPr>
          <p:spPr>
            <a:xfrm flipH="1">
              <a:off x="6648734" y="2376152"/>
              <a:ext cx="12893" cy="124649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8" idx="7"/>
            </p:cNvCxnSpPr>
            <p:nvPr/>
          </p:nvCxnSpPr>
          <p:spPr>
            <a:xfrm flipH="1">
              <a:off x="4932614" y="2422865"/>
              <a:ext cx="834396" cy="72974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7" idx="0"/>
            </p:cNvCxnSpPr>
            <p:nvPr/>
          </p:nvCxnSpPr>
          <p:spPr>
            <a:xfrm flipH="1">
              <a:off x="5256968" y="2476253"/>
              <a:ext cx="557128" cy="68881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34" idx="2"/>
            </p:cNvCxnSpPr>
            <p:nvPr/>
          </p:nvCxnSpPr>
          <p:spPr>
            <a:xfrm flipH="1">
              <a:off x="5296157" y="3718665"/>
              <a:ext cx="1118927" cy="42593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endCxn id="43" idx="6"/>
            </p:cNvCxnSpPr>
            <p:nvPr/>
          </p:nvCxnSpPr>
          <p:spPr>
            <a:xfrm flipH="1">
              <a:off x="3224997" y="4244704"/>
              <a:ext cx="1802106" cy="61250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endCxn id="42" idx="0"/>
            </p:cNvCxnSpPr>
            <p:nvPr/>
          </p:nvCxnSpPr>
          <p:spPr>
            <a:xfrm>
              <a:off x="2074195" y="4338131"/>
              <a:ext cx="519101" cy="86377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2107827" y="4291418"/>
              <a:ext cx="1283597" cy="135762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733386" y="5372508"/>
              <a:ext cx="617950" cy="3725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3177332" y="4985451"/>
              <a:ext cx="310874" cy="62381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1" idx="7"/>
              <a:endCxn id="39" idx="3"/>
            </p:cNvCxnSpPr>
            <p:nvPr/>
          </p:nvCxnSpPr>
          <p:spPr>
            <a:xfrm flipV="1">
              <a:off x="2079433" y="3605778"/>
              <a:ext cx="743459" cy="51824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56" idx="2"/>
              <a:endCxn id="41" idx="6"/>
            </p:cNvCxnSpPr>
            <p:nvPr/>
          </p:nvCxnSpPr>
          <p:spPr>
            <a:xfrm flipH="1">
              <a:off x="2119521" y="4087733"/>
              <a:ext cx="1056344" cy="13230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56" idx="5"/>
              <a:endCxn id="46" idx="1"/>
            </p:cNvCxnSpPr>
            <p:nvPr/>
          </p:nvCxnSpPr>
          <p:spPr>
            <a:xfrm>
              <a:off x="3409515" y="4183751"/>
              <a:ext cx="1961238" cy="156974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48" idx="1"/>
            </p:cNvCxnSpPr>
            <p:nvPr/>
          </p:nvCxnSpPr>
          <p:spPr>
            <a:xfrm>
              <a:off x="4455356" y="3857649"/>
              <a:ext cx="652189" cy="69463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endCxn id="36" idx="1"/>
            </p:cNvCxnSpPr>
            <p:nvPr/>
          </p:nvCxnSpPr>
          <p:spPr>
            <a:xfrm>
              <a:off x="3775985" y="3263716"/>
              <a:ext cx="489292" cy="39026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35" idx="2"/>
              <a:endCxn id="37" idx="6"/>
            </p:cNvCxnSpPr>
            <p:nvPr/>
          </p:nvCxnSpPr>
          <p:spPr>
            <a:xfrm flipH="1" flipV="1">
              <a:off x="3846169" y="3133729"/>
              <a:ext cx="905437" cy="57449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33" idx="3"/>
            </p:cNvCxnSpPr>
            <p:nvPr/>
          </p:nvCxnSpPr>
          <p:spPr>
            <a:xfrm flipV="1">
              <a:off x="6789720" y="3929583"/>
              <a:ext cx="212926" cy="85972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53" idx="3"/>
            </p:cNvCxnSpPr>
            <p:nvPr/>
          </p:nvCxnSpPr>
          <p:spPr>
            <a:xfrm flipV="1">
              <a:off x="6103622" y="5026342"/>
              <a:ext cx="520004" cy="31018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54" idx="2"/>
            </p:cNvCxnSpPr>
            <p:nvPr/>
          </p:nvCxnSpPr>
          <p:spPr>
            <a:xfrm flipV="1">
              <a:off x="3635018" y="5421254"/>
              <a:ext cx="2201008" cy="28898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endCxn id="46" idx="2"/>
            </p:cNvCxnSpPr>
            <p:nvPr/>
          </p:nvCxnSpPr>
          <p:spPr>
            <a:xfrm>
              <a:off x="4374927" y="5810343"/>
              <a:ext cx="955739" cy="3916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159" idx="4"/>
            </p:cNvCxnSpPr>
            <p:nvPr/>
          </p:nvCxnSpPr>
          <p:spPr>
            <a:xfrm flipV="1">
              <a:off x="5518422" y="4951214"/>
              <a:ext cx="338661" cy="76570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34" idx="4"/>
            </p:cNvCxnSpPr>
            <p:nvPr/>
          </p:nvCxnSpPr>
          <p:spPr>
            <a:xfrm flipV="1">
              <a:off x="6036358" y="3854455"/>
              <a:ext cx="515595" cy="142869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endCxn id="55" idx="5"/>
            </p:cNvCxnSpPr>
            <p:nvPr/>
          </p:nvCxnSpPr>
          <p:spPr>
            <a:xfrm flipH="1" flipV="1">
              <a:off x="6343413" y="4180270"/>
              <a:ext cx="338683" cy="6023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48" idx="7"/>
            </p:cNvCxnSpPr>
            <p:nvPr/>
          </p:nvCxnSpPr>
          <p:spPr>
            <a:xfrm flipH="1">
              <a:off x="5301107" y="3948467"/>
              <a:ext cx="365298" cy="60381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endCxn id="29" idx="0"/>
            </p:cNvCxnSpPr>
            <p:nvPr/>
          </p:nvCxnSpPr>
          <p:spPr>
            <a:xfrm flipH="1">
              <a:off x="4762134" y="2149256"/>
              <a:ext cx="308688" cy="53532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4936292" y="2179286"/>
              <a:ext cx="184978" cy="93093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28" idx="5"/>
            </p:cNvCxnSpPr>
            <p:nvPr/>
          </p:nvCxnSpPr>
          <p:spPr>
            <a:xfrm flipH="1" flipV="1">
              <a:off x="4932614" y="3344645"/>
              <a:ext cx="884843" cy="131714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55" idx="4"/>
              <a:endCxn id="108" idx="7"/>
            </p:cNvCxnSpPr>
            <p:nvPr/>
          </p:nvCxnSpPr>
          <p:spPr>
            <a:xfrm flipH="1">
              <a:off x="6212248" y="4220042"/>
              <a:ext cx="34384" cy="22865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8" idx="1"/>
              <a:endCxn id="28" idx="5"/>
            </p:cNvCxnSpPr>
            <p:nvPr/>
          </p:nvCxnSpPr>
          <p:spPr>
            <a:xfrm flipH="1" flipV="1">
              <a:off x="4932614" y="3344645"/>
              <a:ext cx="1086071" cy="110405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50" idx="1"/>
              <a:endCxn id="27" idx="4"/>
            </p:cNvCxnSpPr>
            <p:nvPr/>
          </p:nvCxnSpPr>
          <p:spPr>
            <a:xfrm flipH="1" flipV="1">
              <a:off x="5256968" y="3436642"/>
              <a:ext cx="398051" cy="29045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27" idx="5"/>
            </p:cNvCxnSpPr>
            <p:nvPr/>
          </p:nvCxnSpPr>
          <p:spPr>
            <a:xfrm flipH="1" flipV="1">
              <a:off x="5353749" y="3396871"/>
              <a:ext cx="1068084" cy="26016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22" idx="2"/>
              <a:endCxn id="21" idx="6"/>
            </p:cNvCxnSpPr>
            <p:nvPr/>
          </p:nvCxnSpPr>
          <p:spPr>
            <a:xfrm flipH="1">
              <a:off x="5467535" y="1660938"/>
              <a:ext cx="178981" cy="5222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5978597" y="4408927"/>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cxnSp>
          <p:nvCxnSpPr>
            <p:cNvPr id="109" name="Straight Arrow Connector 108"/>
            <p:cNvCxnSpPr>
              <a:endCxn id="23" idx="6"/>
            </p:cNvCxnSpPr>
            <p:nvPr/>
          </p:nvCxnSpPr>
          <p:spPr>
            <a:xfrm flipH="1">
              <a:off x="3088128" y="1316242"/>
              <a:ext cx="1982401" cy="42825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9" idx="3"/>
              <a:endCxn id="39" idx="7"/>
            </p:cNvCxnSpPr>
            <p:nvPr/>
          </p:nvCxnSpPr>
          <p:spPr>
            <a:xfrm flipH="1">
              <a:off x="3016455" y="1356552"/>
              <a:ext cx="961047" cy="205719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endCxn id="39" idx="7"/>
            </p:cNvCxnSpPr>
            <p:nvPr/>
          </p:nvCxnSpPr>
          <p:spPr>
            <a:xfrm flipH="1">
              <a:off x="3016455" y="1396592"/>
              <a:ext cx="991316" cy="201714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endCxn id="40" idx="7"/>
            </p:cNvCxnSpPr>
            <p:nvPr/>
          </p:nvCxnSpPr>
          <p:spPr>
            <a:xfrm flipH="1">
              <a:off x="3279665" y="1361557"/>
              <a:ext cx="692794" cy="114344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3248292" y="1351547"/>
              <a:ext cx="729212" cy="1120034"/>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endCxn id="25" idx="6"/>
            </p:cNvCxnSpPr>
            <p:nvPr/>
          </p:nvCxnSpPr>
          <p:spPr>
            <a:xfrm flipH="1">
              <a:off x="4067264" y="1736935"/>
              <a:ext cx="1115954" cy="28958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35" idx="0"/>
            </p:cNvCxnSpPr>
            <p:nvPr/>
          </p:nvCxnSpPr>
          <p:spPr>
            <a:xfrm flipH="1">
              <a:off x="4888475" y="1802001"/>
              <a:ext cx="794182" cy="1770431"/>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endCxn id="26" idx="6"/>
            </p:cNvCxnSpPr>
            <p:nvPr/>
          </p:nvCxnSpPr>
          <p:spPr>
            <a:xfrm flipH="1" flipV="1">
              <a:off x="5278024" y="2026523"/>
              <a:ext cx="1255508" cy="15058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30" idx="6"/>
            </p:cNvCxnSpPr>
            <p:nvPr/>
          </p:nvCxnSpPr>
          <p:spPr>
            <a:xfrm flipH="1">
              <a:off x="6015008" y="2222157"/>
              <a:ext cx="508434" cy="117727"/>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endCxn id="28" idx="0"/>
            </p:cNvCxnSpPr>
            <p:nvPr/>
          </p:nvCxnSpPr>
          <p:spPr>
            <a:xfrm flipH="1">
              <a:off x="4835833" y="2287222"/>
              <a:ext cx="1677520" cy="825615"/>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endCxn id="30" idx="1"/>
            </p:cNvCxnSpPr>
            <p:nvPr/>
          </p:nvCxnSpPr>
          <p:spPr>
            <a:xfrm flipH="1">
              <a:off x="5781358" y="1821753"/>
              <a:ext cx="494" cy="422113"/>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endCxn id="156" idx="1"/>
            </p:cNvCxnSpPr>
            <p:nvPr/>
          </p:nvCxnSpPr>
          <p:spPr>
            <a:xfrm>
              <a:off x="5847434" y="1811743"/>
              <a:ext cx="502455" cy="1058842"/>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endCxn id="33" idx="1"/>
            </p:cNvCxnSpPr>
            <p:nvPr/>
          </p:nvCxnSpPr>
          <p:spPr>
            <a:xfrm>
              <a:off x="5892838" y="1796727"/>
              <a:ext cx="1109808" cy="194081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endCxn id="32" idx="1"/>
            </p:cNvCxnSpPr>
            <p:nvPr/>
          </p:nvCxnSpPr>
          <p:spPr>
            <a:xfrm>
              <a:off x="5897882" y="1751682"/>
              <a:ext cx="967896" cy="1024895"/>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33" idx="0"/>
            </p:cNvCxnSpPr>
            <p:nvPr/>
          </p:nvCxnSpPr>
          <p:spPr>
            <a:xfrm>
              <a:off x="6972431" y="3007950"/>
              <a:ext cx="126996" cy="689825"/>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endCxn id="35" idx="7"/>
            </p:cNvCxnSpPr>
            <p:nvPr/>
          </p:nvCxnSpPr>
          <p:spPr>
            <a:xfrm flipH="1">
              <a:off x="4985256" y="2922864"/>
              <a:ext cx="1835829" cy="68933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endCxn id="39" idx="1"/>
            </p:cNvCxnSpPr>
            <p:nvPr/>
          </p:nvCxnSpPr>
          <p:spPr>
            <a:xfrm>
              <a:off x="2699458" y="2762702"/>
              <a:ext cx="123435" cy="65103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endCxn id="56" idx="0"/>
            </p:cNvCxnSpPr>
            <p:nvPr/>
          </p:nvCxnSpPr>
          <p:spPr>
            <a:xfrm>
              <a:off x="2773448" y="2749355"/>
              <a:ext cx="539285" cy="120258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endCxn id="40" idx="3"/>
            </p:cNvCxnSpPr>
            <p:nvPr/>
          </p:nvCxnSpPr>
          <p:spPr>
            <a:xfrm flipV="1">
              <a:off x="2067172" y="2697034"/>
              <a:ext cx="1018930" cy="1393675"/>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160" idx="1"/>
            </p:cNvCxnSpPr>
            <p:nvPr/>
          </p:nvCxnSpPr>
          <p:spPr>
            <a:xfrm>
              <a:off x="2100804" y="3356635"/>
              <a:ext cx="2069718" cy="1498561"/>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endCxn id="39" idx="2"/>
            </p:cNvCxnSpPr>
            <p:nvPr/>
          </p:nvCxnSpPr>
          <p:spPr>
            <a:xfrm>
              <a:off x="2161342" y="3296574"/>
              <a:ext cx="621463" cy="213185"/>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endCxn id="160" idx="1"/>
            </p:cNvCxnSpPr>
            <p:nvPr/>
          </p:nvCxnSpPr>
          <p:spPr>
            <a:xfrm>
              <a:off x="2141163" y="4257544"/>
              <a:ext cx="2029359" cy="597652"/>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42" idx="7"/>
              <a:endCxn id="43" idx="3"/>
            </p:cNvCxnSpPr>
            <p:nvPr/>
          </p:nvCxnSpPr>
          <p:spPr>
            <a:xfrm flipV="1">
              <a:off x="2690078" y="4953224"/>
              <a:ext cx="301269" cy="28844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42" idx="6"/>
              <a:endCxn id="160" idx="3"/>
            </p:cNvCxnSpPr>
            <p:nvPr/>
          </p:nvCxnSpPr>
          <p:spPr>
            <a:xfrm flipV="1">
              <a:off x="2730165" y="5047232"/>
              <a:ext cx="1440357" cy="29045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endCxn id="56" idx="5"/>
            </p:cNvCxnSpPr>
            <p:nvPr/>
          </p:nvCxnSpPr>
          <p:spPr>
            <a:xfrm flipH="1" flipV="1">
              <a:off x="3409515" y="4183751"/>
              <a:ext cx="60559" cy="1400857"/>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endCxn id="39" idx="4"/>
            </p:cNvCxnSpPr>
            <p:nvPr/>
          </p:nvCxnSpPr>
          <p:spPr>
            <a:xfrm flipH="1" flipV="1">
              <a:off x="2919674" y="3645549"/>
              <a:ext cx="536947" cy="1945732"/>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56" idx="3"/>
            </p:cNvCxnSpPr>
            <p:nvPr/>
          </p:nvCxnSpPr>
          <p:spPr>
            <a:xfrm flipV="1">
              <a:off x="3113573" y="4183751"/>
              <a:ext cx="102379" cy="51996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56" idx="6"/>
              <a:endCxn id="48" idx="2"/>
            </p:cNvCxnSpPr>
            <p:nvPr/>
          </p:nvCxnSpPr>
          <p:spPr>
            <a:xfrm>
              <a:off x="3449602" y="4087733"/>
              <a:ext cx="1617855" cy="560567"/>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45" idx="0"/>
              <a:endCxn id="37" idx="4"/>
            </p:cNvCxnSpPr>
            <p:nvPr/>
          </p:nvCxnSpPr>
          <p:spPr>
            <a:xfrm flipH="1" flipV="1">
              <a:off x="3709300" y="3269518"/>
              <a:ext cx="515890" cy="241286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44" idx="7"/>
              <a:endCxn id="48" idx="3"/>
            </p:cNvCxnSpPr>
            <p:nvPr/>
          </p:nvCxnSpPr>
          <p:spPr>
            <a:xfrm flipV="1">
              <a:off x="3584987" y="4744318"/>
              <a:ext cx="1522557" cy="904723"/>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44" idx="7"/>
              <a:endCxn id="53" idx="2"/>
            </p:cNvCxnSpPr>
            <p:nvPr/>
          </p:nvCxnSpPr>
          <p:spPr>
            <a:xfrm flipV="1">
              <a:off x="3584987" y="4930324"/>
              <a:ext cx="2998552" cy="718717"/>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46" idx="1"/>
              <a:endCxn id="47" idx="5"/>
            </p:cNvCxnSpPr>
            <p:nvPr/>
          </p:nvCxnSpPr>
          <p:spPr>
            <a:xfrm flipH="1" flipV="1">
              <a:off x="5080011" y="5224803"/>
              <a:ext cx="290741" cy="52869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46" idx="7"/>
              <a:endCxn id="54" idx="3"/>
            </p:cNvCxnSpPr>
            <p:nvPr/>
          </p:nvCxnSpPr>
          <p:spPr>
            <a:xfrm flipV="1">
              <a:off x="5564315" y="5517272"/>
              <a:ext cx="311798" cy="236222"/>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54" idx="0"/>
              <a:endCxn id="159" idx="4"/>
            </p:cNvCxnSpPr>
            <p:nvPr/>
          </p:nvCxnSpPr>
          <p:spPr>
            <a:xfrm flipH="1" flipV="1">
              <a:off x="5857083" y="4951214"/>
              <a:ext cx="115811" cy="33425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54" idx="0"/>
              <a:endCxn id="157" idx="4"/>
            </p:cNvCxnSpPr>
            <p:nvPr/>
          </p:nvCxnSpPr>
          <p:spPr>
            <a:xfrm flipV="1">
              <a:off x="5972894" y="3165064"/>
              <a:ext cx="1" cy="212040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59" idx="0"/>
              <a:endCxn id="50" idx="4"/>
            </p:cNvCxnSpPr>
            <p:nvPr/>
          </p:nvCxnSpPr>
          <p:spPr>
            <a:xfrm flipH="1" flipV="1">
              <a:off x="5751800" y="3958909"/>
              <a:ext cx="105283" cy="720726"/>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159" idx="0"/>
              <a:endCxn id="27" idx="4"/>
            </p:cNvCxnSpPr>
            <p:nvPr/>
          </p:nvCxnSpPr>
          <p:spPr>
            <a:xfrm flipH="1" flipV="1">
              <a:off x="5256968" y="3436642"/>
              <a:ext cx="600115" cy="1242993"/>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3" idx="2"/>
              <a:endCxn id="160" idx="6"/>
            </p:cNvCxnSpPr>
            <p:nvPr/>
          </p:nvCxnSpPr>
          <p:spPr>
            <a:xfrm flipH="1">
              <a:off x="4404172" y="4930324"/>
              <a:ext cx="2179366" cy="20890"/>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47" idx="2"/>
              <a:endCxn id="160" idx="6"/>
            </p:cNvCxnSpPr>
            <p:nvPr/>
          </p:nvCxnSpPr>
          <p:spPr>
            <a:xfrm flipH="1" flipV="1">
              <a:off x="4404172" y="4951214"/>
              <a:ext cx="442189" cy="177571"/>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53" idx="1"/>
              <a:endCxn id="159" idx="6"/>
            </p:cNvCxnSpPr>
            <p:nvPr/>
          </p:nvCxnSpPr>
          <p:spPr>
            <a:xfrm flipH="1" flipV="1">
              <a:off x="5993952" y="4815424"/>
              <a:ext cx="629674" cy="18881"/>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53" idx="1"/>
              <a:endCxn id="50" idx="5"/>
            </p:cNvCxnSpPr>
            <p:nvPr/>
          </p:nvCxnSpPr>
          <p:spPr>
            <a:xfrm flipH="1" flipV="1">
              <a:off x="5848581" y="3919137"/>
              <a:ext cx="775045" cy="91516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53" idx="0"/>
              <a:endCxn id="34" idx="4"/>
            </p:cNvCxnSpPr>
            <p:nvPr/>
          </p:nvCxnSpPr>
          <p:spPr>
            <a:xfrm flipH="1" flipV="1">
              <a:off x="6551953" y="3854455"/>
              <a:ext cx="168454" cy="940079"/>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08" idx="7"/>
              <a:endCxn id="33" idx="3"/>
            </p:cNvCxnSpPr>
            <p:nvPr/>
          </p:nvCxnSpPr>
          <p:spPr>
            <a:xfrm flipV="1">
              <a:off x="6212248" y="3929583"/>
              <a:ext cx="790398" cy="519116"/>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53" idx="0"/>
              <a:endCxn id="157" idx="5"/>
            </p:cNvCxnSpPr>
            <p:nvPr/>
          </p:nvCxnSpPr>
          <p:spPr>
            <a:xfrm flipH="1" flipV="1">
              <a:off x="6069677" y="3125293"/>
              <a:ext cx="650731" cy="1669241"/>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55" idx="0"/>
              <a:endCxn id="157" idx="4"/>
            </p:cNvCxnSpPr>
            <p:nvPr/>
          </p:nvCxnSpPr>
          <p:spPr>
            <a:xfrm flipH="1" flipV="1">
              <a:off x="5972895" y="3165064"/>
              <a:ext cx="273737" cy="783398"/>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33" idx="1"/>
              <a:endCxn id="156" idx="4"/>
            </p:cNvCxnSpPr>
            <p:nvPr/>
          </p:nvCxnSpPr>
          <p:spPr>
            <a:xfrm flipH="1" flipV="1">
              <a:off x="6446670" y="3102392"/>
              <a:ext cx="555976" cy="635154"/>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47" idx="0"/>
              <a:endCxn id="35" idx="3"/>
            </p:cNvCxnSpPr>
            <p:nvPr/>
          </p:nvCxnSpPr>
          <p:spPr>
            <a:xfrm flipH="1" flipV="1">
              <a:off x="4791694" y="3804239"/>
              <a:ext cx="191536" cy="1188756"/>
            </a:xfrm>
            <a:prstGeom prst="straightConnector1">
              <a:avLst/>
            </a:prstGeom>
            <a:ln>
              <a:solidFill>
                <a:schemeClr val="bg1">
                  <a:lumMod val="8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6" name="Oval 155"/>
            <p:cNvSpPr/>
            <p:nvPr/>
          </p:nvSpPr>
          <p:spPr>
            <a:xfrm>
              <a:off x="6309801" y="2830813"/>
              <a:ext cx="273738" cy="2715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57" name="Oval 156"/>
            <p:cNvSpPr/>
            <p:nvPr/>
          </p:nvSpPr>
          <p:spPr>
            <a:xfrm>
              <a:off x="5836026" y="289348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58" name="Oval 157"/>
            <p:cNvSpPr/>
            <p:nvPr/>
          </p:nvSpPr>
          <p:spPr>
            <a:xfrm>
              <a:off x="4235718" y="2110086"/>
              <a:ext cx="273738" cy="2715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59" name="Oval 158"/>
            <p:cNvSpPr/>
            <p:nvPr/>
          </p:nvSpPr>
          <p:spPr>
            <a:xfrm>
              <a:off x="5720214" y="4679635"/>
              <a:ext cx="273738" cy="2715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60" name="Oval 159"/>
            <p:cNvSpPr/>
            <p:nvPr/>
          </p:nvSpPr>
          <p:spPr>
            <a:xfrm>
              <a:off x="4130435" y="4815424"/>
              <a:ext cx="273738" cy="2715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cxnSp>
          <p:nvCxnSpPr>
            <p:cNvPr id="161" name="Straight Arrow Connector 160"/>
            <p:cNvCxnSpPr>
              <a:stCxn id="24" idx="7"/>
              <a:endCxn id="19" idx="3"/>
            </p:cNvCxnSpPr>
            <p:nvPr/>
          </p:nvCxnSpPr>
          <p:spPr>
            <a:xfrm flipV="1">
              <a:off x="3363891" y="1356552"/>
              <a:ext cx="613610" cy="584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26" idx="2"/>
              <a:endCxn id="25" idx="6"/>
            </p:cNvCxnSpPr>
            <p:nvPr/>
          </p:nvCxnSpPr>
          <p:spPr>
            <a:xfrm flipH="1">
              <a:off x="4067264" y="2026523"/>
              <a:ext cx="9370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21" idx="4"/>
              <a:endCxn id="27" idx="0"/>
            </p:cNvCxnSpPr>
            <p:nvPr/>
          </p:nvCxnSpPr>
          <p:spPr>
            <a:xfrm flipH="1">
              <a:off x="5256968" y="1848954"/>
              <a:ext cx="73699" cy="13161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endCxn id="158" idx="3"/>
            </p:cNvCxnSpPr>
            <p:nvPr/>
          </p:nvCxnSpPr>
          <p:spPr>
            <a:xfrm flipV="1">
              <a:off x="3740886" y="2341893"/>
              <a:ext cx="534920" cy="645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60" idx="4"/>
              <a:endCxn id="45" idx="0"/>
            </p:cNvCxnSpPr>
            <p:nvPr/>
          </p:nvCxnSpPr>
          <p:spPr>
            <a:xfrm flipH="1">
              <a:off x="4225190" y="5087004"/>
              <a:ext cx="42114" cy="5953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48" idx="5"/>
              <a:endCxn id="159" idx="2"/>
            </p:cNvCxnSpPr>
            <p:nvPr/>
          </p:nvCxnSpPr>
          <p:spPr>
            <a:xfrm>
              <a:off x="5301107" y="4744318"/>
              <a:ext cx="419107" cy="711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48" idx="4"/>
              <a:endCxn id="46" idx="1"/>
            </p:cNvCxnSpPr>
            <p:nvPr/>
          </p:nvCxnSpPr>
          <p:spPr>
            <a:xfrm>
              <a:off x="5204326" y="4784089"/>
              <a:ext cx="166427" cy="969404"/>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34" idx="6"/>
              <a:endCxn id="33" idx="1"/>
            </p:cNvCxnSpPr>
            <p:nvPr/>
          </p:nvCxnSpPr>
          <p:spPr>
            <a:xfrm>
              <a:off x="6688822" y="3718665"/>
              <a:ext cx="313824" cy="1888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39" idx="6"/>
              <a:endCxn id="36" idx="1"/>
            </p:cNvCxnSpPr>
            <p:nvPr/>
          </p:nvCxnSpPr>
          <p:spPr>
            <a:xfrm>
              <a:off x="3056543" y="3509760"/>
              <a:ext cx="1208734" cy="144224"/>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56" idx="6"/>
              <a:endCxn id="36" idx="3"/>
            </p:cNvCxnSpPr>
            <p:nvPr/>
          </p:nvCxnSpPr>
          <p:spPr>
            <a:xfrm flipV="1">
              <a:off x="3449602" y="3846020"/>
              <a:ext cx="815675" cy="241713"/>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36" idx="2"/>
              <a:endCxn id="39" idx="5"/>
            </p:cNvCxnSpPr>
            <p:nvPr/>
          </p:nvCxnSpPr>
          <p:spPr>
            <a:xfrm flipH="1" flipV="1">
              <a:off x="3016455" y="3605778"/>
              <a:ext cx="1208734" cy="144224"/>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56" idx="1"/>
              <a:endCxn id="39" idx="4"/>
            </p:cNvCxnSpPr>
            <p:nvPr/>
          </p:nvCxnSpPr>
          <p:spPr>
            <a:xfrm flipH="1" flipV="1">
              <a:off x="2919674" y="3645549"/>
              <a:ext cx="296279" cy="346166"/>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56" idx="7"/>
            </p:cNvCxnSpPr>
            <p:nvPr/>
          </p:nvCxnSpPr>
          <p:spPr>
            <a:xfrm flipV="1">
              <a:off x="3409515" y="3765940"/>
              <a:ext cx="823475" cy="225774"/>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27" idx="7"/>
              <a:endCxn id="21" idx="5"/>
            </p:cNvCxnSpPr>
            <p:nvPr/>
          </p:nvCxnSpPr>
          <p:spPr>
            <a:xfrm flipV="1">
              <a:off x="5353749" y="1809183"/>
              <a:ext cx="73699" cy="13956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27" idx="6"/>
              <a:endCxn id="157" idx="3"/>
            </p:cNvCxnSpPr>
            <p:nvPr/>
          </p:nvCxnSpPr>
          <p:spPr>
            <a:xfrm flipV="1">
              <a:off x="5393836" y="3125293"/>
              <a:ext cx="482277" cy="17556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59" idx="1"/>
              <a:endCxn id="48" idx="6"/>
            </p:cNvCxnSpPr>
            <p:nvPr/>
          </p:nvCxnSpPr>
          <p:spPr>
            <a:xfrm flipH="1" flipV="1">
              <a:off x="5341194" y="4648299"/>
              <a:ext cx="419107" cy="711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48" idx="5"/>
              <a:endCxn id="46" idx="0"/>
            </p:cNvCxnSpPr>
            <p:nvPr/>
          </p:nvCxnSpPr>
          <p:spPr>
            <a:xfrm>
              <a:off x="5301107" y="4744317"/>
              <a:ext cx="166427" cy="969405"/>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34" idx="5"/>
              <a:endCxn id="33" idx="2"/>
            </p:cNvCxnSpPr>
            <p:nvPr/>
          </p:nvCxnSpPr>
          <p:spPr>
            <a:xfrm>
              <a:off x="6648734" y="3814683"/>
              <a:ext cx="313824" cy="18882"/>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3022952" y="6237312"/>
              <a:ext cx="3493264" cy="369332"/>
            </a:xfrm>
            <a:prstGeom prst="rect">
              <a:avLst/>
            </a:prstGeom>
            <a:noFill/>
          </p:spPr>
          <p:txBody>
            <a:bodyPr wrap="none" rtlCol="0">
              <a:spAutoFit/>
            </a:bodyPr>
            <a:lstStyle/>
            <a:p>
              <a:r>
                <a:rPr lang="en-GB" dirty="0">
                  <a:solidFill>
                    <a:prstClr val="black"/>
                  </a:solidFill>
                </a:rPr>
                <a:t>Layer 2/3 pyramidal cell network</a:t>
              </a:r>
            </a:p>
          </p:txBody>
        </p:sp>
        <p:cxnSp>
          <p:nvCxnSpPr>
            <p:cNvPr id="180" name="Straight Arrow Connector 179"/>
            <p:cNvCxnSpPr>
              <a:endCxn id="34" idx="1"/>
            </p:cNvCxnSpPr>
            <p:nvPr/>
          </p:nvCxnSpPr>
          <p:spPr>
            <a:xfrm>
              <a:off x="6090027" y="3145317"/>
              <a:ext cx="365145" cy="47733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81" name="Group 180"/>
            <p:cNvGrpSpPr/>
            <p:nvPr/>
          </p:nvGrpSpPr>
          <p:grpSpPr>
            <a:xfrm>
              <a:off x="7118068" y="5458729"/>
              <a:ext cx="864569" cy="495236"/>
              <a:chOff x="7291536" y="5739080"/>
              <a:chExt cx="864569" cy="495236"/>
            </a:xfrm>
          </p:grpSpPr>
          <p:sp>
            <p:nvSpPr>
              <p:cNvPr id="182" name="TextBox 181"/>
              <p:cNvSpPr txBox="1"/>
              <p:nvPr/>
            </p:nvSpPr>
            <p:spPr>
              <a:xfrm>
                <a:off x="7596336" y="5739080"/>
                <a:ext cx="559769" cy="246221"/>
              </a:xfrm>
              <a:prstGeom prst="rect">
                <a:avLst/>
              </a:prstGeom>
              <a:noFill/>
            </p:spPr>
            <p:txBody>
              <a:bodyPr wrap="none" rtlCol="0">
                <a:spAutoFit/>
              </a:bodyPr>
              <a:lstStyle/>
              <a:p>
                <a:r>
                  <a:rPr lang="en-GB" sz="1000" dirty="0">
                    <a:solidFill>
                      <a:prstClr val="black"/>
                    </a:solidFill>
                    <a:latin typeface="Arial" pitchFamily="34" charset="0"/>
                    <a:cs typeface="Arial" pitchFamily="34" charset="0"/>
                  </a:rPr>
                  <a:t>Strong</a:t>
                </a:r>
              </a:p>
            </p:txBody>
          </p:sp>
          <p:cxnSp>
            <p:nvCxnSpPr>
              <p:cNvPr id="183" name="Straight Connector 182"/>
              <p:cNvCxnSpPr/>
              <p:nvPr/>
            </p:nvCxnSpPr>
            <p:spPr>
              <a:xfrm>
                <a:off x="7291536" y="5862190"/>
                <a:ext cx="3048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291536" y="6111205"/>
                <a:ext cx="296908" cy="0"/>
              </a:xfrm>
              <a:prstGeom prst="line">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a:off x="7602937" y="5988095"/>
                <a:ext cx="511679" cy="246221"/>
              </a:xfrm>
              <a:prstGeom prst="rect">
                <a:avLst/>
              </a:prstGeom>
            </p:spPr>
            <p:txBody>
              <a:bodyPr wrap="none">
                <a:spAutoFit/>
              </a:bodyPr>
              <a:lstStyle/>
              <a:p>
                <a:r>
                  <a:rPr lang="en-GB" sz="1000" dirty="0">
                    <a:solidFill>
                      <a:prstClr val="black"/>
                    </a:solidFill>
                    <a:latin typeface="Arial" pitchFamily="34" charset="0"/>
                    <a:cs typeface="Arial" pitchFamily="34" charset="0"/>
                  </a:rPr>
                  <a:t>Weak</a:t>
                </a:r>
                <a:endParaRPr lang="en-GB" sz="1000" dirty="0">
                  <a:solidFill>
                    <a:prstClr val="black"/>
                  </a:solidFill>
                </a:endParaRPr>
              </a:p>
            </p:txBody>
          </p:sp>
        </p:grpSp>
      </p:grpSp>
      <p:pic>
        <p:nvPicPr>
          <p:cNvPr id="414" name="Picture 413"/>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5576" y="1704749"/>
            <a:ext cx="3042932" cy="3042932"/>
          </a:xfrm>
          <a:prstGeom prst="rect">
            <a:avLst/>
          </a:prstGeom>
        </p:spPr>
      </p:pic>
      <p:sp>
        <p:nvSpPr>
          <p:cNvPr id="186" name="TextBox 185"/>
          <p:cNvSpPr txBox="1"/>
          <p:nvPr/>
        </p:nvSpPr>
        <p:spPr>
          <a:xfrm>
            <a:off x="2352377" y="180428"/>
            <a:ext cx="3886385" cy="461665"/>
          </a:xfrm>
          <a:prstGeom prst="rect">
            <a:avLst/>
          </a:prstGeom>
          <a:noFill/>
        </p:spPr>
        <p:txBody>
          <a:bodyPr wrap="none" rtlCol="0">
            <a:spAutoFit/>
          </a:bodyPr>
          <a:lstStyle/>
          <a:p>
            <a:r>
              <a:rPr lang="en-GB" sz="2400" dirty="0"/>
              <a:t>Layer 2 &amp; 3 IT pyramidal cells</a:t>
            </a:r>
          </a:p>
        </p:txBody>
      </p:sp>
    </p:spTree>
    <p:extLst>
      <p:ext uri="{BB962C8B-B14F-4D97-AF65-F5344CB8AC3E}">
        <p14:creationId xmlns:p14="http://schemas.microsoft.com/office/powerpoint/2010/main" val="2818113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7" name="Picture 444"/>
          <p:cNvPicPr>
            <a:picLocks noChangeAspect="1" noChangeArrowheads="1"/>
          </p:cNvPicPr>
          <p:nvPr/>
        </p:nvPicPr>
        <p:blipFill>
          <a:blip r:embed="rId2">
            <a:extLst>
              <a:ext uri="{28A0092B-C50C-407E-A947-70E740481C1C}">
                <a14:useLocalDpi xmlns:a14="http://schemas.microsoft.com/office/drawing/2010/main" val="0"/>
              </a:ext>
            </a:extLst>
          </a:blip>
          <a:srcRect r="1750" b="8073"/>
          <a:stretch>
            <a:fillRect/>
          </a:stretch>
        </p:blipFill>
        <p:spPr bwMode="auto">
          <a:xfrm>
            <a:off x="1691782" y="1336877"/>
            <a:ext cx="2448418" cy="177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8" name="Rectangle 13"/>
          <p:cNvSpPr>
            <a:spLocks noChangeArrowheads="1"/>
          </p:cNvSpPr>
          <p:nvPr/>
        </p:nvSpPr>
        <p:spPr bwMode="auto">
          <a:xfrm>
            <a:off x="1619770" y="1112870"/>
            <a:ext cx="2451528" cy="21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400" b="1">
                <a:solidFill>
                  <a:prstClr val="black"/>
                </a:solidFill>
              </a:rPr>
              <a:t>Two-photon calcium imaging</a:t>
            </a:r>
          </a:p>
        </p:txBody>
      </p:sp>
      <p:sp>
        <p:nvSpPr>
          <p:cNvPr id="673" name="TextBox 672"/>
          <p:cNvSpPr txBox="1"/>
          <p:nvPr/>
        </p:nvSpPr>
        <p:spPr>
          <a:xfrm>
            <a:off x="3248886" y="107340"/>
            <a:ext cx="2736647" cy="369332"/>
          </a:xfrm>
          <a:prstGeom prst="rect">
            <a:avLst/>
          </a:prstGeom>
          <a:noFill/>
        </p:spPr>
        <p:txBody>
          <a:bodyPr wrap="none">
            <a:spAutoFit/>
          </a:bodyPr>
          <a:lstStyle/>
          <a:p>
            <a:pPr algn="ctr" fontAlgn="auto">
              <a:spcBef>
                <a:spcPts val="0"/>
              </a:spcBef>
              <a:spcAft>
                <a:spcPts val="0"/>
              </a:spcAft>
              <a:defRPr/>
            </a:pPr>
            <a:r>
              <a:rPr lang="en-GB" dirty="0">
                <a:solidFill>
                  <a:prstClr val="black"/>
                </a:solidFill>
                <a:latin typeface="Arial" panose="020B0604020202020204" pitchFamily="34" charset="0"/>
                <a:cs typeface="Arial" panose="020B0604020202020204" pitchFamily="34" charset="0"/>
              </a:rPr>
              <a:t>Mapping receptive fields</a:t>
            </a:r>
          </a:p>
        </p:txBody>
      </p:sp>
      <p:sp>
        <p:nvSpPr>
          <p:cNvPr id="563" name="Rectangle 562"/>
          <p:cNvSpPr/>
          <p:nvPr/>
        </p:nvSpPr>
        <p:spPr>
          <a:xfrm>
            <a:off x="103189" y="930307"/>
            <a:ext cx="8902700" cy="23907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grpSp>
        <p:nvGrpSpPr>
          <p:cNvPr id="184" name="Group 183"/>
          <p:cNvGrpSpPr>
            <a:grpSpLocks noChangeAspect="1"/>
          </p:cNvGrpSpPr>
          <p:nvPr/>
        </p:nvGrpSpPr>
        <p:grpSpPr>
          <a:xfrm>
            <a:off x="152930" y="1302220"/>
            <a:ext cx="1591047" cy="1696763"/>
            <a:chOff x="2069812" y="2217718"/>
            <a:chExt cx="2790389" cy="2975813"/>
          </a:xfrm>
        </p:grpSpPr>
        <p:sp>
          <p:nvSpPr>
            <p:cNvPr id="186" name="Line 34"/>
            <p:cNvSpPr>
              <a:spLocks noChangeShapeType="1"/>
            </p:cNvSpPr>
            <p:nvPr/>
          </p:nvSpPr>
          <p:spPr bwMode="auto">
            <a:xfrm flipH="1">
              <a:off x="2987824" y="3933641"/>
              <a:ext cx="50608" cy="647500"/>
            </a:xfrm>
            <a:prstGeom prst="line">
              <a:avLst/>
            </a:prstGeom>
            <a:noFill/>
            <a:ln w="34290">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187" name="Freeform 32"/>
            <p:cNvSpPr>
              <a:spLocks/>
            </p:cNvSpPr>
            <p:nvPr/>
          </p:nvSpPr>
          <p:spPr bwMode="auto">
            <a:xfrm>
              <a:off x="3059832" y="3374392"/>
              <a:ext cx="892825" cy="489810"/>
            </a:xfrm>
            <a:custGeom>
              <a:avLst/>
              <a:gdLst>
                <a:gd name="T0" fmla="*/ 414 w 414"/>
                <a:gd name="T1" fmla="*/ 0 h 303"/>
                <a:gd name="T2" fmla="*/ 282 w 414"/>
                <a:gd name="T3" fmla="*/ 75 h 303"/>
                <a:gd name="T4" fmla="*/ 128 w 414"/>
                <a:gd name="T5" fmla="*/ 189 h 303"/>
                <a:gd name="T6" fmla="*/ 0 w 414"/>
                <a:gd name="T7" fmla="*/ 303 h 303"/>
                <a:gd name="T8" fmla="*/ 0 60000 65536"/>
                <a:gd name="T9" fmla="*/ 0 60000 65536"/>
                <a:gd name="T10" fmla="*/ 0 60000 65536"/>
                <a:gd name="T11" fmla="*/ 0 60000 65536"/>
                <a:gd name="T12" fmla="*/ 0 w 414"/>
                <a:gd name="T13" fmla="*/ 0 h 303"/>
                <a:gd name="T14" fmla="*/ 414 w 414"/>
                <a:gd name="T15" fmla="*/ 303 h 303"/>
                <a:gd name="connsiteX0" fmla="*/ 6908 w 6908"/>
                <a:gd name="connsiteY0" fmla="*/ 0 h 6238"/>
                <a:gd name="connsiteX1" fmla="*/ 3720 w 6908"/>
                <a:gd name="connsiteY1" fmla="*/ 2475 h 6238"/>
                <a:gd name="connsiteX2" fmla="*/ 0 w 6908"/>
                <a:gd name="connsiteY2" fmla="*/ 6238 h 6238"/>
                <a:gd name="connsiteX0" fmla="*/ 11285 w 11285"/>
                <a:gd name="connsiteY0" fmla="*/ 0 h 11378"/>
                <a:gd name="connsiteX1" fmla="*/ 6670 w 11285"/>
                <a:gd name="connsiteY1" fmla="*/ 3968 h 11378"/>
                <a:gd name="connsiteX2" fmla="*/ 0 w 11285"/>
                <a:gd name="connsiteY2" fmla="*/ 11378 h 11378"/>
                <a:gd name="connsiteX0" fmla="*/ 12642 w 12642"/>
                <a:gd name="connsiteY0" fmla="*/ 0 h 13056"/>
                <a:gd name="connsiteX1" fmla="*/ 8027 w 12642"/>
                <a:gd name="connsiteY1" fmla="*/ 3968 h 13056"/>
                <a:gd name="connsiteX2" fmla="*/ 0 w 12642"/>
                <a:gd name="connsiteY2" fmla="*/ 13056 h 13056"/>
                <a:gd name="connsiteX0" fmla="*/ 12642 w 12642"/>
                <a:gd name="connsiteY0" fmla="*/ 0 h 13056"/>
                <a:gd name="connsiteX1" fmla="*/ 3832 w 12642"/>
                <a:gd name="connsiteY1" fmla="*/ 6983 h 13056"/>
                <a:gd name="connsiteX2" fmla="*/ 0 w 12642"/>
                <a:gd name="connsiteY2" fmla="*/ 13056 h 13056"/>
                <a:gd name="connsiteX0" fmla="*/ 12642 w 12642"/>
                <a:gd name="connsiteY0" fmla="*/ 0 h 13056"/>
                <a:gd name="connsiteX1" fmla="*/ 2425 w 12642"/>
                <a:gd name="connsiteY1" fmla="*/ 6883 h 13056"/>
                <a:gd name="connsiteX2" fmla="*/ 0 w 12642"/>
                <a:gd name="connsiteY2" fmla="*/ 13056 h 13056"/>
                <a:gd name="connsiteX0" fmla="*/ 13468 w 13468"/>
                <a:gd name="connsiteY0" fmla="*/ 0 h 12776"/>
                <a:gd name="connsiteX1" fmla="*/ 3251 w 13468"/>
                <a:gd name="connsiteY1" fmla="*/ 6883 h 12776"/>
                <a:gd name="connsiteX2" fmla="*/ 0 w 13468"/>
                <a:gd name="connsiteY2" fmla="*/ 12776 h 12776"/>
                <a:gd name="connsiteX0" fmla="*/ 13468 w 13468"/>
                <a:gd name="connsiteY0" fmla="*/ 0 h 12776"/>
                <a:gd name="connsiteX1" fmla="*/ 3251 w 13468"/>
                <a:gd name="connsiteY1" fmla="*/ 6883 h 12776"/>
                <a:gd name="connsiteX2" fmla="*/ 0 w 13468"/>
                <a:gd name="connsiteY2" fmla="*/ 12776 h 12776"/>
              </a:gdLst>
              <a:ahLst/>
              <a:cxnLst>
                <a:cxn ang="0">
                  <a:pos x="connsiteX0" y="connsiteY0"/>
                </a:cxn>
                <a:cxn ang="0">
                  <a:pos x="connsiteX1" y="connsiteY1"/>
                </a:cxn>
                <a:cxn ang="0">
                  <a:pos x="connsiteX2" y="connsiteY2"/>
                </a:cxn>
              </a:cxnLst>
              <a:rect l="l" t="t" r="r" b="b"/>
              <a:pathLst>
                <a:path w="13468" h="12776">
                  <a:moveTo>
                    <a:pt x="13468" y="0"/>
                  </a:moveTo>
                  <a:cubicBezTo>
                    <a:pt x="12699" y="635"/>
                    <a:pt x="5496" y="4754"/>
                    <a:pt x="3251" y="6883"/>
                  </a:cubicBezTo>
                  <a:cubicBezTo>
                    <a:pt x="1006" y="9012"/>
                    <a:pt x="1308" y="9801"/>
                    <a:pt x="0" y="12776"/>
                  </a:cubicBezTo>
                </a:path>
              </a:pathLst>
            </a:custGeom>
            <a:noFill/>
            <a:ln w="41275">
              <a:solidFill>
                <a:srgbClr val="88C9CE"/>
              </a:solidFill>
              <a:round/>
              <a:headEnd/>
              <a:tailEnd/>
            </a:ln>
          </p:spPr>
          <p:txBody>
            <a:bodyPr/>
            <a:lstStyle/>
            <a:p>
              <a:endParaRPr lang="en-GB" sz="1600">
                <a:solidFill>
                  <a:prstClr val="black"/>
                </a:solidFill>
                <a:latin typeface="Arial" pitchFamily="34" charset="0"/>
                <a:cs typeface="Arial" pitchFamily="34" charset="0"/>
              </a:endParaRPr>
            </a:p>
          </p:txBody>
        </p:sp>
        <p:sp>
          <p:nvSpPr>
            <p:cNvPr id="188" name="AutoShape 12"/>
            <p:cNvSpPr>
              <a:spLocks noChangeArrowheads="1"/>
            </p:cNvSpPr>
            <p:nvPr/>
          </p:nvSpPr>
          <p:spPr bwMode="auto">
            <a:xfrm rot="11286343" flipH="1">
              <a:off x="2748806" y="3050201"/>
              <a:ext cx="355105" cy="3737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59 w 21600"/>
                <a:gd name="T13" fmla="*/ 0 h 21600"/>
                <a:gd name="T14" fmla="*/ 16141 w 21600"/>
                <a:gd name="T15" fmla="*/ 3341 h 21600"/>
              </a:gdLst>
              <a:ahLst/>
              <a:cxnLst>
                <a:cxn ang="T8">
                  <a:pos x="T0" y="T1"/>
                </a:cxn>
                <a:cxn ang="T9">
                  <a:pos x="T2" y="T3"/>
                </a:cxn>
                <a:cxn ang="T10">
                  <a:pos x="T4" y="T5"/>
                </a:cxn>
                <a:cxn ang="T11">
                  <a:pos x="T6" y="T7"/>
                </a:cxn>
              </a:cxnLst>
              <a:rect l="T12" t="T13" r="T14" b="T15"/>
              <a:pathLst>
                <a:path w="21600" h="21600">
                  <a:moveTo>
                    <a:pt x="7991" y="2745"/>
                  </a:moveTo>
                  <a:cubicBezTo>
                    <a:pt x="8894" y="2430"/>
                    <a:pt x="9843" y="2269"/>
                    <a:pt x="10800" y="2270"/>
                  </a:cubicBezTo>
                  <a:cubicBezTo>
                    <a:pt x="11756" y="2270"/>
                    <a:pt x="12705" y="2430"/>
                    <a:pt x="13608" y="2745"/>
                  </a:cubicBezTo>
                  <a:lnTo>
                    <a:pt x="14356" y="602"/>
                  </a:lnTo>
                  <a:cubicBezTo>
                    <a:pt x="13212" y="203"/>
                    <a:pt x="12010" y="-1"/>
                    <a:pt x="10799" y="0"/>
                  </a:cubicBezTo>
                  <a:cubicBezTo>
                    <a:pt x="9589" y="0"/>
                    <a:pt x="8387" y="203"/>
                    <a:pt x="7243" y="602"/>
                  </a:cubicBezTo>
                  <a:lnTo>
                    <a:pt x="7991" y="2745"/>
                  </a:lnTo>
                  <a:close/>
                </a:path>
              </a:pathLst>
            </a:custGeom>
            <a:solidFill>
              <a:srgbClr val="FF0000"/>
            </a:solidFill>
            <a:ln w="254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189" name="Freeform 13"/>
            <p:cNvSpPr>
              <a:spLocks/>
            </p:cNvSpPr>
            <p:nvPr/>
          </p:nvSpPr>
          <p:spPr bwMode="auto">
            <a:xfrm>
              <a:off x="2906848" y="3405365"/>
              <a:ext cx="213593" cy="461369"/>
            </a:xfrm>
            <a:custGeom>
              <a:avLst/>
              <a:gdLst>
                <a:gd name="T0" fmla="*/ 0 w 239"/>
                <a:gd name="T1" fmla="*/ 0 h 266"/>
                <a:gd name="T2" fmla="*/ 29 w 239"/>
                <a:gd name="T3" fmla="*/ 7 h 266"/>
                <a:gd name="T4" fmla="*/ 60 w 239"/>
                <a:gd name="T5" fmla="*/ 14 h 266"/>
                <a:gd name="T6" fmla="*/ 112 w 239"/>
                <a:gd name="T7" fmla="*/ 41 h 266"/>
                <a:gd name="T8" fmla="*/ 160 w 239"/>
                <a:gd name="T9" fmla="*/ 68 h 266"/>
                <a:gd name="T10" fmla="*/ 194 w 239"/>
                <a:gd name="T11" fmla="*/ 90 h 266"/>
                <a:gd name="T12" fmla="*/ 230 w 239"/>
                <a:gd name="T13" fmla="*/ 124 h 266"/>
                <a:gd name="T14" fmla="*/ 228 w 239"/>
                <a:gd name="T15" fmla="*/ 154 h 266"/>
                <a:gd name="T16" fmla="*/ 164 w 239"/>
                <a:gd name="T17" fmla="*/ 210 h 266"/>
                <a:gd name="T18" fmla="*/ 100 w 239"/>
                <a:gd name="T19" fmla="*/ 266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266"/>
                <a:gd name="T32" fmla="*/ 239 w 239"/>
                <a:gd name="T33" fmla="*/ 266 h 266"/>
                <a:gd name="connsiteX0" fmla="*/ 0 w 9715"/>
                <a:gd name="connsiteY0" fmla="*/ 0 h 10000"/>
                <a:gd name="connsiteX1" fmla="*/ 1213 w 9715"/>
                <a:gd name="connsiteY1" fmla="*/ 263 h 10000"/>
                <a:gd name="connsiteX2" fmla="*/ 2510 w 9715"/>
                <a:gd name="connsiteY2" fmla="*/ 526 h 10000"/>
                <a:gd name="connsiteX3" fmla="*/ 4686 w 9715"/>
                <a:gd name="connsiteY3" fmla="*/ 1541 h 10000"/>
                <a:gd name="connsiteX4" fmla="*/ 6695 w 9715"/>
                <a:gd name="connsiteY4" fmla="*/ 2556 h 10000"/>
                <a:gd name="connsiteX5" fmla="*/ 8117 w 9715"/>
                <a:gd name="connsiteY5" fmla="*/ 3383 h 10000"/>
                <a:gd name="connsiteX6" fmla="*/ 7913 w 9715"/>
                <a:gd name="connsiteY6" fmla="*/ 5674 h 10000"/>
                <a:gd name="connsiteX7" fmla="*/ 9540 w 9715"/>
                <a:gd name="connsiteY7" fmla="*/ 5789 h 10000"/>
                <a:gd name="connsiteX8" fmla="*/ 6862 w 9715"/>
                <a:gd name="connsiteY8" fmla="*/ 7895 h 10000"/>
                <a:gd name="connsiteX9" fmla="*/ 4184 w 9715"/>
                <a:gd name="connsiteY9" fmla="*/ 10000 h 10000"/>
                <a:gd name="connsiteX0" fmla="*/ 0 w 8564"/>
                <a:gd name="connsiteY0" fmla="*/ 0 h 10000"/>
                <a:gd name="connsiteX1" fmla="*/ 1249 w 8564"/>
                <a:gd name="connsiteY1" fmla="*/ 263 h 10000"/>
                <a:gd name="connsiteX2" fmla="*/ 2584 w 8564"/>
                <a:gd name="connsiteY2" fmla="*/ 526 h 10000"/>
                <a:gd name="connsiteX3" fmla="*/ 4823 w 8564"/>
                <a:gd name="connsiteY3" fmla="*/ 1541 h 10000"/>
                <a:gd name="connsiteX4" fmla="*/ 6891 w 8564"/>
                <a:gd name="connsiteY4" fmla="*/ 2556 h 10000"/>
                <a:gd name="connsiteX5" fmla="*/ 8355 w 8564"/>
                <a:gd name="connsiteY5" fmla="*/ 3383 h 10000"/>
                <a:gd name="connsiteX6" fmla="*/ 8145 w 8564"/>
                <a:gd name="connsiteY6" fmla="*/ 5674 h 10000"/>
                <a:gd name="connsiteX7" fmla="*/ 6556 w 8564"/>
                <a:gd name="connsiteY7" fmla="*/ 6985 h 10000"/>
                <a:gd name="connsiteX8" fmla="*/ 7063 w 8564"/>
                <a:gd name="connsiteY8" fmla="*/ 7895 h 10000"/>
                <a:gd name="connsiteX9" fmla="*/ 4307 w 8564"/>
                <a:gd name="connsiteY9" fmla="*/ 10000 h 10000"/>
                <a:gd name="connsiteX0" fmla="*/ 0 w 10000"/>
                <a:gd name="connsiteY0" fmla="*/ 0 h 10000"/>
                <a:gd name="connsiteX1" fmla="*/ 1458 w 10000"/>
                <a:gd name="connsiteY1" fmla="*/ 263 h 10000"/>
                <a:gd name="connsiteX2" fmla="*/ 3017 w 10000"/>
                <a:gd name="connsiteY2" fmla="*/ 526 h 10000"/>
                <a:gd name="connsiteX3" fmla="*/ 5632 w 10000"/>
                <a:gd name="connsiteY3" fmla="*/ 1541 h 10000"/>
                <a:gd name="connsiteX4" fmla="*/ 8046 w 10000"/>
                <a:gd name="connsiteY4" fmla="*/ 2556 h 10000"/>
                <a:gd name="connsiteX5" fmla="*/ 9756 w 10000"/>
                <a:gd name="connsiteY5" fmla="*/ 3383 h 10000"/>
                <a:gd name="connsiteX6" fmla="*/ 9511 w 10000"/>
                <a:gd name="connsiteY6" fmla="*/ 5674 h 10000"/>
                <a:gd name="connsiteX7" fmla="*/ 7655 w 10000"/>
                <a:gd name="connsiteY7" fmla="*/ 6985 h 10000"/>
                <a:gd name="connsiteX8" fmla="*/ 5616 w 10000"/>
                <a:gd name="connsiteY8" fmla="*/ 7945 h 10000"/>
                <a:gd name="connsiteX9" fmla="*/ 5029 w 10000"/>
                <a:gd name="connsiteY9" fmla="*/ 10000 h 10000"/>
                <a:gd name="connsiteX0" fmla="*/ 0 w 10000"/>
                <a:gd name="connsiteY0" fmla="*/ 0 h 7945"/>
                <a:gd name="connsiteX1" fmla="*/ 1458 w 10000"/>
                <a:gd name="connsiteY1" fmla="*/ 263 h 7945"/>
                <a:gd name="connsiteX2" fmla="*/ 3017 w 10000"/>
                <a:gd name="connsiteY2" fmla="*/ 526 h 7945"/>
                <a:gd name="connsiteX3" fmla="*/ 5632 w 10000"/>
                <a:gd name="connsiteY3" fmla="*/ 1541 h 7945"/>
                <a:gd name="connsiteX4" fmla="*/ 8046 w 10000"/>
                <a:gd name="connsiteY4" fmla="*/ 2556 h 7945"/>
                <a:gd name="connsiteX5" fmla="*/ 9756 w 10000"/>
                <a:gd name="connsiteY5" fmla="*/ 3383 h 7945"/>
                <a:gd name="connsiteX6" fmla="*/ 9511 w 10000"/>
                <a:gd name="connsiteY6" fmla="*/ 5674 h 7945"/>
                <a:gd name="connsiteX7" fmla="*/ 7655 w 10000"/>
                <a:gd name="connsiteY7" fmla="*/ 6985 h 7945"/>
                <a:gd name="connsiteX8" fmla="*/ 5616 w 10000"/>
                <a:gd name="connsiteY8" fmla="*/ 7945 h 7945"/>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7142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258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10000"/>
                <a:gd name="connsiteY0" fmla="*/ 0 h 11233"/>
                <a:gd name="connsiteX1" fmla="*/ 1458 w 10000"/>
                <a:gd name="connsiteY1" fmla="*/ 331 h 11233"/>
                <a:gd name="connsiteX2" fmla="*/ 3017 w 10000"/>
                <a:gd name="connsiteY2" fmla="*/ 662 h 11233"/>
                <a:gd name="connsiteX3" fmla="*/ 5632 w 10000"/>
                <a:gd name="connsiteY3" fmla="*/ 1940 h 11233"/>
                <a:gd name="connsiteX4" fmla="*/ 8046 w 10000"/>
                <a:gd name="connsiteY4" fmla="*/ 3217 h 11233"/>
                <a:gd name="connsiteX5" fmla="*/ 9756 w 10000"/>
                <a:gd name="connsiteY5" fmla="*/ 4463 h 11233"/>
                <a:gd name="connsiteX6" fmla="*/ 9511 w 10000"/>
                <a:gd name="connsiteY6" fmla="*/ 6320 h 11233"/>
                <a:gd name="connsiteX7" fmla="*/ 7655 w 10000"/>
                <a:gd name="connsiteY7" fmla="*/ 8792 h 11233"/>
                <a:gd name="connsiteX8" fmla="*/ 3767 w 10000"/>
                <a:gd name="connsiteY8" fmla="*/ 11233 h 11233"/>
                <a:gd name="connsiteX0" fmla="*/ 0 w 9808"/>
                <a:gd name="connsiteY0" fmla="*/ 0 h 11233"/>
                <a:gd name="connsiteX1" fmla="*/ 1458 w 9808"/>
                <a:gd name="connsiteY1" fmla="*/ 331 h 11233"/>
                <a:gd name="connsiteX2" fmla="*/ 3017 w 9808"/>
                <a:gd name="connsiteY2" fmla="*/ 662 h 11233"/>
                <a:gd name="connsiteX3" fmla="*/ 5632 w 9808"/>
                <a:gd name="connsiteY3" fmla="*/ 1940 h 11233"/>
                <a:gd name="connsiteX4" fmla="*/ 8046 w 9808"/>
                <a:gd name="connsiteY4" fmla="*/ 3217 h 11233"/>
                <a:gd name="connsiteX5" fmla="*/ 9439 w 9808"/>
                <a:gd name="connsiteY5" fmla="*/ 4745 h 11233"/>
                <a:gd name="connsiteX6" fmla="*/ 9511 w 9808"/>
                <a:gd name="connsiteY6" fmla="*/ 6320 h 11233"/>
                <a:gd name="connsiteX7" fmla="*/ 7655 w 9808"/>
                <a:gd name="connsiteY7" fmla="*/ 8792 h 11233"/>
                <a:gd name="connsiteX8" fmla="*/ 3767 w 9808"/>
                <a:gd name="connsiteY8" fmla="*/ 11233 h 11233"/>
                <a:gd name="connsiteX0" fmla="*/ 0 w 9711"/>
                <a:gd name="connsiteY0" fmla="*/ 0 h 10000"/>
                <a:gd name="connsiteX1" fmla="*/ 1487 w 9711"/>
                <a:gd name="connsiteY1" fmla="*/ 295 h 10000"/>
                <a:gd name="connsiteX2" fmla="*/ 3076 w 9711"/>
                <a:gd name="connsiteY2" fmla="*/ 589 h 10000"/>
                <a:gd name="connsiteX3" fmla="*/ 5742 w 9711"/>
                <a:gd name="connsiteY3" fmla="*/ 1727 h 10000"/>
                <a:gd name="connsiteX4" fmla="*/ 8204 w 9711"/>
                <a:gd name="connsiteY4" fmla="*/ 2864 h 10000"/>
                <a:gd name="connsiteX5" fmla="*/ 9624 w 9711"/>
                <a:gd name="connsiteY5" fmla="*/ 4224 h 10000"/>
                <a:gd name="connsiteX6" fmla="*/ 8727 w 9711"/>
                <a:gd name="connsiteY6" fmla="*/ 6212 h 10000"/>
                <a:gd name="connsiteX7" fmla="*/ 7805 w 9711"/>
                <a:gd name="connsiteY7" fmla="*/ 7827 h 10000"/>
                <a:gd name="connsiteX8" fmla="*/ 3841 w 9711"/>
                <a:gd name="connsiteY8" fmla="*/ 10000 h 10000"/>
                <a:gd name="connsiteX0" fmla="*/ 0 w 10000"/>
                <a:gd name="connsiteY0" fmla="*/ 0 h 10000"/>
                <a:gd name="connsiteX1" fmla="*/ 1531 w 10000"/>
                <a:gd name="connsiteY1" fmla="*/ 295 h 10000"/>
                <a:gd name="connsiteX2" fmla="*/ 3168 w 10000"/>
                <a:gd name="connsiteY2" fmla="*/ 589 h 10000"/>
                <a:gd name="connsiteX3" fmla="*/ 5913 w 10000"/>
                <a:gd name="connsiteY3" fmla="*/ 1727 h 10000"/>
                <a:gd name="connsiteX4" fmla="*/ 8448 w 10000"/>
                <a:gd name="connsiteY4" fmla="*/ 2864 h 10000"/>
                <a:gd name="connsiteX5" fmla="*/ 9910 w 10000"/>
                <a:gd name="connsiteY5" fmla="*/ 4224 h 10000"/>
                <a:gd name="connsiteX6" fmla="*/ 8987 w 10000"/>
                <a:gd name="connsiteY6" fmla="*/ 6212 h 10000"/>
                <a:gd name="connsiteX7" fmla="*/ 7444 w 10000"/>
                <a:gd name="connsiteY7" fmla="*/ 7571 h 10000"/>
                <a:gd name="connsiteX8" fmla="*/ 3955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0"/>
                  </a:moveTo>
                  <a:cubicBezTo>
                    <a:pt x="264" y="43"/>
                    <a:pt x="1003" y="211"/>
                    <a:pt x="1531" y="295"/>
                  </a:cubicBezTo>
                  <a:cubicBezTo>
                    <a:pt x="2060" y="378"/>
                    <a:pt x="2428" y="337"/>
                    <a:pt x="3168" y="589"/>
                  </a:cubicBezTo>
                  <a:cubicBezTo>
                    <a:pt x="3907" y="843"/>
                    <a:pt x="5017" y="1348"/>
                    <a:pt x="5913" y="1727"/>
                  </a:cubicBezTo>
                  <a:cubicBezTo>
                    <a:pt x="6810" y="2106"/>
                    <a:pt x="7782" y="2448"/>
                    <a:pt x="8448" y="2864"/>
                  </a:cubicBezTo>
                  <a:cubicBezTo>
                    <a:pt x="9113" y="3280"/>
                    <a:pt x="9821" y="3666"/>
                    <a:pt x="9910" y="4224"/>
                  </a:cubicBezTo>
                  <a:cubicBezTo>
                    <a:pt x="10000" y="4782"/>
                    <a:pt x="9398" y="5654"/>
                    <a:pt x="8987" y="6212"/>
                  </a:cubicBezTo>
                  <a:cubicBezTo>
                    <a:pt x="8576" y="6770"/>
                    <a:pt x="8283" y="6940"/>
                    <a:pt x="7444" y="7571"/>
                  </a:cubicBezTo>
                  <a:cubicBezTo>
                    <a:pt x="6606" y="8202"/>
                    <a:pt x="4415" y="9437"/>
                    <a:pt x="3955" y="10000"/>
                  </a:cubicBezTo>
                </a:path>
              </a:pathLst>
            </a:custGeom>
            <a:noFill/>
            <a:ln w="1905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sp>
          <p:nvSpPr>
            <p:cNvPr id="190" name="AutoShape 14"/>
            <p:cNvSpPr>
              <a:spLocks noChangeArrowheads="1"/>
            </p:cNvSpPr>
            <p:nvPr/>
          </p:nvSpPr>
          <p:spPr bwMode="auto">
            <a:xfrm rot="15796018">
              <a:off x="3877915" y="3072886"/>
              <a:ext cx="375813"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rgbClr val="88C9CE"/>
            </a:solidFill>
            <a:ln w="2540">
              <a:solidFill>
                <a:schemeClr val="tx1"/>
              </a:solidFill>
              <a:miter lim="800000"/>
              <a:headEnd/>
              <a:tailEnd/>
            </a:ln>
          </p:spPr>
          <p:txBody>
            <a:bodyPr vert="eaVert" wrap="none" anchor="ctr"/>
            <a:lstStyle/>
            <a:p>
              <a:endParaRPr lang="en-GB" sz="1600">
                <a:solidFill>
                  <a:prstClr val="black"/>
                </a:solidFill>
                <a:latin typeface="Arial" pitchFamily="34" charset="0"/>
                <a:cs typeface="Arial" pitchFamily="34" charset="0"/>
              </a:endParaRPr>
            </a:p>
          </p:txBody>
        </p:sp>
        <p:sp>
          <p:nvSpPr>
            <p:cNvPr id="191" name="Freeform 15"/>
            <p:cNvSpPr>
              <a:spLocks/>
            </p:cNvSpPr>
            <p:nvPr/>
          </p:nvSpPr>
          <p:spPr bwMode="auto">
            <a:xfrm>
              <a:off x="2469794" y="2271732"/>
              <a:ext cx="2029179" cy="1897649"/>
            </a:xfrm>
            <a:custGeom>
              <a:avLst/>
              <a:gdLst>
                <a:gd name="T0" fmla="*/ 0 w 1040"/>
                <a:gd name="T1" fmla="*/ 919 h 919"/>
                <a:gd name="T2" fmla="*/ 40 w 1040"/>
                <a:gd name="T3" fmla="*/ 691 h 919"/>
                <a:gd name="T4" fmla="*/ 108 w 1040"/>
                <a:gd name="T5" fmla="*/ 535 h 919"/>
                <a:gd name="T6" fmla="*/ 144 w 1040"/>
                <a:gd name="T7" fmla="*/ 487 h 919"/>
                <a:gd name="T8" fmla="*/ 174 w 1040"/>
                <a:gd name="T9" fmla="*/ 437 h 919"/>
                <a:gd name="T10" fmla="*/ 220 w 1040"/>
                <a:gd name="T11" fmla="*/ 346 h 919"/>
                <a:gd name="T12" fmla="*/ 252 w 1040"/>
                <a:gd name="T13" fmla="*/ 259 h 919"/>
                <a:gd name="T14" fmla="*/ 284 w 1040"/>
                <a:gd name="T15" fmla="*/ 187 h 919"/>
                <a:gd name="T16" fmla="*/ 332 w 1040"/>
                <a:gd name="T17" fmla="*/ 143 h 919"/>
                <a:gd name="T18" fmla="*/ 424 w 1040"/>
                <a:gd name="T19" fmla="*/ 87 h 919"/>
                <a:gd name="T20" fmla="*/ 446 w 1040"/>
                <a:gd name="T21" fmla="*/ 63 h 919"/>
                <a:gd name="T22" fmla="*/ 454 w 1040"/>
                <a:gd name="T23" fmla="*/ 33 h 919"/>
                <a:gd name="T24" fmla="*/ 488 w 1040"/>
                <a:gd name="T25" fmla="*/ 7 h 919"/>
                <a:gd name="T26" fmla="*/ 536 w 1040"/>
                <a:gd name="T27" fmla="*/ 3 h 919"/>
                <a:gd name="T28" fmla="*/ 576 w 1040"/>
                <a:gd name="T29" fmla="*/ 23 h 919"/>
                <a:gd name="T30" fmla="*/ 594 w 1040"/>
                <a:gd name="T31" fmla="*/ 51 h 919"/>
                <a:gd name="T32" fmla="*/ 596 w 1040"/>
                <a:gd name="T33" fmla="*/ 67 h 919"/>
                <a:gd name="T34" fmla="*/ 616 w 1040"/>
                <a:gd name="T35" fmla="*/ 83 h 919"/>
                <a:gd name="T36" fmla="*/ 684 w 1040"/>
                <a:gd name="T37" fmla="*/ 135 h 919"/>
                <a:gd name="T38" fmla="*/ 752 w 1040"/>
                <a:gd name="T39" fmla="*/ 203 h 919"/>
                <a:gd name="T40" fmla="*/ 800 w 1040"/>
                <a:gd name="T41" fmla="*/ 327 h 919"/>
                <a:gd name="T42" fmla="*/ 855 w 1040"/>
                <a:gd name="T43" fmla="*/ 437 h 919"/>
                <a:gd name="T44" fmla="*/ 916 w 1040"/>
                <a:gd name="T45" fmla="*/ 527 h 919"/>
                <a:gd name="T46" fmla="*/ 956 w 1040"/>
                <a:gd name="T47" fmla="*/ 615 h 919"/>
                <a:gd name="T48" fmla="*/ 1000 w 1040"/>
                <a:gd name="T49" fmla="*/ 723 h 919"/>
                <a:gd name="T50" fmla="*/ 1040 w 1040"/>
                <a:gd name="T51" fmla="*/ 911 h 9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0"/>
                <a:gd name="T79" fmla="*/ 0 h 919"/>
                <a:gd name="T80" fmla="*/ 1040 w 1040"/>
                <a:gd name="T81" fmla="*/ 919 h 9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0" h="919">
                  <a:moveTo>
                    <a:pt x="0" y="919"/>
                  </a:moveTo>
                  <a:cubicBezTo>
                    <a:pt x="7" y="881"/>
                    <a:pt x="22" y="755"/>
                    <a:pt x="40" y="691"/>
                  </a:cubicBezTo>
                  <a:cubicBezTo>
                    <a:pt x="58" y="627"/>
                    <a:pt x="91" y="569"/>
                    <a:pt x="108" y="535"/>
                  </a:cubicBezTo>
                  <a:cubicBezTo>
                    <a:pt x="125" y="501"/>
                    <a:pt x="133" y="503"/>
                    <a:pt x="144" y="487"/>
                  </a:cubicBezTo>
                  <a:cubicBezTo>
                    <a:pt x="155" y="471"/>
                    <a:pt x="161" y="461"/>
                    <a:pt x="174" y="437"/>
                  </a:cubicBezTo>
                  <a:cubicBezTo>
                    <a:pt x="187" y="413"/>
                    <a:pt x="207" y="376"/>
                    <a:pt x="220" y="346"/>
                  </a:cubicBezTo>
                  <a:cubicBezTo>
                    <a:pt x="233" y="316"/>
                    <a:pt x="241" y="285"/>
                    <a:pt x="252" y="259"/>
                  </a:cubicBezTo>
                  <a:cubicBezTo>
                    <a:pt x="263" y="233"/>
                    <a:pt x="271" y="206"/>
                    <a:pt x="284" y="187"/>
                  </a:cubicBezTo>
                  <a:cubicBezTo>
                    <a:pt x="297" y="168"/>
                    <a:pt x="309" y="160"/>
                    <a:pt x="332" y="143"/>
                  </a:cubicBezTo>
                  <a:cubicBezTo>
                    <a:pt x="355" y="126"/>
                    <a:pt x="405" y="100"/>
                    <a:pt x="424" y="87"/>
                  </a:cubicBezTo>
                  <a:cubicBezTo>
                    <a:pt x="443" y="74"/>
                    <a:pt x="441" y="72"/>
                    <a:pt x="446" y="63"/>
                  </a:cubicBezTo>
                  <a:cubicBezTo>
                    <a:pt x="451" y="54"/>
                    <a:pt x="447" y="42"/>
                    <a:pt x="454" y="33"/>
                  </a:cubicBezTo>
                  <a:cubicBezTo>
                    <a:pt x="461" y="24"/>
                    <a:pt x="474" y="12"/>
                    <a:pt x="488" y="7"/>
                  </a:cubicBezTo>
                  <a:cubicBezTo>
                    <a:pt x="502" y="2"/>
                    <a:pt x="521" y="0"/>
                    <a:pt x="536" y="3"/>
                  </a:cubicBezTo>
                  <a:cubicBezTo>
                    <a:pt x="551" y="6"/>
                    <a:pt x="566" y="15"/>
                    <a:pt x="576" y="23"/>
                  </a:cubicBezTo>
                  <a:cubicBezTo>
                    <a:pt x="586" y="31"/>
                    <a:pt x="591" y="44"/>
                    <a:pt x="594" y="51"/>
                  </a:cubicBezTo>
                  <a:cubicBezTo>
                    <a:pt x="597" y="58"/>
                    <a:pt x="592" y="62"/>
                    <a:pt x="596" y="67"/>
                  </a:cubicBezTo>
                  <a:cubicBezTo>
                    <a:pt x="600" y="72"/>
                    <a:pt x="601" y="72"/>
                    <a:pt x="616" y="83"/>
                  </a:cubicBezTo>
                  <a:cubicBezTo>
                    <a:pt x="631" y="94"/>
                    <a:pt x="661" y="115"/>
                    <a:pt x="684" y="135"/>
                  </a:cubicBezTo>
                  <a:cubicBezTo>
                    <a:pt x="707" y="155"/>
                    <a:pt x="733" y="171"/>
                    <a:pt x="752" y="203"/>
                  </a:cubicBezTo>
                  <a:cubicBezTo>
                    <a:pt x="771" y="235"/>
                    <a:pt x="783" y="288"/>
                    <a:pt x="800" y="327"/>
                  </a:cubicBezTo>
                  <a:cubicBezTo>
                    <a:pt x="817" y="366"/>
                    <a:pt x="836" y="404"/>
                    <a:pt x="855" y="437"/>
                  </a:cubicBezTo>
                  <a:cubicBezTo>
                    <a:pt x="874" y="470"/>
                    <a:pt x="899" y="497"/>
                    <a:pt x="916" y="527"/>
                  </a:cubicBezTo>
                  <a:cubicBezTo>
                    <a:pt x="933" y="557"/>
                    <a:pt x="942" y="582"/>
                    <a:pt x="956" y="615"/>
                  </a:cubicBezTo>
                  <a:cubicBezTo>
                    <a:pt x="970" y="648"/>
                    <a:pt x="986" y="674"/>
                    <a:pt x="1000" y="723"/>
                  </a:cubicBezTo>
                  <a:cubicBezTo>
                    <a:pt x="1014" y="772"/>
                    <a:pt x="1032" y="872"/>
                    <a:pt x="1040" y="911"/>
                  </a:cubicBezTo>
                </a:path>
              </a:pathLst>
            </a:custGeom>
            <a:noFill/>
            <a:ln w="1143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2" name="Freeform 16"/>
            <p:cNvSpPr>
              <a:spLocks/>
            </p:cNvSpPr>
            <p:nvPr/>
          </p:nvSpPr>
          <p:spPr bwMode="auto">
            <a:xfrm>
              <a:off x="3872659" y="2459653"/>
              <a:ext cx="987542" cy="338630"/>
            </a:xfrm>
            <a:custGeom>
              <a:avLst/>
              <a:gdLst>
                <a:gd name="T0" fmla="*/ 0 w 723"/>
                <a:gd name="T1" fmla="*/ 198 h 198"/>
                <a:gd name="T2" fmla="*/ 226 w 723"/>
                <a:gd name="T3" fmla="*/ 108 h 198"/>
                <a:gd name="T4" fmla="*/ 544 w 723"/>
                <a:gd name="T5" fmla="*/ 17 h 198"/>
                <a:gd name="T6" fmla="*/ 723 w 723"/>
                <a:gd name="T7" fmla="*/ 8 h 198"/>
                <a:gd name="T8" fmla="*/ 0 60000 65536"/>
                <a:gd name="T9" fmla="*/ 0 60000 65536"/>
                <a:gd name="T10" fmla="*/ 0 60000 65536"/>
                <a:gd name="T11" fmla="*/ 0 60000 65536"/>
                <a:gd name="T12" fmla="*/ 0 w 723"/>
                <a:gd name="T13" fmla="*/ 0 h 198"/>
                <a:gd name="T14" fmla="*/ 723 w 723"/>
                <a:gd name="T15" fmla="*/ 198 h 198"/>
              </a:gdLst>
              <a:ahLst/>
              <a:cxnLst>
                <a:cxn ang="T8">
                  <a:pos x="T0" y="T1"/>
                </a:cxn>
                <a:cxn ang="T9">
                  <a:pos x="T2" y="T3"/>
                </a:cxn>
                <a:cxn ang="T10">
                  <a:pos x="T4" y="T5"/>
                </a:cxn>
                <a:cxn ang="T11">
                  <a:pos x="T6" y="T7"/>
                </a:cxn>
              </a:cxnLst>
              <a:rect l="T12" t="T13" r="T14" b="T15"/>
              <a:pathLst>
                <a:path w="723" h="198">
                  <a:moveTo>
                    <a:pt x="0" y="198"/>
                  </a:moveTo>
                  <a:cubicBezTo>
                    <a:pt x="67" y="168"/>
                    <a:pt x="135" y="138"/>
                    <a:pt x="226" y="108"/>
                  </a:cubicBezTo>
                  <a:cubicBezTo>
                    <a:pt x="317" y="78"/>
                    <a:pt x="461" y="34"/>
                    <a:pt x="544" y="17"/>
                  </a:cubicBezTo>
                  <a:cubicBezTo>
                    <a:pt x="627" y="0"/>
                    <a:pt x="686" y="10"/>
                    <a:pt x="723" y="8"/>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3" name="Freeform 17"/>
            <p:cNvSpPr>
              <a:spLocks/>
            </p:cNvSpPr>
            <p:nvPr/>
          </p:nvSpPr>
          <p:spPr bwMode="auto">
            <a:xfrm>
              <a:off x="3910861" y="2781075"/>
              <a:ext cx="949340" cy="133972"/>
            </a:xfrm>
            <a:custGeom>
              <a:avLst/>
              <a:gdLst>
                <a:gd name="T0" fmla="*/ 0 w 573"/>
                <a:gd name="T1" fmla="*/ 49 h 95"/>
                <a:gd name="T2" fmla="*/ 133 w 573"/>
                <a:gd name="T3" fmla="*/ 7 h 95"/>
                <a:gd name="T4" fmla="*/ 277 w 573"/>
                <a:gd name="T5" fmla="*/ 7 h 95"/>
                <a:gd name="T6" fmla="*/ 453 w 573"/>
                <a:gd name="T7" fmla="*/ 49 h 95"/>
                <a:gd name="T8" fmla="*/ 573 w 573"/>
                <a:gd name="T9" fmla="*/ 95 h 95"/>
                <a:gd name="T10" fmla="*/ 0 60000 65536"/>
                <a:gd name="T11" fmla="*/ 0 60000 65536"/>
                <a:gd name="T12" fmla="*/ 0 60000 65536"/>
                <a:gd name="T13" fmla="*/ 0 60000 65536"/>
                <a:gd name="T14" fmla="*/ 0 60000 65536"/>
                <a:gd name="T15" fmla="*/ 0 w 573"/>
                <a:gd name="T16" fmla="*/ 0 h 95"/>
                <a:gd name="T17" fmla="*/ 573 w 573"/>
                <a:gd name="T18" fmla="*/ 95 h 95"/>
              </a:gdLst>
              <a:ahLst/>
              <a:cxnLst>
                <a:cxn ang="T10">
                  <a:pos x="T0" y="T1"/>
                </a:cxn>
                <a:cxn ang="T11">
                  <a:pos x="T2" y="T3"/>
                </a:cxn>
                <a:cxn ang="T12">
                  <a:pos x="T4" y="T5"/>
                </a:cxn>
                <a:cxn ang="T13">
                  <a:pos x="T6" y="T7"/>
                </a:cxn>
                <a:cxn ang="T14">
                  <a:pos x="T8" y="T9"/>
                </a:cxn>
              </a:cxnLst>
              <a:rect l="T15" t="T16" r="T17" b="T18"/>
              <a:pathLst>
                <a:path w="573" h="95">
                  <a:moveTo>
                    <a:pt x="0" y="49"/>
                  </a:moveTo>
                  <a:cubicBezTo>
                    <a:pt x="22" y="42"/>
                    <a:pt x="87" y="14"/>
                    <a:pt x="133" y="7"/>
                  </a:cubicBezTo>
                  <a:cubicBezTo>
                    <a:pt x="179" y="0"/>
                    <a:pt x="224" y="0"/>
                    <a:pt x="277" y="7"/>
                  </a:cubicBezTo>
                  <a:cubicBezTo>
                    <a:pt x="330" y="14"/>
                    <a:pt x="404" y="34"/>
                    <a:pt x="453" y="49"/>
                  </a:cubicBezTo>
                  <a:cubicBezTo>
                    <a:pt x="502" y="64"/>
                    <a:pt x="548" y="85"/>
                    <a:pt x="573" y="95"/>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4" name="Freeform 18"/>
            <p:cNvSpPr>
              <a:spLocks/>
            </p:cNvSpPr>
            <p:nvPr/>
          </p:nvSpPr>
          <p:spPr bwMode="auto">
            <a:xfrm>
              <a:off x="3804371" y="2217718"/>
              <a:ext cx="813868" cy="431892"/>
            </a:xfrm>
            <a:custGeom>
              <a:avLst/>
              <a:gdLst>
                <a:gd name="T0" fmla="*/ 0 w 536"/>
                <a:gd name="T1" fmla="*/ 320 h 320"/>
                <a:gd name="T2" fmla="*/ 132 w 536"/>
                <a:gd name="T3" fmla="*/ 204 h 320"/>
                <a:gd name="T4" fmla="*/ 352 w 536"/>
                <a:gd name="T5" fmla="*/ 51 h 320"/>
                <a:gd name="T6" fmla="*/ 536 w 536"/>
                <a:gd name="T7" fmla="*/ 0 h 320"/>
                <a:gd name="T8" fmla="*/ 0 60000 65536"/>
                <a:gd name="T9" fmla="*/ 0 60000 65536"/>
                <a:gd name="T10" fmla="*/ 0 60000 65536"/>
                <a:gd name="T11" fmla="*/ 0 60000 65536"/>
                <a:gd name="T12" fmla="*/ 0 w 536"/>
                <a:gd name="T13" fmla="*/ 0 h 320"/>
                <a:gd name="T14" fmla="*/ 536 w 536"/>
                <a:gd name="T15" fmla="*/ 320 h 320"/>
              </a:gdLst>
              <a:ahLst/>
              <a:cxnLst>
                <a:cxn ang="T8">
                  <a:pos x="T0" y="T1"/>
                </a:cxn>
                <a:cxn ang="T9">
                  <a:pos x="T2" y="T3"/>
                </a:cxn>
                <a:cxn ang="T10">
                  <a:pos x="T4" y="T5"/>
                </a:cxn>
                <a:cxn ang="T11">
                  <a:pos x="T6" y="T7"/>
                </a:cxn>
              </a:cxnLst>
              <a:rect l="T12" t="T13" r="T14" b="T15"/>
              <a:pathLst>
                <a:path w="536" h="320">
                  <a:moveTo>
                    <a:pt x="0" y="320"/>
                  </a:moveTo>
                  <a:cubicBezTo>
                    <a:pt x="23" y="301"/>
                    <a:pt x="73" y="249"/>
                    <a:pt x="132" y="204"/>
                  </a:cubicBezTo>
                  <a:cubicBezTo>
                    <a:pt x="191" y="159"/>
                    <a:pt x="285" y="85"/>
                    <a:pt x="352" y="51"/>
                  </a:cubicBezTo>
                  <a:cubicBezTo>
                    <a:pt x="419" y="17"/>
                    <a:pt x="498" y="11"/>
                    <a:pt x="536" y="0"/>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5" name="Line 19"/>
            <p:cNvSpPr>
              <a:spLocks noChangeShapeType="1"/>
            </p:cNvSpPr>
            <p:nvPr/>
          </p:nvSpPr>
          <p:spPr bwMode="auto">
            <a:xfrm flipV="1">
              <a:off x="3775974" y="2258251"/>
              <a:ext cx="370715" cy="340708"/>
            </a:xfrm>
            <a:prstGeom prst="line">
              <a:avLst/>
            </a:pr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6" name="Freeform 20"/>
            <p:cNvSpPr>
              <a:spLocks/>
            </p:cNvSpPr>
            <p:nvPr/>
          </p:nvSpPr>
          <p:spPr bwMode="auto">
            <a:xfrm>
              <a:off x="3944851" y="2856099"/>
              <a:ext cx="915350" cy="218880"/>
            </a:xfrm>
            <a:custGeom>
              <a:avLst/>
              <a:gdLst>
                <a:gd name="T0" fmla="*/ 0 w 614"/>
                <a:gd name="T1" fmla="*/ 23 h 139"/>
                <a:gd name="T2" fmla="*/ 189 w 614"/>
                <a:gd name="T3" fmla="*/ 9 h 139"/>
                <a:gd name="T4" fmla="*/ 468 w 614"/>
                <a:gd name="T5" fmla="*/ 79 h 139"/>
                <a:gd name="T6" fmla="*/ 614 w 614"/>
                <a:gd name="T7" fmla="*/ 139 h 139"/>
                <a:gd name="T8" fmla="*/ 0 60000 65536"/>
                <a:gd name="T9" fmla="*/ 0 60000 65536"/>
                <a:gd name="T10" fmla="*/ 0 60000 65536"/>
                <a:gd name="T11" fmla="*/ 0 60000 65536"/>
                <a:gd name="T12" fmla="*/ 0 w 614"/>
                <a:gd name="T13" fmla="*/ 0 h 139"/>
                <a:gd name="T14" fmla="*/ 614 w 614"/>
                <a:gd name="T15" fmla="*/ 139 h 139"/>
              </a:gdLst>
              <a:ahLst/>
              <a:cxnLst>
                <a:cxn ang="T8">
                  <a:pos x="T0" y="T1"/>
                </a:cxn>
                <a:cxn ang="T9">
                  <a:pos x="T2" y="T3"/>
                </a:cxn>
                <a:cxn ang="T10">
                  <a:pos x="T4" y="T5"/>
                </a:cxn>
                <a:cxn ang="T11">
                  <a:pos x="T6" y="T7"/>
                </a:cxn>
              </a:cxnLst>
              <a:rect l="T12" t="T13" r="T14" b="T15"/>
              <a:pathLst>
                <a:path w="614" h="139">
                  <a:moveTo>
                    <a:pt x="0" y="23"/>
                  </a:moveTo>
                  <a:cubicBezTo>
                    <a:pt x="31" y="21"/>
                    <a:pt x="111" y="0"/>
                    <a:pt x="189" y="9"/>
                  </a:cubicBezTo>
                  <a:cubicBezTo>
                    <a:pt x="267" y="18"/>
                    <a:pt x="397" y="57"/>
                    <a:pt x="468" y="79"/>
                  </a:cubicBezTo>
                  <a:cubicBezTo>
                    <a:pt x="539" y="101"/>
                    <a:pt x="584" y="127"/>
                    <a:pt x="614" y="139"/>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7" name="Freeform 21"/>
            <p:cNvSpPr>
              <a:spLocks/>
            </p:cNvSpPr>
            <p:nvPr/>
          </p:nvSpPr>
          <p:spPr bwMode="auto">
            <a:xfrm>
              <a:off x="2069812" y="2528571"/>
              <a:ext cx="1006785" cy="236672"/>
            </a:xfrm>
            <a:custGeom>
              <a:avLst/>
              <a:gdLst>
                <a:gd name="T0" fmla="*/ 636 w 636"/>
                <a:gd name="T1" fmla="*/ 198 h 198"/>
                <a:gd name="T2" fmla="*/ 410 w 636"/>
                <a:gd name="T3" fmla="*/ 108 h 198"/>
                <a:gd name="T4" fmla="*/ 92 w 636"/>
                <a:gd name="T5" fmla="*/ 17 h 198"/>
                <a:gd name="T6" fmla="*/ 0 w 636"/>
                <a:gd name="T7" fmla="*/ 3 h 198"/>
                <a:gd name="T8" fmla="*/ 0 60000 65536"/>
                <a:gd name="T9" fmla="*/ 0 60000 65536"/>
                <a:gd name="T10" fmla="*/ 0 60000 65536"/>
                <a:gd name="T11" fmla="*/ 0 60000 65536"/>
                <a:gd name="T12" fmla="*/ 0 w 636"/>
                <a:gd name="T13" fmla="*/ 0 h 198"/>
                <a:gd name="T14" fmla="*/ 636 w 636"/>
                <a:gd name="T15" fmla="*/ 198 h 198"/>
              </a:gdLst>
              <a:ahLst/>
              <a:cxnLst>
                <a:cxn ang="T8">
                  <a:pos x="T0" y="T1"/>
                </a:cxn>
                <a:cxn ang="T9">
                  <a:pos x="T2" y="T3"/>
                </a:cxn>
                <a:cxn ang="T10">
                  <a:pos x="T4" y="T5"/>
                </a:cxn>
                <a:cxn ang="T11">
                  <a:pos x="T6" y="T7"/>
                </a:cxn>
              </a:cxnLst>
              <a:rect l="T12" t="T13" r="T14" b="T15"/>
              <a:pathLst>
                <a:path w="636" h="198">
                  <a:moveTo>
                    <a:pt x="636" y="198"/>
                  </a:moveTo>
                  <a:cubicBezTo>
                    <a:pt x="569" y="168"/>
                    <a:pt x="501" y="138"/>
                    <a:pt x="410" y="108"/>
                  </a:cubicBezTo>
                  <a:cubicBezTo>
                    <a:pt x="319" y="78"/>
                    <a:pt x="160" y="34"/>
                    <a:pt x="92" y="17"/>
                  </a:cubicBezTo>
                  <a:cubicBezTo>
                    <a:pt x="24" y="0"/>
                    <a:pt x="19" y="6"/>
                    <a:pt x="0" y="3"/>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8" name="Freeform 22"/>
            <p:cNvSpPr>
              <a:spLocks/>
            </p:cNvSpPr>
            <p:nvPr/>
          </p:nvSpPr>
          <p:spPr bwMode="auto">
            <a:xfrm>
              <a:off x="2077637" y="2742854"/>
              <a:ext cx="924404" cy="131583"/>
            </a:xfrm>
            <a:custGeom>
              <a:avLst/>
              <a:gdLst>
                <a:gd name="T0" fmla="*/ 515 w 515"/>
                <a:gd name="T1" fmla="*/ 49 h 75"/>
                <a:gd name="T2" fmla="*/ 382 w 515"/>
                <a:gd name="T3" fmla="*/ 7 h 75"/>
                <a:gd name="T4" fmla="*/ 238 w 515"/>
                <a:gd name="T5" fmla="*/ 7 h 75"/>
                <a:gd name="T6" fmla="*/ 62 w 515"/>
                <a:gd name="T7" fmla="*/ 49 h 75"/>
                <a:gd name="T8" fmla="*/ 0 w 515"/>
                <a:gd name="T9" fmla="*/ 75 h 75"/>
                <a:gd name="T10" fmla="*/ 0 60000 65536"/>
                <a:gd name="T11" fmla="*/ 0 60000 65536"/>
                <a:gd name="T12" fmla="*/ 0 60000 65536"/>
                <a:gd name="T13" fmla="*/ 0 60000 65536"/>
                <a:gd name="T14" fmla="*/ 0 60000 65536"/>
                <a:gd name="T15" fmla="*/ 0 w 515"/>
                <a:gd name="T16" fmla="*/ 0 h 75"/>
                <a:gd name="T17" fmla="*/ 515 w 515"/>
                <a:gd name="T18" fmla="*/ 75 h 75"/>
              </a:gdLst>
              <a:ahLst/>
              <a:cxnLst>
                <a:cxn ang="T10">
                  <a:pos x="T0" y="T1"/>
                </a:cxn>
                <a:cxn ang="T11">
                  <a:pos x="T2" y="T3"/>
                </a:cxn>
                <a:cxn ang="T12">
                  <a:pos x="T4" y="T5"/>
                </a:cxn>
                <a:cxn ang="T13">
                  <a:pos x="T6" y="T7"/>
                </a:cxn>
                <a:cxn ang="T14">
                  <a:pos x="T8" y="T9"/>
                </a:cxn>
              </a:cxnLst>
              <a:rect l="T15" t="T16" r="T17" b="T18"/>
              <a:pathLst>
                <a:path w="515" h="75">
                  <a:moveTo>
                    <a:pt x="515" y="49"/>
                  </a:moveTo>
                  <a:cubicBezTo>
                    <a:pt x="493" y="42"/>
                    <a:pt x="428" y="14"/>
                    <a:pt x="382" y="7"/>
                  </a:cubicBezTo>
                  <a:cubicBezTo>
                    <a:pt x="336" y="0"/>
                    <a:pt x="291" y="0"/>
                    <a:pt x="238" y="7"/>
                  </a:cubicBezTo>
                  <a:cubicBezTo>
                    <a:pt x="185" y="14"/>
                    <a:pt x="102" y="38"/>
                    <a:pt x="62" y="49"/>
                  </a:cubicBezTo>
                  <a:cubicBezTo>
                    <a:pt x="22" y="60"/>
                    <a:pt x="13" y="70"/>
                    <a:pt x="0" y="75"/>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199" name="Freeform 23"/>
            <p:cNvSpPr>
              <a:spLocks/>
            </p:cNvSpPr>
            <p:nvPr/>
          </p:nvSpPr>
          <p:spPr bwMode="auto">
            <a:xfrm>
              <a:off x="2469794" y="2351781"/>
              <a:ext cx="589243" cy="353580"/>
            </a:xfrm>
            <a:custGeom>
              <a:avLst/>
              <a:gdLst>
                <a:gd name="T0" fmla="*/ 398 w 398"/>
                <a:gd name="T1" fmla="*/ 287 h 287"/>
                <a:gd name="T2" fmla="*/ 272 w 398"/>
                <a:gd name="T3" fmla="*/ 144 h 287"/>
                <a:gd name="T4" fmla="*/ 136 w 398"/>
                <a:gd name="T5" fmla="*/ 52 h 287"/>
                <a:gd name="T6" fmla="*/ 0 w 398"/>
                <a:gd name="T7" fmla="*/ 0 h 287"/>
                <a:gd name="T8" fmla="*/ 0 60000 65536"/>
                <a:gd name="T9" fmla="*/ 0 60000 65536"/>
                <a:gd name="T10" fmla="*/ 0 60000 65536"/>
                <a:gd name="T11" fmla="*/ 0 60000 65536"/>
                <a:gd name="T12" fmla="*/ 0 w 398"/>
                <a:gd name="T13" fmla="*/ 0 h 287"/>
                <a:gd name="T14" fmla="*/ 398 w 398"/>
                <a:gd name="T15" fmla="*/ 287 h 287"/>
              </a:gdLst>
              <a:ahLst/>
              <a:cxnLst>
                <a:cxn ang="T8">
                  <a:pos x="T0" y="T1"/>
                </a:cxn>
                <a:cxn ang="T9">
                  <a:pos x="T2" y="T3"/>
                </a:cxn>
                <a:cxn ang="T10">
                  <a:pos x="T4" y="T5"/>
                </a:cxn>
                <a:cxn ang="T11">
                  <a:pos x="T6" y="T7"/>
                </a:cxn>
              </a:cxnLst>
              <a:rect l="T12" t="T13" r="T14" b="T15"/>
              <a:pathLst>
                <a:path w="398" h="287">
                  <a:moveTo>
                    <a:pt x="398" y="287"/>
                  </a:moveTo>
                  <a:cubicBezTo>
                    <a:pt x="377" y="263"/>
                    <a:pt x="316" y="183"/>
                    <a:pt x="272" y="144"/>
                  </a:cubicBezTo>
                  <a:cubicBezTo>
                    <a:pt x="228" y="105"/>
                    <a:pt x="181" y="76"/>
                    <a:pt x="136" y="52"/>
                  </a:cubicBezTo>
                  <a:cubicBezTo>
                    <a:pt x="91" y="28"/>
                    <a:pt x="28" y="11"/>
                    <a:pt x="0" y="0"/>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200" name="Line 24"/>
            <p:cNvSpPr>
              <a:spLocks noChangeShapeType="1"/>
            </p:cNvSpPr>
            <p:nvPr/>
          </p:nvSpPr>
          <p:spPr bwMode="auto">
            <a:xfrm flipH="1" flipV="1">
              <a:off x="2751245" y="2244672"/>
              <a:ext cx="385670" cy="386463"/>
            </a:xfrm>
            <a:prstGeom prst="line">
              <a:avLst/>
            </a:pr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201" name="Freeform 25"/>
            <p:cNvSpPr>
              <a:spLocks/>
            </p:cNvSpPr>
            <p:nvPr/>
          </p:nvSpPr>
          <p:spPr bwMode="auto">
            <a:xfrm>
              <a:off x="2077637" y="2841754"/>
              <a:ext cx="916282" cy="143636"/>
            </a:xfrm>
            <a:custGeom>
              <a:avLst/>
              <a:gdLst>
                <a:gd name="T0" fmla="*/ 571 w 571"/>
                <a:gd name="T1" fmla="*/ 23 h 116"/>
                <a:gd name="T2" fmla="*/ 382 w 571"/>
                <a:gd name="T3" fmla="*/ 9 h 116"/>
                <a:gd name="T4" fmla="*/ 103 w 571"/>
                <a:gd name="T5" fmla="*/ 79 h 116"/>
                <a:gd name="T6" fmla="*/ 0 w 571"/>
                <a:gd name="T7" fmla="*/ 116 h 116"/>
                <a:gd name="T8" fmla="*/ 0 60000 65536"/>
                <a:gd name="T9" fmla="*/ 0 60000 65536"/>
                <a:gd name="T10" fmla="*/ 0 60000 65536"/>
                <a:gd name="T11" fmla="*/ 0 60000 65536"/>
                <a:gd name="T12" fmla="*/ 0 w 571"/>
                <a:gd name="T13" fmla="*/ 0 h 116"/>
                <a:gd name="T14" fmla="*/ 571 w 571"/>
                <a:gd name="T15" fmla="*/ 116 h 116"/>
              </a:gdLst>
              <a:ahLst/>
              <a:cxnLst>
                <a:cxn ang="T8">
                  <a:pos x="T0" y="T1"/>
                </a:cxn>
                <a:cxn ang="T9">
                  <a:pos x="T2" y="T3"/>
                </a:cxn>
                <a:cxn ang="T10">
                  <a:pos x="T4" y="T5"/>
                </a:cxn>
                <a:cxn ang="T11">
                  <a:pos x="T6" y="T7"/>
                </a:cxn>
              </a:cxnLst>
              <a:rect l="T12" t="T13" r="T14" b="T15"/>
              <a:pathLst>
                <a:path w="571" h="116">
                  <a:moveTo>
                    <a:pt x="571" y="23"/>
                  </a:moveTo>
                  <a:cubicBezTo>
                    <a:pt x="540" y="21"/>
                    <a:pt x="460" y="0"/>
                    <a:pt x="382" y="9"/>
                  </a:cubicBezTo>
                  <a:cubicBezTo>
                    <a:pt x="304" y="18"/>
                    <a:pt x="167" y="61"/>
                    <a:pt x="103" y="79"/>
                  </a:cubicBezTo>
                  <a:cubicBezTo>
                    <a:pt x="39" y="97"/>
                    <a:pt x="21" y="108"/>
                    <a:pt x="0" y="116"/>
                  </a:cubicBezTo>
                </a:path>
              </a:pathLst>
            </a:custGeom>
            <a:noFill/>
            <a:ln w="9525">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202" name="Arc 26"/>
            <p:cNvSpPr>
              <a:spLocks/>
            </p:cNvSpPr>
            <p:nvPr/>
          </p:nvSpPr>
          <p:spPr bwMode="auto">
            <a:xfrm rot="17997508">
              <a:off x="2662686" y="3075540"/>
              <a:ext cx="373855" cy="210179"/>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solidFill>
              <a:schemeClr val="tx1"/>
            </a:solidFill>
            <a:ln w="9525">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203" name="Arc 27"/>
            <p:cNvSpPr>
              <a:spLocks/>
            </p:cNvSpPr>
            <p:nvPr/>
          </p:nvSpPr>
          <p:spPr bwMode="auto">
            <a:xfrm rot="3630385">
              <a:off x="3977479" y="3095181"/>
              <a:ext cx="373748" cy="197065"/>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25"/>
                  </a:moveTo>
                  <a:cubicBezTo>
                    <a:pt x="41" y="9625"/>
                    <a:pt x="9699" y="-1"/>
                    <a:pt x="21600" y="0"/>
                  </a:cubicBezTo>
                  <a:cubicBezTo>
                    <a:pt x="33529" y="0"/>
                    <a:pt x="43200" y="9670"/>
                    <a:pt x="43200" y="21600"/>
                  </a:cubicBezTo>
                </a:path>
                <a:path w="43200" h="21600" stroke="0" extrusionOk="0">
                  <a:moveTo>
                    <a:pt x="0" y="21525"/>
                  </a:moveTo>
                  <a:cubicBezTo>
                    <a:pt x="41" y="9625"/>
                    <a:pt x="9699" y="-1"/>
                    <a:pt x="21600" y="0"/>
                  </a:cubicBezTo>
                  <a:cubicBezTo>
                    <a:pt x="33529" y="0"/>
                    <a:pt x="43200" y="9670"/>
                    <a:pt x="43200" y="21600"/>
                  </a:cubicBezTo>
                  <a:lnTo>
                    <a:pt x="21600" y="21600"/>
                  </a:lnTo>
                  <a:lnTo>
                    <a:pt x="0" y="21525"/>
                  </a:lnTo>
                  <a:close/>
                </a:path>
              </a:pathLst>
            </a:custGeom>
            <a:solidFill>
              <a:schemeClr val="tx1"/>
            </a:solidFill>
            <a:ln w="9525">
              <a:solidFill>
                <a:schemeClr val="tx1"/>
              </a:solidFill>
              <a:round/>
              <a:headEnd/>
              <a:tailEnd/>
            </a:ln>
          </p:spPr>
          <p:txBody>
            <a:bodyPr wrap="none" anchor="ctr"/>
            <a:lstStyle/>
            <a:p>
              <a:endParaRPr lang="en-GB" sz="1600">
                <a:solidFill>
                  <a:prstClr val="black"/>
                </a:solidFill>
                <a:latin typeface="Arial" pitchFamily="34" charset="0"/>
                <a:cs typeface="Arial" pitchFamily="34" charset="0"/>
              </a:endParaRPr>
            </a:p>
          </p:txBody>
        </p:sp>
        <p:sp>
          <p:nvSpPr>
            <p:cNvPr id="205" name="AutoShape 28"/>
            <p:cNvSpPr>
              <a:spLocks noChangeArrowheads="1"/>
            </p:cNvSpPr>
            <p:nvPr/>
          </p:nvSpPr>
          <p:spPr bwMode="auto">
            <a:xfrm rot="10193123">
              <a:off x="3896072" y="3066721"/>
              <a:ext cx="355105" cy="3737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29 w 21600"/>
                <a:gd name="T13" fmla="*/ 0 h 21600"/>
                <a:gd name="T14" fmla="*/ 16971 w 21600"/>
                <a:gd name="T15" fmla="*/ 3699 h 21600"/>
              </a:gdLst>
              <a:ahLst/>
              <a:cxnLst>
                <a:cxn ang="T8">
                  <a:pos x="T0" y="T1"/>
                </a:cxn>
                <a:cxn ang="T9">
                  <a:pos x="T2" y="T3"/>
                </a:cxn>
                <a:cxn ang="T10">
                  <a:pos x="T4" y="T5"/>
                </a:cxn>
                <a:cxn ang="T11">
                  <a:pos x="T6" y="T7"/>
                </a:cxn>
              </a:cxnLst>
              <a:rect l="T12" t="T13" r="T14" b="T15"/>
              <a:pathLst>
                <a:path w="21600" h="21600">
                  <a:moveTo>
                    <a:pt x="7256" y="2955"/>
                  </a:moveTo>
                  <a:cubicBezTo>
                    <a:pt x="8369" y="2452"/>
                    <a:pt x="9577" y="2191"/>
                    <a:pt x="10800" y="2192"/>
                  </a:cubicBezTo>
                  <a:cubicBezTo>
                    <a:pt x="12022" y="2192"/>
                    <a:pt x="13230" y="2452"/>
                    <a:pt x="14343" y="2955"/>
                  </a:cubicBezTo>
                  <a:lnTo>
                    <a:pt x="15246" y="957"/>
                  </a:lnTo>
                  <a:cubicBezTo>
                    <a:pt x="13848" y="326"/>
                    <a:pt x="12333" y="-1"/>
                    <a:pt x="10799" y="0"/>
                  </a:cubicBezTo>
                  <a:cubicBezTo>
                    <a:pt x="9266" y="0"/>
                    <a:pt x="7751" y="326"/>
                    <a:pt x="6353" y="957"/>
                  </a:cubicBezTo>
                  <a:lnTo>
                    <a:pt x="7256" y="2955"/>
                  </a:lnTo>
                  <a:close/>
                </a:path>
              </a:pathLst>
            </a:custGeom>
            <a:noFill/>
            <a:ln w="2540">
              <a:solidFill>
                <a:schemeClr val="tx1"/>
              </a:solidFill>
              <a:miter lim="800000"/>
              <a:headEnd/>
              <a:tailEnd/>
            </a:ln>
          </p:spPr>
          <p:txBody>
            <a:bodyPr rot="10800000" wrap="none" anchor="ctr"/>
            <a:lstStyle/>
            <a:p>
              <a:endParaRPr lang="en-GB" sz="1600">
                <a:solidFill>
                  <a:prstClr val="black"/>
                </a:solidFill>
                <a:latin typeface="Arial" pitchFamily="34" charset="0"/>
                <a:cs typeface="Arial" pitchFamily="34" charset="0"/>
              </a:endParaRPr>
            </a:p>
          </p:txBody>
        </p:sp>
        <p:sp>
          <p:nvSpPr>
            <p:cNvPr id="206" name="AutoShape 29"/>
            <p:cNvSpPr>
              <a:spLocks noChangeArrowheads="1"/>
            </p:cNvSpPr>
            <p:nvPr/>
          </p:nvSpPr>
          <p:spPr bwMode="auto">
            <a:xfrm rot="6207964" flipH="1">
              <a:off x="2752110" y="3056370"/>
              <a:ext cx="375813" cy="35315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0621 h 21600"/>
              </a:gdLst>
              <a:ahLst/>
              <a:cxnLst>
                <a:cxn ang="T8">
                  <a:pos x="T0" y="T1"/>
                </a:cxn>
                <a:cxn ang="T9">
                  <a:pos x="T2" y="T3"/>
                </a:cxn>
                <a:cxn ang="T10">
                  <a:pos x="T4" y="T5"/>
                </a:cxn>
                <a:cxn ang="T11">
                  <a:pos x="T6" y="T7"/>
                </a:cxn>
              </a:cxnLst>
              <a:rect l="T12" t="T13" r="T14" b="T15"/>
              <a:pathLst>
                <a:path w="21600" h="21600">
                  <a:moveTo>
                    <a:pt x="2489" y="8351"/>
                  </a:moveTo>
                  <a:cubicBezTo>
                    <a:pt x="3575" y="4665"/>
                    <a:pt x="6958" y="2135"/>
                    <a:pt x="10800" y="2136"/>
                  </a:cubicBezTo>
                  <a:cubicBezTo>
                    <a:pt x="14641" y="2136"/>
                    <a:pt x="18024" y="4665"/>
                    <a:pt x="19110" y="8351"/>
                  </a:cubicBezTo>
                  <a:lnTo>
                    <a:pt x="21159" y="7747"/>
                  </a:lnTo>
                  <a:cubicBezTo>
                    <a:pt x="19805" y="3153"/>
                    <a:pt x="15588" y="-1"/>
                    <a:pt x="10799" y="0"/>
                  </a:cubicBezTo>
                  <a:cubicBezTo>
                    <a:pt x="6011" y="0"/>
                    <a:pt x="1794" y="3153"/>
                    <a:pt x="440" y="7747"/>
                  </a:cubicBezTo>
                  <a:lnTo>
                    <a:pt x="2489" y="8351"/>
                  </a:lnTo>
                  <a:close/>
                </a:path>
              </a:pathLst>
            </a:custGeom>
            <a:solidFill>
              <a:schemeClr val="bg1"/>
            </a:solidFill>
            <a:ln w="2540">
              <a:solidFill>
                <a:schemeClr val="tx1"/>
              </a:solidFill>
              <a:miter lim="800000"/>
              <a:headEnd/>
              <a:tailEnd/>
            </a:ln>
          </p:spPr>
          <p:txBody>
            <a:bodyPr rot="10800000" vert="eaVert" wrap="none" anchor="ctr"/>
            <a:lstStyle/>
            <a:p>
              <a:endParaRPr lang="en-GB" sz="1600">
                <a:solidFill>
                  <a:prstClr val="black"/>
                </a:solidFill>
                <a:latin typeface="Arial" pitchFamily="34" charset="0"/>
                <a:cs typeface="Arial" pitchFamily="34" charset="0"/>
              </a:endParaRPr>
            </a:p>
          </p:txBody>
        </p:sp>
        <p:sp>
          <p:nvSpPr>
            <p:cNvPr id="207" name="Oval 30"/>
            <p:cNvSpPr>
              <a:spLocks noChangeArrowheads="1"/>
            </p:cNvSpPr>
            <p:nvPr/>
          </p:nvSpPr>
          <p:spPr bwMode="auto">
            <a:xfrm rot="1634323">
              <a:off x="2796035" y="3771516"/>
              <a:ext cx="370715" cy="251920"/>
            </a:xfrm>
            <a:prstGeom prst="ellipse">
              <a:avLst/>
            </a:prstGeom>
            <a:solidFill>
              <a:srgbClr val="88C9CE"/>
            </a:solidFill>
            <a:ln w="9525">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208" name="Oval 31"/>
            <p:cNvSpPr>
              <a:spLocks noChangeArrowheads="1"/>
            </p:cNvSpPr>
            <p:nvPr/>
          </p:nvSpPr>
          <p:spPr bwMode="auto">
            <a:xfrm rot="1698045">
              <a:off x="2881885" y="3812815"/>
              <a:ext cx="136579" cy="117699"/>
            </a:xfrm>
            <a:prstGeom prst="ellipse">
              <a:avLst/>
            </a:prstGeom>
            <a:solidFill>
              <a:srgbClr val="FF0000"/>
            </a:solidFill>
            <a:ln w="2540">
              <a:solidFill>
                <a:schemeClr val="tx1"/>
              </a:solidFill>
              <a:round/>
              <a:headEnd/>
              <a:tailEnd/>
            </a:ln>
          </p:spPr>
          <p:txBody>
            <a:bodyPr wrap="none" anchor="ctr"/>
            <a:lstStyle/>
            <a:p>
              <a:endParaRPr lang="en-US" sz="1600">
                <a:solidFill>
                  <a:srgbClr val="000000"/>
                </a:solidFill>
                <a:latin typeface="Arial" pitchFamily="34" charset="0"/>
                <a:cs typeface="Arial" pitchFamily="34" charset="0"/>
              </a:endParaRPr>
            </a:p>
          </p:txBody>
        </p:sp>
        <p:sp>
          <p:nvSpPr>
            <p:cNvPr id="210" name="Line 33"/>
            <p:cNvSpPr>
              <a:spLocks noChangeShapeType="1"/>
            </p:cNvSpPr>
            <p:nvPr/>
          </p:nvSpPr>
          <p:spPr bwMode="auto">
            <a:xfrm flipH="1">
              <a:off x="2915817" y="3933071"/>
              <a:ext cx="33716" cy="785115"/>
            </a:xfrm>
            <a:prstGeom prst="line">
              <a:avLst/>
            </a:prstGeom>
            <a:noFill/>
            <a:ln w="15240">
              <a:solidFill>
                <a:srgbClr val="FF0000"/>
              </a:solidFill>
              <a:round/>
              <a:headEnd/>
              <a:tailEnd/>
            </a:ln>
          </p:spPr>
          <p:txBody>
            <a:bodyPr/>
            <a:lstStyle/>
            <a:p>
              <a:endParaRPr lang="en-GB" sz="1600">
                <a:solidFill>
                  <a:prstClr val="black"/>
                </a:solidFill>
                <a:latin typeface="Arial" pitchFamily="34" charset="0"/>
                <a:cs typeface="Arial" pitchFamily="34" charset="0"/>
              </a:endParaRPr>
            </a:p>
          </p:txBody>
        </p:sp>
        <p:grpSp>
          <p:nvGrpSpPr>
            <p:cNvPr id="212" name="Group 36"/>
            <p:cNvGrpSpPr>
              <a:grpSpLocks/>
            </p:cNvGrpSpPr>
            <p:nvPr/>
          </p:nvGrpSpPr>
          <p:grpSpPr bwMode="auto">
            <a:xfrm>
              <a:off x="2566770" y="4412577"/>
              <a:ext cx="816156" cy="780954"/>
              <a:chOff x="1526" y="2145"/>
              <a:chExt cx="596" cy="541"/>
            </a:xfrm>
          </p:grpSpPr>
          <p:sp>
            <p:nvSpPr>
              <p:cNvPr id="237" name="Freeform 37"/>
              <p:cNvSpPr>
                <a:spLocks/>
              </p:cNvSpPr>
              <p:nvPr/>
            </p:nvSpPr>
            <p:spPr bwMode="auto">
              <a:xfrm>
                <a:off x="1526" y="2145"/>
                <a:ext cx="596" cy="541"/>
              </a:xfrm>
              <a:custGeom>
                <a:avLst/>
                <a:gdLst>
                  <a:gd name="T0" fmla="*/ 18 w 596"/>
                  <a:gd name="T1" fmla="*/ 217 h 541"/>
                  <a:gd name="T2" fmla="*/ 84 w 596"/>
                  <a:gd name="T3" fmla="*/ 115 h 541"/>
                  <a:gd name="T4" fmla="*/ 162 w 596"/>
                  <a:gd name="T5" fmla="*/ 45 h 541"/>
                  <a:gd name="T6" fmla="*/ 228 w 596"/>
                  <a:gd name="T7" fmla="*/ 7 h 541"/>
                  <a:gd name="T8" fmla="*/ 320 w 596"/>
                  <a:gd name="T9" fmla="*/ 11 h 541"/>
                  <a:gd name="T10" fmla="*/ 400 w 596"/>
                  <a:gd name="T11" fmla="*/ 73 h 541"/>
                  <a:gd name="T12" fmla="*/ 510 w 596"/>
                  <a:gd name="T13" fmla="*/ 209 h 541"/>
                  <a:gd name="T14" fmla="*/ 578 w 596"/>
                  <a:gd name="T15" fmla="*/ 301 h 541"/>
                  <a:gd name="T16" fmla="*/ 592 w 596"/>
                  <a:gd name="T17" fmla="*/ 387 h 541"/>
                  <a:gd name="T18" fmla="*/ 554 w 596"/>
                  <a:gd name="T19" fmla="*/ 471 h 541"/>
                  <a:gd name="T20" fmla="*/ 494 w 596"/>
                  <a:gd name="T21" fmla="*/ 511 h 541"/>
                  <a:gd name="T22" fmla="*/ 394 w 596"/>
                  <a:gd name="T23" fmla="*/ 539 h 541"/>
                  <a:gd name="T24" fmla="*/ 316 w 596"/>
                  <a:gd name="T25" fmla="*/ 521 h 541"/>
                  <a:gd name="T26" fmla="*/ 244 w 596"/>
                  <a:gd name="T27" fmla="*/ 471 h 541"/>
                  <a:gd name="T28" fmla="*/ 176 w 596"/>
                  <a:gd name="T29" fmla="*/ 435 h 541"/>
                  <a:gd name="T30" fmla="*/ 76 w 596"/>
                  <a:gd name="T31" fmla="*/ 387 h 541"/>
                  <a:gd name="T32" fmla="*/ 10 w 596"/>
                  <a:gd name="T33" fmla="*/ 303 h 541"/>
                  <a:gd name="T34" fmla="*/ 18 w 596"/>
                  <a:gd name="T35" fmla="*/ 217 h 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6"/>
                  <a:gd name="T55" fmla="*/ 0 h 541"/>
                  <a:gd name="T56" fmla="*/ 596 w 596"/>
                  <a:gd name="T57" fmla="*/ 541 h 5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6" h="541">
                    <a:moveTo>
                      <a:pt x="18" y="217"/>
                    </a:moveTo>
                    <a:cubicBezTo>
                      <a:pt x="32" y="187"/>
                      <a:pt x="60" y="144"/>
                      <a:pt x="84" y="115"/>
                    </a:cubicBezTo>
                    <a:cubicBezTo>
                      <a:pt x="108" y="86"/>
                      <a:pt x="138" y="63"/>
                      <a:pt x="162" y="45"/>
                    </a:cubicBezTo>
                    <a:cubicBezTo>
                      <a:pt x="186" y="27"/>
                      <a:pt x="202" y="13"/>
                      <a:pt x="228" y="7"/>
                    </a:cubicBezTo>
                    <a:cubicBezTo>
                      <a:pt x="254" y="1"/>
                      <a:pt x="291" y="0"/>
                      <a:pt x="320" y="11"/>
                    </a:cubicBezTo>
                    <a:cubicBezTo>
                      <a:pt x="349" y="22"/>
                      <a:pt x="368" y="40"/>
                      <a:pt x="400" y="73"/>
                    </a:cubicBezTo>
                    <a:cubicBezTo>
                      <a:pt x="432" y="106"/>
                      <a:pt x="480" y="171"/>
                      <a:pt x="510" y="209"/>
                    </a:cubicBezTo>
                    <a:cubicBezTo>
                      <a:pt x="540" y="247"/>
                      <a:pt x="564" y="271"/>
                      <a:pt x="578" y="301"/>
                    </a:cubicBezTo>
                    <a:cubicBezTo>
                      <a:pt x="592" y="331"/>
                      <a:pt x="596" y="359"/>
                      <a:pt x="592" y="387"/>
                    </a:cubicBezTo>
                    <a:cubicBezTo>
                      <a:pt x="588" y="415"/>
                      <a:pt x="570" y="450"/>
                      <a:pt x="554" y="471"/>
                    </a:cubicBezTo>
                    <a:cubicBezTo>
                      <a:pt x="538" y="492"/>
                      <a:pt x="521" y="500"/>
                      <a:pt x="494" y="511"/>
                    </a:cubicBezTo>
                    <a:cubicBezTo>
                      <a:pt x="467" y="522"/>
                      <a:pt x="424" y="537"/>
                      <a:pt x="394" y="539"/>
                    </a:cubicBezTo>
                    <a:cubicBezTo>
                      <a:pt x="364" y="541"/>
                      <a:pt x="341" y="532"/>
                      <a:pt x="316" y="521"/>
                    </a:cubicBezTo>
                    <a:cubicBezTo>
                      <a:pt x="291" y="510"/>
                      <a:pt x="267" y="485"/>
                      <a:pt x="244" y="471"/>
                    </a:cubicBezTo>
                    <a:cubicBezTo>
                      <a:pt x="221" y="457"/>
                      <a:pt x="204" y="449"/>
                      <a:pt x="176" y="435"/>
                    </a:cubicBezTo>
                    <a:cubicBezTo>
                      <a:pt x="148" y="421"/>
                      <a:pt x="104" y="409"/>
                      <a:pt x="76" y="387"/>
                    </a:cubicBezTo>
                    <a:cubicBezTo>
                      <a:pt x="48" y="365"/>
                      <a:pt x="20" y="331"/>
                      <a:pt x="10" y="303"/>
                    </a:cubicBezTo>
                    <a:cubicBezTo>
                      <a:pt x="0" y="275"/>
                      <a:pt x="16" y="235"/>
                      <a:pt x="18" y="217"/>
                    </a:cubicBezTo>
                    <a:close/>
                  </a:path>
                </a:pathLst>
              </a:custGeom>
              <a:solidFill>
                <a:srgbClr val="88C9CE"/>
              </a:solidFill>
              <a:ln w="12700">
                <a:solidFill>
                  <a:schemeClr val="tx1"/>
                </a:solidFill>
                <a:round/>
                <a:headEnd/>
                <a:tailEnd/>
              </a:ln>
            </p:spPr>
            <p:txBody>
              <a:bodyPr/>
              <a:lstStyle/>
              <a:p>
                <a:endParaRPr lang="en-GB" sz="1600">
                  <a:solidFill>
                    <a:prstClr val="black"/>
                  </a:solidFill>
                  <a:latin typeface="Arial" pitchFamily="34" charset="0"/>
                  <a:cs typeface="Arial" pitchFamily="34" charset="0"/>
                </a:endParaRPr>
              </a:p>
            </p:txBody>
          </p:sp>
          <p:sp>
            <p:nvSpPr>
              <p:cNvPr id="238" name="Freeform 38" descr="Trellis"/>
              <p:cNvSpPr>
                <a:spLocks/>
              </p:cNvSpPr>
              <p:nvPr/>
            </p:nvSpPr>
            <p:spPr bwMode="auto">
              <a:xfrm>
                <a:off x="1531" y="2151"/>
                <a:ext cx="323" cy="430"/>
              </a:xfrm>
              <a:custGeom>
                <a:avLst/>
                <a:gdLst>
                  <a:gd name="T0" fmla="*/ 18 w 323"/>
                  <a:gd name="T1" fmla="*/ 221 h 449"/>
                  <a:gd name="T2" fmla="*/ 84 w 323"/>
                  <a:gd name="T3" fmla="*/ 119 h 449"/>
                  <a:gd name="T4" fmla="*/ 162 w 323"/>
                  <a:gd name="T5" fmla="*/ 49 h 449"/>
                  <a:gd name="T6" fmla="*/ 228 w 323"/>
                  <a:gd name="T7" fmla="*/ 11 h 449"/>
                  <a:gd name="T8" fmla="*/ 313 w 323"/>
                  <a:gd name="T9" fmla="*/ 21 h 449"/>
                  <a:gd name="T10" fmla="*/ 289 w 323"/>
                  <a:gd name="T11" fmla="*/ 137 h 449"/>
                  <a:gd name="T12" fmla="*/ 257 w 323"/>
                  <a:gd name="T13" fmla="*/ 243 h 449"/>
                  <a:gd name="T14" fmla="*/ 257 w 323"/>
                  <a:gd name="T15" fmla="*/ 325 h 449"/>
                  <a:gd name="T16" fmla="*/ 233 w 323"/>
                  <a:gd name="T17" fmla="*/ 403 h 449"/>
                  <a:gd name="T18" fmla="*/ 195 w 323"/>
                  <a:gd name="T19" fmla="*/ 443 h 449"/>
                  <a:gd name="T20" fmla="*/ 177 w 323"/>
                  <a:gd name="T21" fmla="*/ 437 h 449"/>
                  <a:gd name="T22" fmla="*/ 76 w 323"/>
                  <a:gd name="T23" fmla="*/ 391 h 449"/>
                  <a:gd name="T24" fmla="*/ 10 w 323"/>
                  <a:gd name="T25" fmla="*/ 307 h 449"/>
                  <a:gd name="T26" fmla="*/ 18 w 323"/>
                  <a:gd name="T27" fmla="*/ 221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3"/>
                  <a:gd name="T43" fmla="*/ 0 h 449"/>
                  <a:gd name="T44" fmla="*/ 323 w 323"/>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3" h="449">
                    <a:moveTo>
                      <a:pt x="18" y="221"/>
                    </a:moveTo>
                    <a:cubicBezTo>
                      <a:pt x="32" y="191"/>
                      <a:pt x="60" y="148"/>
                      <a:pt x="84" y="119"/>
                    </a:cubicBezTo>
                    <a:cubicBezTo>
                      <a:pt x="108" y="90"/>
                      <a:pt x="138" y="67"/>
                      <a:pt x="162" y="49"/>
                    </a:cubicBezTo>
                    <a:cubicBezTo>
                      <a:pt x="186" y="31"/>
                      <a:pt x="203" y="16"/>
                      <a:pt x="228" y="11"/>
                    </a:cubicBezTo>
                    <a:cubicBezTo>
                      <a:pt x="253" y="6"/>
                      <a:pt x="303" y="0"/>
                      <a:pt x="313" y="21"/>
                    </a:cubicBezTo>
                    <a:cubicBezTo>
                      <a:pt x="323" y="42"/>
                      <a:pt x="298" y="100"/>
                      <a:pt x="289" y="137"/>
                    </a:cubicBezTo>
                    <a:cubicBezTo>
                      <a:pt x="280" y="174"/>
                      <a:pt x="262" y="212"/>
                      <a:pt x="257" y="243"/>
                    </a:cubicBezTo>
                    <a:cubicBezTo>
                      <a:pt x="252" y="274"/>
                      <a:pt x="261" y="298"/>
                      <a:pt x="257" y="325"/>
                    </a:cubicBezTo>
                    <a:cubicBezTo>
                      <a:pt x="253" y="352"/>
                      <a:pt x="243" y="383"/>
                      <a:pt x="233" y="403"/>
                    </a:cubicBezTo>
                    <a:cubicBezTo>
                      <a:pt x="223" y="423"/>
                      <a:pt x="204" y="437"/>
                      <a:pt x="195" y="443"/>
                    </a:cubicBezTo>
                    <a:cubicBezTo>
                      <a:pt x="186" y="449"/>
                      <a:pt x="197" y="446"/>
                      <a:pt x="177" y="437"/>
                    </a:cubicBezTo>
                    <a:cubicBezTo>
                      <a:pt x="157" y="428"/>
                      <a:pt x="104" y="413"/>
                      <a:pt x="76" y="391"/>
                    </a:cubicBezTo>
                    <a:cubicBezTo>
                      <a:pt x="48" y="369"/>
                      <a:pt x="20" y="335"/>
                      <a:pt x="10" y="307"/>
                    </a:cubicBezTo>
                    <a:cubicBezTo>
                      <a:pt x="0" y="279"/>
                      <a:pt x="16" y="239"/>
                      <a:pt x="18" y="221"/>
                    </a:cubicBezTo>
                    <a:close/>
                  </a:path>
                </a:pathLst>
              </a:custGeom>
              <a:pattFill prst="trellis">
                <a:fgClr>
                  <a:srgbClr val="88C9CE"/>
                </a:fgClr>
                <a:bgClr>
                  <a:srgbClr val="FF0000"/>
                </a:bgClr>
              </a:pattFill>
              <a:ln w="3175">
                <a:noFill/>
                <a:round/>
                <a:headEnd/>
                <a:tailEnd/>
              </a:ln>
            </p:spPr>
            <p:txBody>
              <a:bodyPr/>
              <a:lstStyle/>
              <a:p>
                <a:endParaRPr lang="en-GB" sz="1600">
                  <a:solidFill>
                    <a:prstClr val="black"/>
                  </a:solidFill>
                  <a:latin typeface="Arial" pitchFamily="34" charset="0"/>
                  <a:cs typeface="Arial" pitchFamily="34" charset="0"/>
                </a:endParaRPr>
              </a:p>
            </p:txBody>
          </p:sp>
        </p:grpSp>
        <p:sp>
          <p:nvSpPr>
            <p:cNvPr id="214" name="Freeform 213"/>
            <p:cNvSpPr/>
            <p:nvPr/>
          </p:nvSpPr>
          <p:spPr>
            <a:xfrm>
              <a:off x="3286875" y="4600275"/>
              <a:ext cx="336838" cy="381342"/>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837" h="381340">
                  <a:moveTo>
                    <a:pt x="9484" y="59456"/>
                  </a:moveTo>
                  <a:cubicBezTo>
                    <a:pt x="18968" y="115154"/>
                    <a:pt x="137282" y="303432"/>
                    <a:pt x="189904" y="342386"/>
                  </a:cubicBezTo>
                  <a:cubicBezTo>
                    <a:pt x="242526" y="381340"/>
                    <a:pt x="313601" y="332135"/>
                    <a:pt x="325219" y="293181"/>
                  </a:cubicBezTo>
                  <a:cubicBezTo>
                    <a:pt x="336837" y="254227"/>
                    <a:pt x="291649" y="156158"/>
                    <a:pt x="259612" y="108661"/>
                  </a:cubicBezTo>
                  <a:cubicBezTo>
                    <a:pt x="227575" y="61164"/>
                    <a:pt x="175369" y="16402"/>
                    <a:pt x="132998" y="8201"/>
                  </a:cubicBezTo>
                  <a:cubicBezTo>
                    <a:pt x="90627" y="0"/>
                    <a:pt x="0" y="3758"/>
                    <a:pt x="9484" y="59456"/>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5" name="Freeform 214"/>
            <p:cNvSpPr/>
            <p:nvPr/>
          </p:nvSpPr>
          <p:spPr>
            <a:xfrm>
              <a:off x="3123175" y="4335129"/>
              <a:ext cx="278961" cy="271311"/>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61" h="271311">
                  <a:moveTo>
                    <a:pt x="2650" y="112749"/>
                  </a:moveTo>
                  <a:cubicBezTo>
                    <a:pt x="5300" y="154095"/>
                    <a:pt x="83357" y="240067"/>
                    <a:pt x="126561" y="255689"/>
                  </a:cubicBezTo>
                  <a:cubicBezTo>
                    <a:pt x="169765" y="271311"/>
                    <a:pt x="244791" y="237921"/>
                    <a:pt x="261876" y="206484"/>
                  </a:cubicBezTo>
                  <a:cubicBezTo>
                    <a:pt x="278961" y="175047"/>
                    <a:pt x="254276" y="100214"/>
                    <a:pt x="229073" y="67069"/>
                  </a:cubicBezTo>
                  <a:cubicBezTo>
                    <a:pt x="203870" y="33924"/>
                    <a:pt x="148397" y="0"/>
                    <a:pt x="110660" y="7613"/>
                  </a:cubicBezTo>
                  <a:cubicBezTo>
                    <a:pt x="72923" y="15226"/>
                    <a:pt x="0" y="71403"/>
                    <a:pt x="2650" y="112749"/>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6" name="Freeform 215"/>
            <p:cNvSpPr/>
            <p:nvPr/>
          </p:nvSpPr>
          <p:spPr>
            <a:xfrm>
              <a:off x="2932161" y="4221105"/>
              <a:ext cx="237510" cy="185923"/>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 name="connsiteX0" fmla="*/ 6442 w 291846"/>
                <a:gd name="connsiteY0" fmla="*/ 112749 h 231646"/>
                <a:gd name="connsiteX1" fmla="*/ 75800 w 291846"/>
                <a:gd name="connsiteY1" fmla="*/ 216024 h 231646"/>
                <a:gd name="connsiteX2" fmla="*/ 265668 w 291846"/>
                <a:gd name="connsiteY2" fmla="*/ 206484 h 231646"/>
                <a:gd name="connsiteX3" fmla="*/ 232865 w 291846"/>
                <a:gd name="connsiteY3" fmla="*/ 67069 h 231646"/>
                <a:gd name="connsiteX4" fmla="*/ 114452 w 291846"/>
                <a:gd name="connsiteY4" fmla="*/ 7613 h 231646"/>
                <a:gd name="connsiteX5" fmla="*/ 6442 w 291846"/>
                <a:gd name="connsiteY5" fmla="*/ 112749 h 231646"/>
                <a:gd name="connsiteX0" fmla="*/ 6442 w 294497"/>
                <a:gd name="connsiteY0" fmla="*/ 149227 h 236521"/>
                <a:gd name="connsiteX1" fmla="*/ 78451 w 294497"/>
                <a:gd name="connsiteY1" fmla="*/ 221235 h 236521"/>
                <a:gd name="connsiteX2" fmla="*/ 268319 w 294497"/>
                <a:gd name="connsiteY2" fmla="*/ 211695 h 236521"/>
                <a:gd name="connsiteX3" fmla="*/ 235516 w 294497"/>
                <a:gd name="connsiteY3" fmla="*/ 72280 h 236521"/>
                <a:gd name="connsiteX4" fmla="*/ 117103 w 294497"/>
                <a:gd name="connsiteY4" fmla="*/ 12824 h 236521"/>
                <a:gd name="connsiteX5" fmla="*/ 6442 w 294497"/>
                <a:gd name="connsiteY5" fmla="*/ 149227 h 236521"/>
                <a:gd name="connsiteX0" fmla="*/ 6442 w 253652"/>
                <a:gd name="connsiteY0" fmla="*/ 149227 h 223841"/>
                <a:gd name="connsiteX1" fmla="*/ 78451 w 253652"/>
                <a:gd name="connsiteY1" fmla="*/ 221235 h 223841"/>
                <a:gd name="connsiteX2" fmla="*/ 225917 w 253652"/>
                <a:gd name="connsiteY2" fmla="*/ 164864 h 223841"/>
                <a:gd name="connsiteX3" fmla="*/ 235516 w 253652"/>
                <a:gd name="connsiteY3" fmla="*/ 72280 h 223841"/>
                <a:gd name="connsiteX4" fmla="*/ 117103 w 253652"/>
                <a:gd name="connsiteY4" fmla="*/ 12824 h 223841"/>
                <a:gd name="connsiteX5" fmla="*/ 6442 w 253652"/>
                <a:gd name="connsiteY5" fmla="*/ 149227 h 223841"/>
                <a:gd name="connsiteX0" fmla="*/ 6442 w 253652"/>
                <a:gd name="connsiteY0" fmla="*/ 100022 h 174636"/>
                <a:gd name="connsiteX1" fmla="*/ 78451 w 253652"/>
                <a:gd name="connsiteY1" fmla="*/ 172030 h 174636"/>
                <a:gd name="connsiteX2" fmla="*/ 225917 w 253652"/>
                <a:gd name="connsiteY2" fmla="*/ 115659 h 174636"/>
                <a:gd name="connsiteX3" fmla="*/ 235516 w 253652"/>
                <a:gd name="connsiteY3" fmla="*/ 23075 h 174636"/>
                <a:gd name="connsiteX4" fmla="*/ 117103 w 253652"/>
                <a:gd name="connsiteY4" fmla="*/ 12824 h 174636"/>
                <a:gd name="connsiteX5" fmla="*/ 6442 w 253652"/>
                <a:gd name="connsiteY5" fmla="*/ 100022 h 174636"/>
                <a:gd name="connsiteX0" fmla="*/ 6442 w 284899"/>
                <a:gd name="connsiteY0" fmla="*/ 100022 h 175319"/>
                <a:gd name="connsiteX1" fmla="*/ 78451 w 284899"/>
                <a:gd name="connsiteY1" fmla="*/ 172030 h 175319"/>
                <a:gd name="connsiteX2" fmla="*/ 258721 w 284899"/>
                <a:gd name="connsiteY2" fmla="*/ 119759 h 175319"/>
                <a:gd name="connsiteX3" fmla="*/ 235516 w 284899"/>
                <a:gd name="connsiteY3" fmla="*/ 23075 h 175319"/>
                <a:gd name="connsiteX4" fmla="*/ 117103 w 284899"/>
                <a:gd name="connsiteY4" fmla="*/ 12824 h 175319"/>
                <a:gd name="connsiteX5" fmla="*/ 6442 w 284899"/>
                <a:gd name="connsiteY5" fmla="*/ 100022 h 175319"/>
                <a:gd name="connsiteX0" fmla="*/ 5859 w 272014"/>
                <a:gd name="connsiteY0" fmla="*/ 100022 h 183520"/>
                <a:gd name="connsiteX1" fmla="*/ 151676 w 272014"/>
                <a:gd name="connsiteY1" fmla="*/ 180231 h 183520"/>
                <a:gd name="connsiteX2" fmla="*/ 258138 w 272014"/>
                <a:gd name="connsiteY2" fmla="*/ 119759 h 183520"/>
                <a:gd name="connsiteX3" fmla="*/ 234933 w 272014"/>
                <a:gd name="connsiteY3" fmla="*/ 23075 h 183520"/>
                <a:gd name="connsiteX4" fmla="*/ 116520 w 272014"/>
                <a:gd name="connsiteY4" fmla="*/ 12824 h 183520"/>
                <a:gd name="connsiteX5" fmla="*/ 5859 w 272014"/>
                <a:gd name="connsiteY5" fmla="*/ 100022 h 183520"/>
                <a:gd name="connsiteX0" fmla="*/ 10309 w 276464"/>
                <a:gd name="connsiteY0" fmla="*/ 100022 h 183188"/>
                <a:gd name="connsiteX1" fmla="*/ 59117 w 276464"/>
                <a:gd name="connsiteY1" fmla="*/ 137499 h 183188"/>
                <a:gd name="connsiteX2" fmla="*/ 156126 w 276464"/>
                <a:gd name="connsiteY2" fmla="*/ 180231 h 183188"/>
                <a:gd name="connsiteX3" fmla="*/ 262588 w 276464"/>
                <a:gd name="connsiteY3" fmla="*/ 119759 h 183188"/>
                <a:gd name="connsiteX4" fmla="*/ 239383 w 276464"/>
                <a:gd name="connsiteY4" fmla="*/ 23075 h 183188"/>
                <a:gd name="connsiteX5" fmla="*/ 120970 w 276464"/>
                <a:gd name="connsiteY5" fmla="*/ 12824 h 183188"/>
                <a:gd name="connsiteX6" fmla="*/ 10309 w 276464"/>
                <a:gd name="connsiteY6" fmla="*/ 100022 h 183188"/>
                <a:gd name="connsiteX0" fmla="*/ 8259 w 274414"/>
                <a:gd name="connsiteY0" fmla="*/ 100022 h 186605"/>
                <a:gd name="connsiteX1" fmla="*/ 69368 w 274414"/>
                <a:gd name="connsiteY1" fmla="*/ 158001 h 186605"/>
                <a:gd name="connsiteX2" fmla="*/ 154076 w 274414"/>
                <a:gd name="connsiteY2" fmla="*/ 180231 h 186605"/>
                <a:gd name="connsiteX3" fmla="*/ 260538 w 274414"/>
                <a:gd name="connsiteY3" fmla="*/ 119759 h 186605"/>
                <a:gd name="connsiteX4" fmla="*/ 237333 w 274414"/>
                <a:gd name="connsiteY4" fmla="*/ 23075 h 186605"/>
                <a:gd name="connsiteX5" fmla="*/ 118920 w 274414"/>
                <a:gd name="connsiteY5" fmla="*/ 12824 h 186605"/>
                <a:gd name="connsiteX6" fmla="*/ 8259 w 274414"/>
                <a:gd name="connsiteY6" fmla="*/ 100022 h 186605"/>
                <a:gd name="connsiteX0" fmla="*/ 8259 w 237510"/>
                <a:gd name="connsiteY0" fmla="*/ 95239 h 185922"/>
                <a:gd name="connsiteX1" fmla="*/ 32464 w 237510"/>
                <a:gd name="connsiteY1" fmla="*/ 157318 h 185922"/>
                <a:gd name="connsiteX2" fmla="*/ 117172 w 237510"/>
                <a:gd name="connsiteY2" fmla="*/ 179548 h 185922"/>
                <a:gd name="connsiteX3" fmla="*/ 223634 w 237510"/>
                <a:gd name="connsiteY3" fmla="*/ 119076 h 185922"/>
                <a:gd name="connsiteX4" fmla="*/ 200429 w 237510"/>
                <a:gd name="connsiteY4" fmla="*/ 22392 h 185922"/>
                <a:gd name="connsiteX5" fmla="*/ 82016 w 237510"/>
                <a:gd name="connsiteY5" fmla="*/ 12141 h 185922"/>
                <a:gd name="connsiteX6" fmla="*/ 8259 w 237510"/>
                <a:gd name="connsiteY6" fmla="*/ 95239 h 18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510" h="185922">
                  <a:moveTo>
                    <a:pt x="8259" y="95239"/>
                  </a:moveTo>
                  <a:cubicBezTo>
                    <a:pt x="0" y="119435"/>
                    <a:pt x="14312" y="143267"/>
                    <a:pt x="32464" y="157318"/>
                  </a:cubicBezTo>
                  <a:cubicBezTo>
                    <a:pt x="50616" y="171369"/>
                    <a:pt x="85310" y="185922"/>
                    <a:pt x="117172" y="179548"/>
                  </a:cubicBezTo>
                  <a:cubicBezTo>
                    <a:pt x="149034" y="173174"/>
                    <a:pt x="209758" y="145269"/>
                    <a:pt x="223634" y="119076"/>
                  </a:cubicBezTo>
                  <a:cubicBezTo>
                    <a:pt x="237510" y="92883"/>
                    <a:pt x="224032" y="40214"/>
                    <a:pt x="200429" y="22392"/>
                  </a:cubicBezTo>
                  <a:cubicBezTo>
                    <a:pt x="176826" y="4570"/>
                    <a:pt x="114044" y="0"/>
                    <a:pt x="82016" y="12141"/>
                  </a:cubicBezTo>
                  <a:cubicBezTo>
                    <a:pt x="49988" y="24282"/>
                    <a:pt x="16518" y="71043"/>
                    <a:pt x="8259" y="95239"/>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7" name="Freeform 216"/>
            <p:cNvSpPr/>
            <p:nvPr/>
          </p:nvSpPr>
          <p:spPr>
            <a:xfrm>
              <a:off x="2704293" y="4248433"/>
              <a:ext cx="215210" cy="198742"/>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 name="connsiteX0" fmla="*/ 6442 w 291846"/>
                <a:gd name="connsiteY0" fmla="*/ 112749 h 231646"/>
                <a:gd name="connsiteX1" fmla="*/ 75800 w 291846"/>
                <a:gd name="connsiteY1" fmla="*/ 216024 h 231646"/>
                <a:gd name="connsiteX2" fmla="*/ 265668 w 291846"/>
                <a:gd name="connsiteY2" fmla="*/ 206484 h 231646"/>
                <a:gd name="connsiteX3" fmla="*/ 232865 w 291846"/>
                <a:gd name="connsiteY3" fmla="*/ 67069 h 231646"/>
                <a:gd name="connsiteX4" fmla="*/ 114452 w 291846"/>
                <a:gd name="connsiteY4" fmla="*/ 7613 h 231646"/>
                <a:gd name="connsiteX5" fmla="*/ 6442 w 291846"/>
                <a:gd name="connsiteY5" fmla="*/ 112749 h 231646"/>
                <a:gd name="connsiteX0" fmla="*/ 6442 w 294497"/>
                <a:gd name="connsiteY0" fmla="*/ 149227 h 236521"/>
                <a:gd name="connsiteX1" fmla="*/ 78451 w 294497"/>
                <a:gd name="connsiteY1" fmla="*/ 221235 h 236521"/>
                <a:gd name="connsiteX2" fmla="*/ 268319 w 294497"/>
                <a:gd name="connsiteY2" fmla="*/ 211695 h 236521"/>
                <a:gd name="connsiteX3" fmla="*/ 235516 w 294497"/>
                <a:gd name="connsiteY3" fmla="*/ 72280 h 236521"/>
                <a:gd name="connsiteX4" fmla="*/ 117103 w 294497"/>
                <a:gd name="connsiteY4" fmla="*/ 12824 h 236521"/>
                <a:gd name="connsiteX5" fmla="*/ 6442 w 294497"/>
                <a:gd name="connsiteY5" fmla="*/ 149227 h 236521"/>
                <a:gd name="connsiteX0" fmla="*/ 6442 w 253652"/>
                <a:gd name="connsiteY0" fmla="*/ 149227 h 223841"/>
                <a:gd name="connsiteX1" fmla="*/ 78451 w 253652"/>
                <a:gd name="connsiteY1" fmla="*/ 221235 h 223841"/>
                <a:gd name="connsiteX2" fmla="*/ 225917 w 253652"/>
                <a:gd name="connsiteY2" fmla="*/ 164864 h 223841"/>
                <a:gd name="connsiteX3" fmla="*/ 235516 w 253652"/>
                <a:gd name="connsiteY3" fmla="*/ 72280 h 223841"/>
                <a:gd name="connsiteX4" fmla="*/ 117103 w 253652"/>
                <a:gd name="connsiteY4" fmla="*/ 12824 h 223841"/>
                <a:gd name="connsiteX5" fmla="*/ 6442 w 253652"/>
                <a:gd name="connsiteY5" fmla="*/ 149227 h 223841"/>
                <a:gd name="connsiteX0" fmla="*/ 6442 w 253652"/>
                <a:gd name="connsiteY0" fmla="*/ 100022 h 174636"/>
                <a:gd name="connsiteX1" fmla="*/ 78451 w 253652"/>
                <a:gd name="connsiteY1" fmla="*/ 172030 h 174636"/>
                <a:gd name="connsiteX2" fmla="*/ 225917 w 253652"/>
                <a:gd name="connsiteY2" fmla="*/ 115659 h 174636"/>
                <a:gd name="connsiteX3" fmla="*/ 235516 w 253652"/>
                <a:gd name="connsiteY3" fmla="*/ 23075 h 174636"/>
                <a:gd name="connsiteX4" fmla="*/ 117103 w 253652"/>
                <a:gd name="connsiteY4" fmla="*/ 12824 h 174636"/>
                <a:gd name="connsiteX5" fmla="*/ 6442 w 253652"/>
                <a:gd name="connsiteY5" fmla="*/ 100022 h 174636"/>
                <a:gd name="connsiteX0" fmla="*/ 6442 w 284899"/>
                <a:gd name="connsiteY0" fmla="*/ 100022 h 175319"/>
                <a:gd name="connsiteX1" fmla="*/ 78451 w 284899"/>
                <a:gd name="connsiteY1" fmla="*/ 172030 h 175319"/>
                <a:gd name="connsiteX2" fmla="*/ 258721 w 284899"/>
                <a:gd name="connsiteY2" fmla="*/ 119759 h 175319"/>
                <a:gd name="connsiteX3" fmla="*/ 235516 w 284899"/>
                <a:gd name="connsiteY3" fmla="*/ 23075 h 175319"/>
                <a:gd name="connsiteX4" fmla="*/ 117103 w 284899"/>
                <a:gd name="connsiteY4" fmla="*/ 12824 h 175319"/>
                <a:gd name="connsiteX5" fmla="*/ 6442 w 284899"/>
                <a:gd name="connsiteY5" fmla="*/ 100022 h 175319"/>
                <a:gd name="connsiteX0" fmla="*/ 5859 w 272014"/>
                <a:gd name="connsiteY0" fmla="*/ 100022 h 183520"/>
                <a:gd name="connsiteX1" fmla="*/ 151676 w 272014"/>
                <a:gd name="connsiteY1" fmla="*/ 180231 h 183520"/>
                <a:gd name="connsiteX2" fmla="*/ 258138 w 272014"/>
                <a:gd name="connsiteY2" fmla="*/ 119759 h 183520"/>
                <a:gd name="connsiteX3" fmla="*/ 234933 w 272014"/>
                <a:gd name="connsiteY3" fmla="*/ 23075 h 183520"/>
                <a:gd name="connsiteX4" fmla="*/ 116520 w 272014"/>
                <a:gd name="connsiteY4" fmla="*/ 12824 h 183520"/>
                <a:gd name="connsiteX5" fmla="*/ 5859 w 272014"/>
                <a:gd name="connsiteY5" fmla="*/ 100022 h 183520"/>
                <a:gd name="connsiteX0" fmla="*/ 10309 w 276464"/>
                <a:gd name="connsiteY0" fmla="*/ 100022 h 183188"/>
                <a:gd name="connsiteX1" fmla="*/ 59117 w 276464"/>
                <a:gd name="connsiteY1" fmla="*/ 137499 h 183188"/>
                <a:gd name="connsiteX2" fmla="*/ 156126 w 276464"/>
                <a:gd name="connsiteY2" fmla="*/ 180231 h 183188"/>
                <a:gd name="connsiteX3" fmla="*/ 262588 w 276464"/>
                <a:gd name="connsiteY3" fmla="*/ 119759 h 183188"/>
                <a:gd name="connsiteX4" fmla="*/ 239383 w 276464"/>
                <a:gd name="connsiteY4" fmla="*/ 23075 h 183188"/>
                <a:gd name="connsiteX5" fmla="*/ 120970 w 276464"/>
                <a:gd name="connsiteY5" fmla="*/ 12824 h 183188"/>
                <a:gd name="connsiteX6" fmla="*/ 10309 w 276464"/>
                <a:gd name="connsiteY6" fmla="*/ 100022 h 183188"/>
                <a:gd name="connsiteX0" fmla="*/ 8259 w 274414"/>
                <a:gd name="connsiteY0" fmla="*/ 100022 h 186605"/>
                <a:gd name="connsiteX1" fmla="*/ 69368 w 274414"/>
                <a:gd name="connsiteY1" fmla="*/ 158001 h 186605"/>
                <a:gd name="connsiteX2" fmla="*/ 154076 w 274414"/>
                <a:gd name="connsiteY2" fmla="*/ 180231 h 186605"/>
                <a:gd name="connsiteX3" fmla="*/ 260538 w 274414"/>
                <a:gd name="connsiteY3" fmla="*/ 119759 h 186605"/>
                <a:gd name="connsiteX4" fmla="*/ 237333 w 274414"/>
                <a:gd name="connsiteY4" fmla="*/ 23075 h 186605"/>
                <a:gd name="connsiteX5" fmla="*/ 118920 w 274414"/>
                <a:gd name="connsiteY5" fmla="*/ 12824 h 186605"/>
                <a:gd name="connsiteX6" fmla="*/ 8259 w 274414"/>
                <a:gd name="connsiteY6" fmla="*/ 100022 h 186605"/>
                <a:gd name="connsiteX0" fmla="*/ 8259 w 237510"/>
                <a:gd name="connsiteY0" fmla="*/ 95239 h 185922"/>
                <a:gd name="connsiteX1" fmla="*/ 32464 w 237510"/>
                <a:gd name="connsiteY1" fmla="*/ 157318 h 185922"/>
                <a:gd name="connsiteX2" fmla="*/ 117172 w 237510"/>
                <a:gd name="connsiteY2" fmla="*/ 179548 h 185922"/>
                <a:gd name="connsiteX3" fmla="*/ 223634 w 237510"/>
                <a:gd name="connsiteY3" fmla="*/ 119076 h 185922"/>
                <a:gd name="connsiteX4" fmla="*/ 200429 w 237510"/>
                <a:gd name="connsiteY4" fmla="*/ 22392 h 185922"/>
                <a:gd name="connsiteX5" fmla="*/ 82016 w 237510"/>
                <a:gd name="connsiteY5" fmla="*/ 12141 h 185922"/>
                <a:gd name="connsiteX6" fmla="*/ 8259 w 237510"/>
                <a:gd name="connsiteY6" fmla="*/ 95239 h 185922"/>
                <a:gd name="connsiteX0" fmla="*/ 8259 w 233141"/>
                <a:gd name="connsiteY0" fmla="*/ 95239 h 167665"/>
                <a:gd name="connsiteX1" fmla="*/ 32464 w 233141"/>
                <a:gd name="connsiteY1" fmla="*/ 157318 h 167665"/>
                <a:gd name="connsiteX2" fmla="*/ 143388 w 233141"/>
                <a:gd name="connsiteY2" fmla="*/ 157319 h 167665"/>
                <a:gd name="connsiteX3" fmla="*/ 223634 w 233141"/>
                <a:gd name="connsiteY3" fmla="*/ 119076 h 167665"/>
                <a:gd name="connsiteX4" fmla="*/ 200429 w 233141"/>
                <a:gd name="connsiteY4" fmla="*/ 22392 h 167665"/>
                <a:gd name="connsiteX5" fmla="*/ 82016 w 233141"/>
                <a:gd name="connsiteY5" fmla="*/ 12141 h 167665"/>
                <a:gd name="connsiteX6" fmla="*/ 8259 w 233141"/>
                <a:gd name="connsiteY6" fmla="*/ 95239 h 167665"/>
                <a:gd name="connsiteX0" fmla="*/ 3482 w 228364"/>
                <a:gd name="connsiteY0" fmla="*/ 95239 h 198742"/>
                <a:gd name="connsiteX1" fmla="*/ 56344 w 228364"/>
                <a:gd name="connsiteY1" fmla="*/ 188395 h 198742"/>
                <a:gd name="connsiteX2" fmla="*/ 138611 w 228364"/>
                <a:gd name="connsiteY2" fmla="*/ 157319 h 198742"/>
                <a:gd name="connsiteX3" fmla="*/ 218857 w 228364"/>
                <a:gd name="connsiteY3" fmla="*/ 119076 h 198742"/>
                <a:gd name="connsiteX4" fmla="*/ 195652 w 228364"/>
                <a:gd name="connsiteY4" fmla="*/ 22392 h 198742"/>
                <a:gd name="connsiteX5" fmla="*/ 77239 w 228364"/>
                <a:gd name="connsiteY5" fmla="*/ 12141 h 198742"/>
                <a:gd name="connsiteX6" fmla="*/ 3482 w 228364"/>
                <a:gd name="connsiteY6" fmla="*/ 95239 h 19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64" h="198742">
                  <a:moveTo>
                    <a:pt x="3482" y="95239"/>
                  </a:moveTo>
                  <a:cubicBezTo>
                    <a:pt x="0" y="124615"/>
                    <a:pt x="33823" y="178048"/>
                    <a:pt x="56344" y="188395"/>
                  </a:cubicBezTo>
                  <a:cubicBezTo>
                    <a:pt x="78865" y="198742"/>
                    <a:pt x="111526" y="168872"/>
                    <a:pt x="138611" y="157319"/>
                  </a:cubicBezTo>
                  <a:cubicBezTo>
                    <a:pt x="165697" y="145766"/>
                    <a:pt x="209350" y="141564"/>
                    <a:pt x="218857" y="119076"/>
                  </a:cubicBezTo>
                  <a:cubicBezTo>
                    <a:pt x="228364" y="96588"/>
                    <a:pt x="219255" y="40214"/>
                    <a:pt x="195652" y="22392"/>
                  </a:cubicBezTo>
                  <a:cubicBezTo>
                    <a:pt x="172049" y="4570"/>
                    <a:pt x="109267" y="0"/>
                    <a:pt x="77239" y="12141"/>
                  </a:cubicBezTo>
                  <a:cubicBezTo>
                    <a:pt x="45211" y="24282"/>
                    <a:pt x="6965" y="65863"/>
                    <a:pt x="3482" y="95239"/>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8" name="Freeform 217"/>
            <p:cNvSpPr/>
            <p:nvPr/>
          </p:nvSpPr>
          <p:spPr>
            <a:xfrm>
              <a:off x="2480797" y="4354484"/>
              <a:ext cx="235111" cy="196530"/>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 name="connsiteX0" fmla="*/ 6442 w 291846"/>
                <a:gd name="connsiteY0" fmla="*/ 112749 h 231646"/>
                <a:gd name="connsiteX1" fmla="*/ 75800 w 291846"/>
                <a:gd name="connsiteY1" fmla="*/ 216024 h 231646"/>
                <a:gd name="connsiteX2" fmla="*/ 265668 w 291846"/>
                <a:gd name="connsiteY2" fmla="*/ 206484 h 231646"/>
                <a:gd name="connsiteX3" fmla="*/ 232865 w 291846"/>
                <a:gd name="connsiteY3" fmla="*/ 67069 h 231646"/>
                <a:gd name="connsiteX4" fmla="*/ 114452 w 291846"/>
                <a:gd name="connsiteY4" fmla="*/ 7613 h 231646"/>
                <a:gd name="connsiteX5" fmla="*/ 6442 w 291846"/>
                <a:gd name="connsiteY5" fmla="*/ 112749 h 231646"/>
                <a:gd name="connsiteX0" fmla="*/ 6442 w 294497"/>
                <a:gd name="connsiteY0" fmla="*/ 149227 h 236521"/>
                <a:gd name="connsiteX1" fmla="*/ 78451 w 294497"/>
                <a:gd name="connsiteY1" fmla="*/ 221235 h 236521"/>
                <a:gd name="connsiteX2" fmla="*/ 268319 w 294497"/>
                <a:gd name="connsiteY2" fmla="*/ 211695 h 236521"/>
                <a:gd name="connsiteX3" fmla="*/ 235516 w 294497"/>
                <a:gd name="connsiteY3" fmla="*/ 72280 h 236521"/>
                <a:gd name="connsiteX4" fmla="*/ 117103 w 294497"/>
                <a:gd name="connsiteY4" fmla="*/ 12824 h 236521"/>
                <a:gd name="connsiteX5" fmla="*/ 6442 w 294497"/>
                <a:gd name="connsiteY5" fmla="*/ 149227 h 236521"/>
                <a:gd name="connsiteX0" fmla="*/ 6442 w 253652"/>
                <a:gd name="connsiteY0" fmla="*/ 149227 h 223841"/>
                <a:gd name="connsiteX1" fmla="*/ 78451 w 253652"/>
                <a:gd name="connsiteY1" fmla="*/ 221235 h 223841"/>
                <a:gd name="connsiteX2" fmla="*/ 225917 w 253652"/>
                <a:gd name="connsiteY2" fmla="*/ 164864 h 223841"/>
                <a:gd name="connsiteX3" fmla="*/ 235516 w 253652"/>
                <a:gd name="connsiteY3" fmla="*/ 72280 h 223841"/>
                <a:gd name="connsiteX4" fmla="*/ 117103 w 253652"/>
                <a:gd name="connsiteY4" fmla="*/ 12824 h 223841"/>
                <a:gd name="connsiteX5" fmla="*/ 6442 w 253652"/>
                <a:gd name="connsiteY5" fmla="*/ 149227 h 223841"/>
                <a:gd name="connsiteX0" fmla="*/ 6442 w 253652"/>
                <a:gd name="connsiteY0" fmla="*/ 100022 h 174636"/>
                <a:gd name="connsiteX1" fmla="*/ 78451 w 253652"/>
                <a:gd name="connsiteY1" fmla="*/ 172030 h 174636"/>
                <a:gd name="connsiteX2" fmla="*/ 225917 w 253652"/>
                <a:gd name="connsiteY2" fmla="*/ 115659 h 174636"/>
                <a:gd name="connsiteX3" fmla="*/ 235516 w 253652"/>
                <a:gd name="connsiteY3" fmla="*/ 23075 h 174636"/>
                <a:gd name="connsiteX4" fmla="*/ 117103 w 253652"/>
                <a:gd name="connsiteY4" fmla="*/ 12824 h 174636"/>
                <a:gd name="connsiteX5" fmla="*/ 6442 w 253652"/>
                <a:gd name="connsiteY5" fmla="*/ 100022 h 174636"/>
                <a:gd name="connsiteX0" fmla="*/ 6442 w 284899"/>
                <a:gd name="connsiteY0" fmla="*/ 100022 h 175319"/>
                <a:gd name="connsiteX1" fmla="*/ 78451 w 284899"/>
                <a:gd name="connsiteY1" fmla="*/ 172030 h 175319"/>
                <a:gd name="connsiteX2" fmla="*/ 258721 w 284899"/>
                <a:gd name="connsiteY2" fmla="*/ 119759 h 175319"/>
                <a:gd name="connsiteX3" fmla="*/ 235516 w 284899"/>
                <a:gd name="connsiteY3" fmla="*/ 23075 h 175319"/>
                <a:gd name="connsiteX4" fmla="*/ 117103 w 284899"/>
                <a:gd name="connsiteY4" fmla="*/ 12824 h 175319"/>
                <a:gd name="connsiteX5" fmla="*/ 6442 w 284899"/>
                <a:gd name="connsiteY5" fmla="*/ 100022 h 175319"/>
                <a:gd name="connsiteX0" fmla="*/ 5859 w 272014"/>
                <a:gd name="connsiteY0" fmla="*/ 100022 h 183520"/>
                <a:gd name="connsiteX1" fmla="*/ 151676 w 272014"/>
                <a:gd name="connsiteY1" fmla="*/ 180231 h 183520"/>
                <a:gd name="connsiteX2" fmla="*/ 258138 w 272014"/>
                <a:gd name="connsiteY2" fmla="*/ 119759 h 183520"/>
                <a:gd name="connsiteX3" fmla="*/ 234933 w 272014"/>
                <a:gd name="connsiteY3" fmla="*/ 23075 h 183520"/>
                <a:gd name="connsiteX4" fmla="*/ 116520 w 272014"/>
                <a:gd name="connsiteY4" fmla="*/ 12824 h 183520"/>
                <a:gd name="connsiteX5" fmla="*/ 5859 w 272014"/>
                <a:gd name="connsiteY5" fmla="*/ 100022 h 183520"/>
                <a:gd name="connsiteX0" fmla="*/ 10309 w 276464"/>
                <a:gd name="connsiteY0" fmla="*/ 100022 h 183188"/>
                <a:gd name="connsiteX1" fmla="*/ 59117 w 276464"/>
                <a:gd name="connsiteY1" fmla="*/ 137499 h 183188"/>
                <a:gd name="connsiteX2" fmla="*/ 156126 w 276464"/>
                <a:gd name="connsiteY2" fmla="*/ 180231 h 183188"/>
                <a:gd name="connsiteX3" fmla="*/ 262588 w 276464"/>
                <a:gd name="connsiteY3" fmla="*/ 119759 h 183188"/>
                <a:gd name="connsiteX4" fmla="*/ 239383 w 276464"/>
                <a:gd name="connsiteY4" fmla="*/ 23075 h 183188"/>
                <a:gd name="connsiteX5" fmla="*/ 120970 w 276464"/>
                <a:gd name="connsiteY5" fmla="*/ 12824 h 183188"/>
                <a:gd name="connsiteX6" fmla="*/ 10309 w 276464"/>
                <a:gd name="connsiteY6" fmla="*/ 100022 h 183188"/>
                <a:gd name="connsiteX0" fmla="*/ 8259 w 274414"/>
                <a:gd name="connsiteY0" fmla="*/ 100022 h 186605"/>
                <a:gd name="connsiteX1" fmla="*/ 69368 w 274414"/>
                <a:gd name="connsiteY1" fmla="*/ 158001 h 186605"/>
                <a:gd name="connsiteX2" fmla="*/ 154076 w 274414"/>
                <a:gd name="connsiteY2" fmla="*/ 180231 h 186605"/>
                <a:gd name="connsiteX3" fmla="*/ 260538 w 274414"/>
                <a:gd name="connsiteY3" fmla="*/ 119759 h 186605"/>
                <a:gd name="connsiteX4" fmla="*/ 237333 w 274414"/>
                <a:gd name="connsiteY4" fmla="*/ 23075 h 186605"/>
                <a:gd name="connsiteX5" fmla="*/ 118920 w 274414"/>
                <a:gd name="connsiteY5" fmla="*/ 12824 h 186605"/>
                <a:gd name="connsiteX6" fmla="*/ 8259 w 274414"/>
                <a:gd name="connsiteY6" fmla="*/ 100022 h 186605"/>
                <a:gd name="connsiteX0" fmla="*/ 8259 w 237510"/>
                <a:gd name="connsiteY0" fmla="*/ 95239 h 185922"/>
                <a:gd name="connsiteX1" fmla="*/ 32464 w 237510"/>
                <a:gd name="connsiteY1" fmla="*/ 157318 h 185922"/>
                <a:gd name="connsiteX2" fmla="*/ 117172 w 237510"/>
                <a:gd name="connsiteY2" fmla="*/ 179548 h 185922"/>
                <a:gd name="connsiteX3" fmla="*/ 223634 w 237510"/>
                <a:gd name="connsiteY3" fmla="*/ 119076 h 185922"/>
                <a:gd name="connsiteX4" fmla="*/ 200429 w 237510"/>
                <a:gd name="connsiteY4" fmla="*/ 22392 h 185922"/>
                <a:gd name="connsiteX5" fmla="*/ 82016 w 237510"/>
                <a:gd name="connsiteY5" fmla="*/ 12141 h 185922"/>
                <a:gd name="connsiteX6" fmla="*/ 8259 w 237510"/>
                <a:gd name="connsiteY6" fmla="*/ 95239 h 185922"/>
                <a:gd name="connsiteX0" fmla="*/ 8259 w 232926"/>
                <a:gd name="connsiteY0" fmla="*/ 95239 h 175494"/>
                <a:gd name="connsiteX1" fmla="*/ 32464 w 232926"/>
                <a:gd name="connsiteY1" fmla="*/ 157318 h 175494"/>
                <a:gd name="connsiteX2" fmla="*/ 144679 w 232926"/>
                <a:gd name="connsiteY2" fmla="*/ 169120 h 175494"/>
                <a:gd name="connsiteX3" fmla="*/ 223634 w 232926"/>
                <a:gd name="connsiteY3" fmla="*/ 119076 h 175494"/>
                <a:gd name="connsiteX4" fmla="*/ 200429 w 232926"/>
                <a:gd name="connsiteY4" fmla="*/ 22392 h 175494"/>
                <a:gd name="connsiteX5" fmla="*/ 82016 w 232926"/>
                <a:gd name="connsiteY5" fmla="*/ 12141 h 175494"/>
                <a:gd name="connsiteX6" fmla="*/ 8259 w 232926"/>
                <a:gd name="connsiteY6" fmla="*/ 95239 h 175494"/>
                <a:gd name="connsiteX0" fmla="*/ 10444 w 235111"/>
                <a:gd name="connsiteY0" fmla="*/ 95239 h 173093"/>
                <a:gd name="connsiteX1" fmla="*/ 146864 w 235111"/>
                <a:gd name="connsiteY1" fmla="*/ 169120 h 173093"/>
                <a:gd name="connsiteX2" fmla="*/ 225819 w 235111"/>
                <a:gd name="connsiteY2" fmla="*/ 119076 h 173093"/>
                <a:gd name="connsiteX3" fmla="*/ 202614 w 235111"/>
                <a:gd name="connsiteY3" fmla="*/ 22392 h 173093"/>
                <a:gd name="connsiteX4" fmla="*/ 84201 w 235111"/>
                <a:gd name="connsiteY4" fmla="*/ 12141 h 173093"/>
                <a:gd name="connsiteX5" fmla="*/ 10444 w 235111"/>
                <a:gd name="connsiteY5" fmla="*/ 95239 h 173093"/>
                <a:gd name="connsiteX0" fmla="*/ 10444 w 235111"/>
                <a:gd name="connsiteY0" fmla="*/ 133203 h 211057"/>
                <a:gd name="connsiteX1" fmla="*/ 146864 w 235111"/>
                <a:gd name="connsiteY1" fmla="*/ 207084 h 211057"/>
                <a:gd name="connsiteX2" fmla="*/ 225819 w 235111"/>
                <a:gd name="connsiteY2" fmla="*/ 157040 h 211057"/>
                <a:gd name="connsiteX3" fmla="*/ 202614 w 235111"/>
                <a:gd name="connsiteY3" fmla="*/ 60356 h 211057"/>
                <a:gd name="connsiteX4" fmla="*/ 151509 w 235111"/>
                <a:gd name="connsiteY4" fmla="*/ 1708 h 211057"/>
                <a:gd name="connsiteX5" fmla="*/ 84201 w 235111"/>
                <a:gd name="connsiteY5" fmla="*/ 50105 h 211057"/>
                <a:gd name="connsiteX6" fmla="*/ 10444 w 235111"/>
                <a:gd name="connsiteY6" fmla="*/ 133203 h 211057"/>
                <a:gd name="connsiteX0" fmla="*/ 11228 w 235111"/>
                <a:gd name="connsiteY0" fmla="*/ 133203 h 196529"/>
                <a:gd name="connsiteX1" fmla="*/ 152352 w 235111"/>
                <a:gd name="connsiteY1" fmla="*/ 192556 h 196529"/>
                <a:gd name="connsiteX2" fmla="*/ 226603 w 235111"/>
                <a:gd name="connsiteY2" fmla="*/ 157040 h 196529"/>
                <a:gd name="connsiteX3" fmla="*/ 203398 w 235111"/>
                <a:gd name="connsiteY3" fmla="*/ 60356 h 196529"/>
                <a:gd name="connsiteX4" fmla="*/ 152293 w 235111"/>
                <a:gd name="connsiteY4" fmla="*/ 1708 h 196529"/>
                <a:gd name="connsiteX5" fmla="*/ 84985 w 235111"/>
                <a:gd name="connsiteY5" fmla="*/ 50105 h 196529"/>
                <a:gd name="connsiteX6" fmla="*/ 11228 w 235111"/>
                <a:gd name="connsiteY6" fmla="*/ 133203 h 19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111" h="196529">
                  <a:moveTo>
                    <a:pt x="11228" y="133203"/>
                  </a:moveTo>
                  <a:cubicBezTo>
                    <a:pt x="22456" y="156945"/>
                    <a:pt x="116456" y="188583"/>
                    <a:pt x="152352" y="192556"/>
                  </a:cubicBezTo>
                  <a:cubicBezTo>
                    <a:pt x="188248" y="196529"/>
                    <a:pt x="218095" y="179073"/>
                    <a:pt x="226603" y="157040"/>
                  </a:cubicBezTo>
                  <a:cubicBezTo>
                    <a:pt x="235111" y="135007"/>
                    <a:pt x="215783" y="86245"/>
                    <a:pt x="203398" y="60356"/>
                  </a:cubicBezTo>
                  <a:cubicBezTo>
                    <a:pt x="191013" y="34467"/>
                    <a:pt x="172028" y="3416"/>
                    <a:pt x="152293" y="1708"/>
                  </a:cubicBezTo>
                  <a:cubicBezTo>
                    <a:pt x="132558" y="0"/>
                    <a:pt x="108496" y="28189"/>
                    <a:pt x="84985" y="50105"/>
                  </a:cubicBezTo>
                  <a:cubicBezTo>
                    <a:pt x="61474" y="72021"/>
                    <a:pt x="0" y="109461"/>
                    <a:pt x="11228" y="133203"/>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9" name="Freeform 218"/>
            <p:cNvSpPr/>
            <p:nvPr/>
          </p:nvSpPr>
          <p:spPr>
            <a:xfrm rot="14429993">
              <a:off x="2330965" y="4559628"/>
              <a:ext cx="323681" cy="277174"/>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290442"/>
                <a:gd name="connsiteY0" fmla="*/ 59456 h 376965"/>
                <a:gd name="connsiteX1" fmla="*/ 189904 w 290442"/>
                <a:gd name="connsiteY1" fmla="*/ 342386 h 376965"/>
                <a:gd name="connsiteX2" fmla="*/ 278824 w 290442"/>
                <a:gd name="connsiteY2" fmla="*/ 266932 h 376965"/>
                <a:gd name="connsiteX3" fmla="*/ 259612 w 290442"/>
                <a:gd name="connsiteY3" fmla="*/ 108661 h 376965"/>
                <a:gd name="connsiteX4" fmla="*/ 132998 w 290442"/>
                <a:gd name="connsiteY4" fmla="*/ 8201 h 376965"/>
                <a:gd name="connsiteX5" fmla="*/ 9484 w 290442"/>
                <a:gd name="connsiteY5" fmla="*/ 59456 h 376965"/>
                <a:gd name="connsiteX0" fmla="*/ 8060 w 290442"/>
                <a:gd name="connsiteY0" fmla="*/ 59603 h 400544"/>
                <a:gd name="connsiteX1" fmla="*/ 179935 w 290442"/>
                <a:gd name="connsiteY1" fmla="*/ 365965 h 400544"/>
                <a:gd name="connsiteX2" fmla="*/ 277400 w 290442"/>
                <a:gd name="connsiteY2" fmla="*/ 267079 h 400544"/>
                <a:gd name="connsiteX3" fmla="*/ 258188 w 290442"/>
                <a:gd name="connsiteY3" fmla="*/ 108808 h 400544"/>
                <a:gd name="connsiteX4" fmla="*/ 131574 w 290442"/>
                <a:gd name="connsiteY4" fmla="*/ 8348 h 400544"/>
                <a:gd name="connsiteX5" fmla="*/ 8060 w 290442"/>
                <a:gd name="connsiteY5" fmla="*/ 59603 h 400544"/>
                <a:gd name="connsiteX0" fmla="*/ 8060 w 313874"/>
                <a:gd name="connsiteY0" fmla="*/ 59603 h 401969"/>
                <a:gd name="connsiteX1" fmla="*/ 179935 w 313874"/>
                <a:gd name="connsiteY1" fmla="*/ 365965 h 401969"/>
                <a:gd name="connsiteX2" fmla="*/ 300832 w 313874"/>
                <a:gd name="connsiteY2" fmla="*/ 275625 h 401969"/>
                <a:gd name="connsiteX3" fmla="*/ 258188 w 313874"/>
                <a:gd name="connsiteY3" fmla="*/ 108808 h 401969"/>
                <a:gd name="connsiteX4" fmla="*/ 131574 w 313874"/>
                <a:gd name="connsiteY4" fmla="*/ 8348 h 401969"/>
                <a:gd name="connsiteX5" fmla="*/ 8060 w 313874"/>
                <a:gd name="connsiteY5" fmla="*/ 59603 h 401969"/>
                <a:gd name="connsiteX0" fmla="*/ 8060 w 300725"/>
                <a:gd name="connsiteY0" fmla="*/ 161662 h 385420"/>
                <a:gd name="connsiteX1" fmla="*/ 166786 w 300725"/>
                <a:gd name="connsiteY1" fmla="*/ 366360 h 385420"/>
                <a:gd name="connsiteX2" fmla="*/ 287683 w 300725"/>
                <a:gd name="connsiteY2" fmla="*/ 276020 h 385420"/>
                <a:gd name="connsiteX3" fmla="*/ 245039 w 300725"/>
                <a:gd name="connsiteY3" fmla="*/ 109203 h 385420"/>
                <a:gd name="connsiteX4" fmla="*/ 118425 w 300725"/>
                <a:gd name="connsiteY4" fmla="*/ 8743 h 385420"/>
                <a:gd name="connsiteX5" fmla="*/ 8060 w 300725"/>
                <a:gd name="connsiteY5" fmla="*/ 161662 h 385420"/>
                <a:gd name="connsiteX0" fmla="*/ 5994 w 298659"/>
                <a:gd name="connsiteY0" fmla="*/ 110405 h 334163"/>
                <a:gd name="connsiteX1" fmla="*/ 164720 w 298659"/>
                <a:gd name="connsiteY1" fmla="*/ 315103 h 334163"/>
                <a:gd name="connsiteX2" fmla="*/ 285617 w 298659"/>
                <a:gd name="connsiteY2" fmla="*/ 224763 h 334163"/>
                <a:gd name="connsiteX3" fmla="*/ 242973 w 298659"/>
                <a:gd name="connsiteY3" fmla="*/ 57946 h 334163"/>
                <a:gd name="connsiteX4" fmla="*/ 128757 w 298659"/>
                <a:gd name="connsiteY4" fmla="*/ 8743 h 334163"/>
                <a:gd name="connsiteX5" fmla="*/ 5994 w 298659"/>
                <a:gd name="connsiteY5" fmla="*/ 110405 h 334163"/>
                <a:gd name="connsiteX0" fmla="*/ 16812 w 309477"/>
                <a:gd name="connsiteY0" fmla="*/ 110405 h 323790"/>
                <a:gd name="connsiteX1" fmla="*/ 38702 w 309477"/>
                <a:gd name="connsiteY1" fmla="*/ 172643 h 323790"/>
                <a:gd name="connsiteX2" fmla="*/ 175538 w 309477"/>
                <a:gd name="connsiteY2" fmla="*/ 315103 h 323790"/>
                <a:gd name="connsiteX3" fmla="*/ 296435 w 309477"/>
                <a:gd name="connsiteY3" fmla="*/ 224763 h 323790"/>
                <a:gd name="connsiteX4" fmla="*/ 253791 w 309477"/>
                <a:gd name="connsiteY4" fmla="*/ 57946 h 323790"/>
                <a:gd name="connsiteX5" fmla="*/ 139575 w 309477"/>
                <a:gd name="connsiteY5" fmla="*/ 8743 h 323790"/>
                <a:gd name="connsiteX6" fmla="*/ 16812 w 309477"/>
                <a:gd name="connsiteY6" fmla="*/ 110405 h 323790"/>
                <a:gd name="connsiteX0" fmla="*/ 16812 w 331829"/>
                <a:gd name="connsiteY0" fmla="*/ 117636 h 324823"/>
                <a:gd name="connsiteX1" fmla="*/ 61054 w 331829"/>
                <a:gd name="connsiteY1" fmla="*/ 173676 h 324823"/>
                <a:gd name="connsiteX2" fmla="*/ 197890 w 331829"/>
                <a:gd name="connsiteY2" fmla="*/ 316136 h 324823"/>
                <a:gd name="connsiteX3" fmla="*/ 318787 w 331829"/>
                <a:gd name="connsiteY3" fmla="*/ 225796 h 324823"/>
                <a:gd name="connsiteX4" fmla="*/ 276143 w 331829"/>
                <a:gd name="connsiteY4" fmla="*/ 58979 h 324823"/>
                <a:gd name="connsiteX5" fmla="*/ 161927 w 331829"/>
                <a:gd name="connsiteY5" fmla="*/ 9776 h 324823"/>
                <a:gd name="connsiteX6" fmla="*/ 16812 w 331829"/>
                <a:gd name="connsiteY6" fmla="*/ 117636 h 324823"/>
                <a:gd name="connsiteX0" fmla="*/ 16812 w 328908"/>
                <a:gd name="connsiteY0" fmla="*/ 108774 h 315961"/>
                <a:gd name="connsiteX1" fmla="*/ 61054 w 328908"/>
                <a:gd name="connsiteY1" fmla="*/ 164814 h 315961"/>
                <a:gd name="connsiteX2" fmla="*/ 197890 w 328908"/>
                <a:gd name="connsiteY2" fmla="*/ 307274 h 315961"/>
                <a:gd name="connsiteX3" fmla="*/ 318787 w 328908"/>
                <a:gd name="connsiteY3" fmla="*/ 216934 h 315961"/>
                <a:gd name="connsiteX4" fmla="*/ 258615 w 328908"/>
                <a:gd name="connsiteY4" fmla="*/ 103289 h 315961"/>
                <a:gd name="connsiteX5" fmla="*/ 161927 w 328908"/>
                <a:gd name="connsiteY5" fmla="*/ 914 h 315961"/>
                <a:gd name="connsiteX6" fmla="*/ 16812 w 328908"/>
                <a:gd name="connsiteY6" fmla="*/ 108774 h 315961"/>
                <a:gd name="connsiteX0" fmla="*/ 11584 w 323680"/>
                <a:gd name="connsiteY0" fmla="*/ 69987 h 277174"/>
                <a:gd name="connsiteX1" fmla="*/ 55826 w 323680"/>
                <a:gd name="connsiteY1" fmla="*/ 126027 h 277174"/>
                <a:gd name="connsiteX2" fmla="*/ 192662 w 323680"/>
                <a:gd name="connsiteY2" fmla="*/ 268487 h 277174"/>
                <a:gd name="connsiteX3" fmla="*/ 313559 w 323680"/>
                <a:gd name="connsiteY3" fmla="*/ 178147 h 277174"/>
                <a:gd name="connsiteX4" fmla="*/ 253387 w 323680"/>
                <a:gd name="connsiteY4" fmla="*/ 64502 h 277174"/>
                <a:gd name="connsiteX5" fmla="*/ 125332 w 323680"/>
                <a:gd name="connsiteY5" fmla="*/ 914 h 277174"/>
                <a:gd name="connsiteX6" fmla="*/ 11584 w 323680"/>
                <a:gd name="connsiteY6" fmla="*/ 69987 h 27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80" h="277174">
                  <a:moveTo>
                    <a:pt x="11584" y="69987"/>
                  </a:moveTo>
                  <a:cubicBezTo>
                    <a:pt x="0" y="90839"/>
                    <a:pt x="25646" y="92944"/>
                    <a:pt x="55826" y="126027"/>
                  </a:cubicBezTo>
                  <a:cubicBezTo>
                    <a:pt x="86006" y="159110"/>
                    <a:pt x="149707" y="259800"/>
                    <a:pt x="192662" y="268487"/>
                  </a:cubicBezTo>
                  <a:cubicBezTo>
                    <a:pt x="235618" y="277174"/>
                    <a:pt x="303438" y="212144"/>
                    <a:pt x="313559" y="178147"/>
                  </a:cubicBezTo>
                  <a:cubicBezTo>
                    <a:pt x="323680" y="144150"/>
                    <a:pt x="284758" y="94041"/>
                    <a:pt x="253387" y="64502"/>
                  </a:cubicBezTo>
                  <a:cubicBezTo>
                    <a:pt x="222016" y="34963"/>
                    <a:pt x="165632" y="0"/>
                    <a:pt x="125332" y="914"/>
                  </a:cubicBezTo>
                  <a:cubicBezTo>
                    <a:pt x="85032" y="1828"/>
                    <a:pt x="23168" y="49135"/>
                    <a:pt x="11584" y="69987"/>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0" name="Freeform 219"/>
            <p:cNvSpPr/>
            <p:nvPr/>
          </p:nvSpPr>
          <p:spPr>
            <a:xfrm rot="14429993">
              <a:off x="2217840" y="4518104"/>
              <a:ext cx="252736" cy="251512"/>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290442"/>
                <a:gd name="connsiteY0" fmla="*/ 59456 h 376965"/>
                <a:gd name="connsiteX1" fmla="*/ 189904 w 290442"/>
                <a:gd name="connsiteY1" fmla="*/ 342386 h 376965"/>
                <a:gd name="connsiteX2" fmla="*/ 278824 w 290442"/>
                <a:gd name="connsiteY2" fmla="*/ 266932 h 376965"/>
                <a:gd name="connsiteX3" fmla="*/ 259612 w 290442"/>
                <a:gd name="connsiteY3" fmla="*/ 108661 h 376965"/>
                <a:gd name="connsiteX4" fmla="*/ 132998 w 290442"/>
                <a:gd name="connsiteY4" fmla="*/ 8201 h 376965"/>
                <a:gd name="connsiteX5" fmla="*/ 9484 w 290442"/>
                <a:gd name="connsiteY5" fmla="*/ 59456 h 376965"/>
                <a:gd name="connsiteX0" fmla="*/ 8060 w 290442"/>
                <a:gd name="connsiteY0" fmla="*/ 59603 h 400544"/>
                <a:gd name="connsiteX1" fmla="*/ 179935 w 290442"/>
                <a:gd name="connsiteY1" fmla="*/ 365965 h 400544"/>
                <a:gd name="connsiteX2" fmla="*/ 277400 w 290442"/>
                <a:gd name="connsiteY2" fmla="*/ 267079 h 400544"/>
                <a:gd name="connsiteX3" fmla="*/ 258188 w 290442"/>
                <a:gd name="connsiteY3" fmla="*/ 108808 h 400544"/>
                <a:gd name="connsiteX4" fmla="*/ 131574 w 290442"/>
                <a:gd name="connsiteY4" fmla="*/ 8348 h 400544"/>
                <a:gd name="connsiteX5" fmla="*/ 8060 w 290442"/>
                <a:gd name="connsiteY5" fmla="*/ 59603 h 400544"/>
                <a:gd name="connsiteX0" fmla="*/ 8060 w 313874"/>
                <a:gd name="connsiteY0" fmla="*/ 59603 h 401969"/>
                <a:gd name="connsiteX1" fmla="*/ 179935 w 313874"/>
                <a:gd name="connsiteY1" fmla="*/ 365965 h 401969"/>
                <a:gd name="connsiteX2" fmla="*/ 300832 w 313874"/>
                <a:gd name="connsiteY2" fmla="*/ 275625 h 401969"/>
                <a:gd name="connsiteX3" fmla="*/ 258188 w 313874"/>
                <a:gd name="connsiteY3" fmla="*/ 108808 h 401969"/>
                <a:gd name="connsiteX4" fmla="*/ 131574 w 313874"/>
                <a:gd name="connsiteY4" fmla="*/ 8348 h 401969"/>
                <a:gd name="connsiteX5" fmla="*/ 8060 w 313874"/>
                <a:gd name="connsiteY5" fmla="*/ 59603 h 401969"/>
                <a:gd name="connsiteX0" fmla="*/ 8060 w 300725"/>
                <a:gd name="connsiteY0" fmla="*/ 161662 h 385420"/>
                <a:gd name="connsiteX1" fmla="*/ 166786 w 300725"/>
                <a:gd name="connsiteY1" fmla="*/ 366360 h 385420"/>
                <a:gd name="connsiteX2" fmla="*/ 287683 w 300725"/>
                <a:gd name="connsiteY2" fmla="*/ 276020 h 385420"/>
                <a:gd name="connsiteX3" fmla="*/ 245039 w 300725"/>
                <a:gd name="connsiteY3" fmla="*/ 109203 h 385420"/>
                <a:gd name="connsiteX4" fmla="*/ 118425 w 300725"/>
                <a:gd name="connsiteY4" fmla="*/ 8743 h 385420"/>
                <a:gd name="connsiteX5" fmla="*/ 8060 w 300725"/>
                <a:gd name="connsiteY5" fmla="*/ 161662 h 385420"/>
                <a:gd name="connsiteX0" fmla="*/ 5994 w 298659"/>
                <a:gd name="connsiteY0" fmla="*/ 110405 h 334163"/>
                <a:gd name="connsiteX1" fmla="*/ 164720 w 298659"/>
                <a:gd name="connsiteY1" fmla="*/ 315103 h 334163"/>
                <a:gd name="connsiteX2" fmla="*/ 285617 w 298659"/>
                <a:gd name="connsiteY2" fmla="*/ 224763 h 334163"/>
                <a:gd name="connsiteX3" fmla="*/ 242973 w 298659"/>
                <a:gd name="connsiteY3" fmla="*/ 57946 h 334163"/>
                <a:gd name="connsiteX4" fmla="*/ 128757 w 298659"/>
                <a:gd name="connsiteY4" fmla="*/ 8743 h 334163"/>
                <a:gd name="connsiteX5" fmla="*/ 5994 w 298659"/>
                <a:gd name="connsiteY5" fmla="*/ 110405 h 334163"/>
                <a:gd name="connsiteX0" fmla="*/ 16812 w 309477"/>
                <a:gd name="connsiteY0" fmla="*/ 110405 h 323790"/>
                <a:gd name="connsiteX1" fmla="*/ 38702 w 309477"/>
                <a:gd name="connsiteY1" fmla="*/ 172643 h 323790"/>
                <a:gd name="connsiteX2" fmla="*/ 175538 w 309477"/>
                <a:gd name="connsiteY2" fmla="*/ 315103 h 323790"/>
                <a:gd name="connsiteX3" fmla="*/ 296435 w 309477"/>
                <a:gd name="connsiteY3" fmla="*/ 224763 h 323790"/>
                <a:gd name="connsiteX4" fmla="*/ 253791 w 309477"/>
                <a:gd name="connsiteY4" fmla="*/ 57946 h 323790"/>
                <a:gd name="connsiteX5" fmla="*/ 139575 w 309477"/>
                <a:gd name="connsiteY5" fmla="*/ 8743 h 323790"/>
                <a:gd name="connsiteX6" fmla="*/ 16812 w 309477"/>
                <a:gd name="connsiteY6" fmla="*/ 110405 h 323790"/>
                <a:gd name="connsiteX0" fmla="*/ 16812 w 331829"/>
                <a:gd name="connsiteY0" fmla="*/ 117636 h 324823"/>
                <a:gd name="connsiteX1" fmla="*/ 61054 w 331829"/>
                <a:gd name="connsiteY1" fmla="*/ 173676 h 324823"/>
                <a:gd name="connsiteX2" fmla="*/ 197890 w 331829"/>
                <a:gd name="connsiteY2" fmla="*/ 316136 h 324823"/>
                <a:gd name="connsiteX3" fmla="*/ 318787 w 331829"/>
                <a:gd name="connsiteY3" fmla="*/ 225796 h 324823"/>
                <a:gd name="connsiteX4" fmla="*/ 276143 w 331829"/>
                <a:gd name="connsiteY4" fmla="*/ 58979 h 324823"/>
                <a:gd name="connsiteX5" fmla="*/ 161927 w 331829"/>
                <a:gd name="connsiteY5" fmla="*/ 9776 h 324823"/>
                <a:gd name="connsiteX6" fmla="*/ 16812 w 331829"/>
                <a:gd name="connsiteY6" fmla="*/ 117636 h 324823"/>
                <a:gd name="connsiteX0" fmla="*/ 16812 w 328908"/>
                <a:gd name="connsiteY0" fmla="*/ 108774 h 315961"/>
                <a:gd name="connsiteX1" fmla="*/ 61054 w 328908"/>
                <a:gd name="connsiteY1" fmla="*/ 164814 h 315961"/>
                <a:gd name="connsiteX2" fmla="*/ 197890 w 328908"/>
                <a:gd name="connsiteY2" fmla="*/ 307274 h 315961"/>
                <a:gd name="connsiteX3" fmla="*/ 318787 w 328908"/>
                <a:gd name="connsiteY3" fmla="*/ 216934 h 315961"/>
                <a:gd name="connsiteX4" fmla="*/ 258615 w 328908"/>
                <a:gd name="connsiteY4" fmla="*/ 103289 h 315961"/>
                <a:gd name="connsiteX5" fmla="*/ 161927 w 328908"/>
                <a:gd name="connsiteY5" fmla="*/ 914 h 315961"/>
                <a:gd name="connsiteX6" fmla="*/ 16812 w 328908"/>
                <a:gd name="connsiteY6" fmla="*/ 108774 h 315961"/>
                <a:gd name="connsiteX0" fmla="*/ 11584 w 323680"/>
                <a:gd name="connsiteY0" fmla="*/ 69987 h 277174"/>
                <a:gd name="connsiteX1" fmla="*/ 55826 w 323680"/>
                <a:gd name="connsiteY1" fmla="*/ 126027 h 277174"/>
                <a:gd name="connsiteX2" fmla="*/ 192662 w 323680"/>
                <a:gd name="connsiteY2" fmla="*/ 268487 h 277174"/>
                <a:gd name="connsiteX3" fmla="*/ 313559 w 323680"/>
                <a:gd name="connsiteY3" fmla="*/ 178147 h 277174"/>
                <a:gd name="connsiteX4" fmla="*/ 253387 w 323680"/>
                <a:gd name="connsiteY4" fmla="*/ 64502 h 277174"/>
                <a:gd name="connsiteX5" fmla="*/ 125332 w 323680"/>
                <a:gd name="connsiteY5" fmla="*/ 914 h 277174"/>
                <a:gd name="connsiteX6" fmla="*/ 11584 w 323680"/>
                <a:gd name="connsiteY6" fmla="*/ 69987 h 277174"/>
                <a:gd name="connsiteX0" fmla="*/ 11584 w 314647"/>
                <a:gd name="connsiteY0" fmla="*/ 42545 h 280469"/>
                <a:gd name="connsiteX1" fmla="*/ 46793 w 314647"/>
                <a:gd name="connsiteY1" fmla="*/ 129322 h 280469"/>
                <a:gd name="connsiteX2" fmla="*/ 183629 w 314647"/>
                <a:gd name="connsiteY2" fmla="*/ 271782 h 280469"/>
                <a:gd name="connsiteX3" fmla="*/ 304526 w 314647"/>
                <a:gd name="connsiteY3" fmla="*/ 181442 h 280469"/>
                <a:gd name="connsiteX4" fmla="*/ 244354 w 314647"/>
                <a:gd name="connsiteY4" fmla="*/ 67797 h 280469"/>
                <a:gd name="connsiteX5" fmla="*/ 116299 w 314647"/>
                <a:gd name="connsiteY5" fmla="*/ 4209 h 280469"/>
                <a:gd name="connsiteX6" fmla="*/ 11584 w 314647"/>
                <a:gd name="connsiteY6" fmla="*/ 42545 h 280469"/>
                <a:gd name="connsiteX0" fmla="*/ 5738 w 308801"/>
                <a:gd name="connsiteY0" fmla="*/ 42545 h 281087"/>
                <a:gd name="connsiteX1" fmla="*/ 76026 w 308801"/>
                <a:gd name="connsiteY1" fmla="*/ 125612 h 281087"/>
                <a:gd name="connsiteX2" fmla="*/ 177783 w 308801"/>
                <a:gd name="connsiteY2" fmla="*/ 271782 h 281087"/>
                <a:gd name="connsiteX3" fmla="*/ 298680 w 308801"/>
                <a:gd name="connsiteY3" fmla="*/ 181442 h 281087"/>
                <a:gd name="connsiteX4" fmla="*/ 238508 w 308801"/>
                <a:gd name="connsiteY4" fmla="*/ 67797 h 281087"/>
                <a:gd name="connsiteX5" fmla="*/ 110453 w 308801"/>
                <a:gd name="connsiteY5" fmla="*/ 4209 h 281087"/>
                <a:gd name="connsiteX6" fmla="*/ 5738 w 308801"/>
                <a:gd name="connsiteY6" fmla="*/ 42545 h 281087"/>
                <a:gd name="connsiteX0" fmla="*/ 5738 w 305256"/>
                <a:gd name="connsiteY0" fmla="*/ 42545 h 260144"/>
                <a:gd name="connsiteX1" fmla="*/ 76026 w 305256"/>
                <a:gd name="connsiteY1" fmla="*/ 125612 h 260144"/>
                <a:gd name="connsiteX2" fmla="*/ 199055 w 305256"/>
                <a:gd name="connsiteY2" fmla="*/ 250839 h 260144"/>
                <a:gd name="connsiteX3" fmla="*/ 298680 w 305256"/>
                <a:gd name="connsiteY3" fmla="*/ 181442 h 260144"/>
                <a:gd name="connsiteX4" fmla="*/ 238508 w 305256"/>
                <a:gd name="connsiteY4" fmla="*/ 67797 h 260144"/>
                <a:gd name="connsiteX5" fmla="*/ 110453 w 305256"/>
                <a:gd name="connsiteY5" fmla="*/ 4209 h 260144"/>
                <a:gd name="connsiteX6" fmla="*/ 5738 w 305256"/>
                <a:gd name="connsiteY6" fmla="*/ 42545 h 260144"/>
                <a:gd name="connsiteX0" fmla="*/ 5738 w 300565"/>
                <a:gd name="connsiteY0" fmla="*/ 46396 h 263995"/>
                <a:gd name="connsiteX1" fmla="*/ 76026 w 300565"/>
                <a:gd name="connsiteY1" fmla="*/ 129463 h 263995"/>
                <a:gd name="connsiteX2" fmla="*/ 199055 w 300565"/>
                <a:gd name="connsiteY2" fmla="*/ 254690 h 263995"/>
                <a:gd name="connsiteX3" fmla="*/ 298680 w 300565"/>
                <a:gd name="connsiteY3" fmla="*/ 185293 h 263995"/>
                <a:gd name="connsiteX4" fmla="*/ 187747 w 300565"/>
                <a:gd name="connsiteY4" fmla="*/ 94753 h 263995"/>
                <a:gd name="connsiteX5" fmla="*/ 110453 w 300565"/>
                <a:gd name="connsiteY5" fmla="*/ 8060 h 263995"/>
                <a:gd name="connsiteX6" fmla="*/ 5738 w 300565"/>
                <a:gd name="connsiteY6" fmla="*/ 46396 h 263995"/>
                <a:gd name="connsiteX0" fmla="*/ 5738 w 222789"/>
                <a:gd name="connsiteY0" fmla="*/ 46396 h 268206"/>
                <a:gd name="connsiteX1" fmla="*/ 76026 w 222789"/>
                <a:gd name="connsiteY1" fmla="*/ 129463 h 268206"/>
                <a:gd name="connsiteX2" fmla="*/ 199055 w 222789"/>
                <a:gd name="connsiteY2" fmla="*/ 254690 h 268206"/>
                <a:gd name="connsiteX3" fmla="*/ 218429 w 222789"/>
                <a:gd name="connsiteY3" fmla="*/ 210558 h 268206"/>
                <a:gd name="connsiteX4" fmla="*/ 187747 w 222789"/>
                <a:gd name="connsiteY4" fmla="*/ 94753 h 268206"/>
                <a:gd name="connsiteX5" fmla="*/ 110453 w 222789"/>
                <a:gd name="connsiteY5" fmla="*/ 8060 h 268206"/>
                <a:gd name="connsiteX6" fmla="*/ 5738 w 222789"/>
                <a:gd name="connsiteY6" fmla="*/ 46396 h 268206"/>
                <a:gd name="connsiteX0" fmla="*/ 5738 w 226575"/>
                <a:gd name="connsiteY0" fmla="*/ 49135 h 270945"/>
                <a:gd name="connsiteX1" fmla="*/ 76026 w 226575"/>
                <a:gd name="connsiteY1" fmla="*/ 132202 h 270945"/>
                <a:gd name="connsiteX2" fmla="*/ 199055 w 226575"/>
                <a:gd name="connsiteY2" fmla="*/ 257429 h 270945"/>
                <a:gd name="connsiteX3" fmla="*/ 218429 w 226575"/>
                <a:gd name="connsiteY3" fmla="*/ 213297 h 270945"/>
                <a:gd name="connsiteX4" fmla="*/ 150180 w 226575"/>
                <a:gd name="connsiteY4" fmla="*/ 113928 h 270945"/>
                <a:gd name="connsiteX5" fmla="*/ 110453 w 226575"/>
                <a:gd name="connsiteY5" fmla="*/ 10799 h 270945"/>
                <a:gd name="connsiteX6" fmla="*/ 5738 w 226575"/>
                <a:gd name="connsiteY6" fmla="*/ 49135 h 270945"/>
                <a:gd name="connsiteX0" fmla="*/ 859 w 221696"/>
                <a:gd name="connsiteY0" fmla="*/ 29131 h 250941"/>
                <a:gd name="connsiteX1" fmla="*/ 71147 w 221696"/>
                <a:gd name="connsiteY1" fmla="*/ 112198 h 250941"/>
                <a:gd name="connsiteX2" fmla="*/ 194176 w 221696"/>
                <a:gd name="connsiteY2" fmla="*/ 237425 h 250941"/>
                <a:gd name="connsiteX3" fmla="*/ 213550 w 221696"/>
                <a:gd name="connsiteY3" fmla="*/ 193293 h 250941"/>
                <a:gd name="connsiteX4" fmla="*/ 145301 w 221696"/>
                <a:gd name="connsiteY4" fmla="*/ 93924 h 250941"/>
                <a:gd name="connsiteX5" fmla="*/ 65990 w 221696"/>
                <a:gd name="connsiteY5" fmla="*/ 10799 h 250941"/>
                <a:gd name="connsiteX6" fmla="*/ 859 w 221696"/>
                <a:gd name="connsiteY6" fmla="*/ 29131 h 250941"/>
                <a:gd name="connsiteX0" fmla="*/ 859 w 252735"/>
                <a:gd name="connsiteY0" fmla="*/ 26274 h 251512"/>
                <a:gd name="connsiteX1" fmla="*/ 102186 w 252735"/>
                <a:gd name="connsiteY1" fmla="*/ 112769 h 251512"/>
                <a:gd name="connsiteX2" fmla="*/ 225215 w 252735"/>
                <a:gd name="connsiteY2" fmla="*/ 237996 h 251512"/>
                <a:gd name="connsiteX3" fmla="*/ 244589 w 252735"/>
                <a:gd name="connsiteY3" fmla="*/ 193864 h 251512"/>
                <a:gd name="connsiteX4" fmla="*/ 176340 w 252735"/>
                <a:gd name="connsiteY4" fmla="*/ 94495 h 251512"/>
                <a:gd name="connsiteX5" fmla="*/ 97029 w 252735"/>
                <a:gd name="connsiteY5" fmla="*/ 11370 h 251512"/>
                <a:gd name="connsiteX6" fmla="*/ 859 w 252735"/>
                <a:gd name="connsiteY6" fmla="*/ 26274 h 25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35" h="251512">
                  <a:moveTo>
                    <a:pt x="859" y="26274"/>
                  </a:moveTo>
                  <a:cubicBezTo>
                    <a:pt x="1718" y="43174"/>
                    <a:pt x="64793" y="77482"/>
                    <a:pt x="102186" y="112769"/>
                  </a:cubicBezTo>
                  <a:cubicBezTo>
                    <a:pt x="139579" y="148056"/>
                    <a:pt x="201481" y="224480"/>
                    <a:pt x="225215" y="237996"/>
                  </a:cubicBezTo>
                  <a:cubicBezTo>
                    <a:pt x="248949" y="251512"/>
                    <a:pt x="252735" y="217781"/>
                    <a:pt x="244589" y="193864"/>
                  </a:cubicBezTo>
                  <a:cubicBezTo>
                    <a:pt x="236443" y="169947"/>
                    <a:pt x="200933" y="124911"/>
                    <a:pt x="176340" y="94495"/>
                  </a:cubicBezTo>
                  <a:cubicBezTo>
                    <a:pt x="151747" y="64079"/>
                    <a:pt x="126276" y="22740"/>
                    <a:pt x="97029" y="11370"/>
                  </a:cubicBezTo>
                  <a:cubicBezTo>
                    <a:pt x="67782" y="0"/>
                    <a:pt x="0" y="9374"/>
                    <a:pt x="859" y="26274"/>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1" name="Freeform 220"/>
            <p:cNvSpPr/>
            <p:nvPr/>
          </p:nvSpPr>
          <p:spPr>
            <a:xfrm>
              <a:off x="2435523" y="4898557"/>
              <a:ext cx="167520" cy="134997"/>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 name="connsiteX0" fmla="*/ 6442 w 291846"/>
                <a:gd name="connsiteY0" fmla="*/ 112749 h 231646"/>
                <a:gd name="connsiteX1" fmla="*/ 75800 w 291846"/>
                <a:gd name="connsiteY1" fmla="*/ 216024 h 231646"/>
                <a:gd name="connsiteX2" fmla="*/ 265668 w 291846"/>
                <a:gd name="connsiteY2" fmla="*/ 206484 h 231646"/>
                <a:gd name="connsiteX3" fmla="*/ 232865 w 291846"/>
                <a:gd name="connsiteY3" fmla="*/ 67069 h 231646"/>
                <a:gd name="connsiteX4" fmla="*/ 114452 w 291846"/>
                <a:gd name="connsiteY4" fmla="*/ 7613 h 231646"/>
                <a:gd name="connsiteX5" fmla="*/ 6442 w 291846"/>
                <a:gd name="connsiteY5" fmla="*/ 112749 h 231646"/>
                <a:gd name="connsiteX0" fmla="*/ 6442 w 294497"/>
                <a:gd name="connsiteY0" fmla="*/ 149227 h 236521"/>
                <a:gd name="connsiteX1" fmla="*/ 78451 w 294497"/>
                <a:gd name="connsiteY1" fmla="*/ 221235 h 236521"/>
                <a:gd name="connsiteX2" fmla="*/ 268319 w 294497"/>
                <a:gd name="connsiteY2" fmla="*/ 211695 h 236521"/>
                <a:gd name="connsiteX3" fmla="*/ 235516 w 294497"/>
                <a:gd name="connsiteY3" fmla="*/ 72280 h 236521"/>
                <a:gd name="connsiteX4" fmla="*/ 117103 w 294497"/>
                <a:gd name="connsiteY4" fmla="*/ 12824 h 236521"/>
                <a:gd name="connsiteX5" fmla="*/ 6442 w 294497"/>
                <a:gd name="connsiteY5" fmla="*/ 149227 h 236521"/>
                <a:gd name="connsiteX0" fmla="*/ 6442 w 253652"/>
                <a:gd name="connsiteY0" fmla="*/ 149227 h 223841"/>
                <a:gd name="connsiteX1" fmla="*/ 78451 w 253652"/>
                <a:gd name="connsiteY1" fmla="*/ 221235 h 223841"/>
                <a:gd name="connsiteX2" fmla="*/ 225917 w 253652"/>
                <a:gd name="connsiteY2" fmla="*/ 164864 h 223841"/>
                <a:gd name="connsiteX3" fmla="*/ 235516 w 253652"/>
                <a:gd name="connsiteY3" fmla="*/ 72280 h 223841"/>
                <a:gd name="connsiteX4" fmla="*/ 117103 w 253652"/>
                <a:gd name="connsiteY4" fmla="*/ 12824 h 223841"/>
                <a:gd name="connsiteX5" fmla="*/ 6442 w 253652"/>
                <a:gd name="connsiteY5" fmla="*/ 149227 h 223841"/>
                <a:gd name="connsiteX0" fmla="*/ 6442 w 253652"/>
                <a:gd name="connsiteY0" fmla="*/ 100022 h 174636"/>
                <a:gd name="connsiteX1" fmla="*/ 78451 w 253652"/>
                <a:gd name="connsiteY1" fmla="*/ 172030 h 174636"/>
                <a:gd name="connsiteX2" fmla="*/ 225917 w 253652"/>
                <a:gd name="connsiteY2" fmla="*/ 115659 h 174636"/>
                <a:gd name="connsiteX3" fmla="*/ 235516 w 253652"/>
                <a:gd name="connsiteY3" fmla="*/ 23075 h 174636"/>
                <a:gd name="connsiteX4" fmla="*/ 117103 w 253652"/>
                <a:gd name="connsiteY4" fmla="*/ 12824 h 174636"/>
                <a:gd name="connsiteX5" fmla="*/ 6442 w 253652"/>
                <a:gd name="connsiteY5" fmla="*/ 100022 h 174636"/>
                <a:gd name="connsiteX0" fmla="*/ 6442 w 284899"/>
                <a:gd name="connsiteY0" fmla="*/ 100022 h 175319"/>
                <a:gd name="connsiteX1" fmla="*/ 78451 w 284899"/>
                <a:gd name="connsiteY1" fmla="*/ 172030 h 175319"/>
                <a:gd name="connsiteX2" fmla="*/ 258721 w 284899"/>
                <a:gd name="connsiteY2" fmla="*/ 119759 h 175319"/>
                <a:gd name="connsiteX3" fmla="*/ 235516 w 284899"/>
                <a:gd name="connsiteY3" fmla="*/ 23075 h 175319"/>
                <a:gd name="connsiteX4" fmla="*/ 117103 w 284899"/>
                <a:gd name="connsiteY4" fmla="*/ 12824 h 175319"/>
                <a:gd name="connsiteX5" fmla="*/ 6442 w 284899"/>
                <a:gd name="connsiteY5" fmla="*/ 100022 h 175319"/>
                <a:gd name="connsiteX0" fmla="*/ 5859 w 272014"/>
                <a:gd name="connsiteY0" fmla="*/ 100022 h 183520"/>
                <a:gd name="connsiteX1" fmla="*/ 151676 w 272014"/>
                <a:gd name="connsiteY1" fmla="*/ 180231 h 183520"/>
                <a:gd name="connsiteX2" fmla="*/ 258138 w 272014"/>
                <a:gd name="connsiteY2" fmla="*/ 119759 h 183520"/>
                <a:gd name="connsiteX3" fmla="*/ 234933 w 272014"/>
                <a:gd name="connsiteY3" fmla="*/ 23075 h 183520"/>
                <a:gd name="connsiteX4" fmla="*/ 116520 w 272014"/>
                <a:gd name="connsiteY4" fmla="*/ 12824 h 183520"/>
                <a:gd name="connsiteX5" fmla="*/ 5859 w 272014"/>
                <a:gd name="connsiteY5" fmla="*/ 100022 h 183520"/>
                <a:gd name="connsiteX0" fmla="*/ 10309 w 276464"/>
                <a:gd name="connsiteY0" fmla="*/ 100022 h 183188"/>
                <a:gd name="connsiteX1" fmla="*/ 59117 w 276464"/>
                <a:gd name="connsiteY1" fmla="*/ 137499 h 183188"/>
                <a:gd name="connsiteX2" fmla="*/ 156126 w 276464"/>
                <a:gd name="connsiteY2" fmla="*/ 180231 h 183188"/>
                <a:gd name="connsiteX3" fmla="*/ 262588 w 276464"/>
                <a:gd name="connsiteY3" fmla="*/ 119759 h 183188"/>
                <a:gd name="connsiteX4" fmla="*/ 239383 w 276464"/>
                <a:gd name="connsiteY4" fmla="*/ 23075 h 183188"/>
                <a:gd name="connsiteX5" fmla="*/ 120970 w 276464"/>
                <a:gd name="connsiteY5" fmla="*/ 12824 h 183188"/>
                <a:gd name="connsiteX6" fmla="*/ 10309 w 276464"/>
                <a:gd name="connsiteY6" fmla="*/ 100022 h 183188"/>
                <a:gd name="connsiteX0" fmla="*/ 8259 w 274414"/>
                <a:gd name="connsiteY0" fmla="*/ 100022 h 186605"/>
                <a:gd name="connsiteX1" fmla="*/ 69368 w 274414"/>
                <a:gd name="connsiteY1" fmla="*/ 158001 h 186605"/>
                <a:gd name="connsiteX2" fmla="*/ 154076 w 274414"/>
                <a:gd name="connsiteY2" fmla="*/ 180231 h 186605"/>
                <a:gd name="connsiteX3" fmla="*/ 260538 w 274414"/>
                <a:gd name="connsiteY3" fmla="*/ 119759 h 186605"/>
                <a:gd name="connsiteX4" fmla="*/ 237333 w 274414"/>
                <a:gd name="connsiteY4" fmla="*/ 23075 h 186605"/>
                <a:gd name="connsiteX5" fmla="*/ 118920 w 274414"/>
                <a:gd name="connsiteY5" fmla="*/ 12824 h 186605"/>
                <a:gd name="connsiteX6" fmla="*/ 8259 w 274414"/>
                <a:gd name="connsiteY6" fmla="*/ 100022 h 186605"/>
                <a:gd name="connsiteX0" fmla="*/ 8259 w 237510"/>
                <a:gd name="connsiteY0" fmla="*/ 95239 h 185922"/>
                <a:gd name="connsiteX1" fmla="*/ 32464 w 237510"/>
                <a:gd name="connsiteY1" fmla="*/ 157318 h 185922"/>
                <a:gd name="connsiteX2" fmla="*/ 117172 w 237510"/>
                <a:gd name="connsiteY2" fmla="*/ 179548 h 185922"/>
                <a:gd name="connsiteX3" fmla="*/ 223634 w 237510"/>
                <a:gd name="connsiteY3" fmla="*/ 119076 h 185922"/>
                <a:gd name="connsiteX4" fmla="*/ 200429 w 237510"/>
                <a:gd name="connsiteY4" fmla="*/ 22392 h 185922"/>
                <a:gd name="connsiteX5" fmla="*/ 82016 w 237510"/>
                <a:gd name="connsiteY5" fmla="*/ 12141 h 185922"/>
                <a:gd name="connsiteX6" fmla="*/ 8259 w 237510"/>
                <a:gd name="connsiteY6" fmla="*/ 95239 h 185922"/>
                <a:gd name="connsiteX0" fmla="*/ 8259 w 226392"/>
                <a:gd name="connsiteY0" fmla="*/ 95239 h 163147"/>
                <a:gd name="connsiteX1" fmla="*/ 32464 w 226392"/>
                <a:gd name="connsiteY1" fmla="*/ 157318 h 163147"/>
                <a:gd name="connsiteX2" fmla="*/ 183883 w 226392"/>
                <a:gd name="connsiteY2" fmla="*/ 130215 h 163147"/>
                <a:gd name="connsiteX3" fmla="*/ 223634 w 226392"/>
                <a:gd name="connsiteY3" fmla="*/ 119076 h 163147"/>
                <a:gd name="connsiteX4" fmla="*/ 200429 w 226392"/>
                <a:gd name="connsiteY4" fmla="*/ 22392 h 163147"/>
                <a:gd name="connsiteX5" fmla="*/ 82016 w 226392"/>
                <a:gd name="connsiteY5" fmla="*/ 12141 h 163147"/>
                <a:gd name="connsiteX6" fmla="*/ 8259 w 226392"/>
                <a:gd name="connsiteY6" fmla="*/ 95239 h 163147"/>
                <a:gd name="connsiteX0" fmla="*/ 1993 w 220126"/>
                <a:gd name="connsiteY0" fmla="*/ 95239 h 137047"/>
                <a:gd name="connsiteX1" fmla="*/ 87705 w 220126"/>
                <a:gd name="connsiteY1" fmla="*/ 124514 h 137047"/>
                <a:gd name="connsiteX2" fmla="*/ 177617 w 220126"/>
                <a:gd name="connsiteY2" fmla="*/ 130215 h 137047"/>
                <a:gd name="connsiteX3" fmla="*/ 217368 w 220126"/>
                <a:gd name="connsiteY3" fmla="*/ 119076 h 137047"/>
                <a:gd name="connsiteX4" fmla="*/ 194163 w 220126"/>
                <a:gd name="connsiteY4" fmla="*/ 22392 h 137047"/>
                <a:gd name="connsiteX5" fmla="*/ 75750 w 220126"/>
                <a:gd name="connsiteY5" fmla="*/ 12141 h 137047"/>
                <a:gd name="connsiteX6" fmla="*/ 1993 w 220126"/>
                <a:gd name="connsiteY6" fmla="*/ 95239 h 137047"/>
                <a:gd name="connsiteX0" fmla="*/ 1993 w 195524"/>
                <a:gd name="connsiteY0" fmla="*/ 41463 h 133974"/>
                <a:gd name="connsiteX1" fmla="*/ 63103 w 195524"/>
                <a:gd name="connsiteY1" fmla="*/ 119944 h 133974"/>
                <a:gd name="connsiteX2" fmla="*/ 153015 w 195524"/>
                <a:gd name="connsiteY2" fmla="*/ 125645 h 133974"/>
                <a:gd name="connsiteX3" fmla="*/ 192766 w 195524"/>
                <a:gd name="connsiteY3" fmla="*/ 114506 h 133974"/>
                <a:gd name="connsiteX4" fmla="*/ 169561 w 195524"/>
                <a:gd name="connsiteY4" fmla="*/ 17822 h 133974"/>
                <a:gd name="connsiteX5" fmla="*/ 51148 w 195524"/>
                <a:gd name="connsiteY5" fmla="*/ 7571 h 133974"/>
                <a:gd name="connsiteX6" fmla="*/ 1993 w 195524"/>
                <a:gd name="connsiteY6" fmla="*/ 41463 h 133974"/>
                <a:gd name="connsiteX0" fmla="*/ 2693 w 167520"/>
                <a:gd name="connsiteY0" fmla="*/ 80887 h 134997"/>
                <a:gd name="connsiteX1" fmla="*/ 35099 w 167520"/>
                <a:gd name="connsiteY1" fmla="*/ 122464 h 134997"/>
                <a:gd name="connsiteX2" fmla="*/ 125011 w 167520"/>
                <a:gd name="connsiteY2" fmla="*/ 128165 h 134997"/>
                <a:gd name="connsiteX3" fmla="*/ 164762 w 167520"/>
                <a:gd name="connsiteY3" fmla="*/ 117026 h 134997"/>
                <a:gd name="connsiteX4" fmla="*/ 141557 w 167520"/>
                <a:gd name="connsiteY4" fmla="*/ 20342 h 134997"/>
                <a:gd name="connsiteX5" fmla="*/ 23144 w 167520"/>
                <a:gd name="connsiteY5" fmla="*/ 10091 h 134997"/>
                <a:gd name="connsiteX6" fmla="*/ 2693 w 167520"/>
                <a:gd name="connsiteY6" fmla="*/ 80887 h 13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20" h="134997">
                  <a:moveTo>
                    <a:pt x="2693" y="80887"/>
                  </a:moveTo>
                  <a:cubicBezTo>
                    <a:pt x="4686" y="99616"/>
                    <a:pt x="14713" y="114584"/>
                    <a:pt x="35099" y="122464"/>
                  </a:cubicBezTo>
                  <a:cubicBezTo>
                    <a:pt x="55485" y="130344"/>
                    <a:pt x="103401" y="129071"/>
                    <a:pt x="125011" y="128165"/>
                  </a:cubicBezTo>
                  <a:cubicBezTo>
                    <a:pt x="146621" y="127259"/>
                    <a:pt x="162004" y="134997"/>
                    <a:pt x="164762" y="117026"/>
                  </a:cubicBezTo>
                  <a:cubicBezTo>
                    <a:pt x="167520" y="99055"/>
                    <a:pt x="165160" y="38164"/>
                    <a:pt x="141557" y="20342"/>
                  </a:cubicBezTo>
                  <a:cubicBezTo>
                    <a:pt x="117954" y="2520"/>
                    <a:pt x="46288" y="0"/>
                    <a:pt x="23144" y="10091"/>
                  </a:cubicBezTo>
                  <a:cubicBezTo>
                    <a:pt x="0" y="20182"/>
                    <a:pt x="700" y="62158"/>
                    <a:pt x="2693" y="80887"/>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Freeform 228"/>
            <p:cNvSpPr/>
            <p:nvPr/>
          </p:nvSpPr>
          <p:spPr>
            <a:xfrm>
              <a:off x="2237955" y="4823938"/>
              <a:ext cx="181545" cy="173494"/>
            </a:xfrm>
            <a:custGeom>
              <a:avLst/>
              <a:gdLst>
                <a:gd name="connsiteX0" fmla="*/ 20502 w 347855"/>
                <a:gd name="connsiteY0" fmla="*/ 51255 h 373139"/>
                <a:gd name="connsiteX1" fmla="*/ 200922 w 347855"/>
                <a:gd name="connsiteY1" fmla="*/ 334185 h 373139"/>
                <a:gd name="connsiteX2" fmla="*/ 336237 w 347855"/>
                <a:gd name="connsiteY2" fmla="*/ 284980 h 373139"/>
                <a:gd name="connsiteX3" fmla="*/ 270630 w 347855"/>
                <a:gd name="connsiteY3" fmla="*/ 100460 h 373139"/>
                <a:gd name="connsiteX4" fmla="*/ 77909 w 347855"/>
                <a:gd name="connsiteY4" fmla="*/ 26652 h 373139"/>
                <a:gd name="connsiteX5" fmla="*/ 20502 w 347855"/>
                <a:gd name="connsiteY5" fmla="*/ 51255 h 373139"/>
                <a:gd name="connsiteX0" fmla="*/ 9484 w 336837"/>
                <a:gd name="connsiteY0" fmla="*/ 59456 h 381340"/>
                <a:gd name="connsiteX1" fmla="*/ 189904 w 336837"/>
                <a:gd name="connsiteY1" fmla="*/ 342386 h 381340"/>
                <a:gd name="connsiteX2" fmla="*/ 325219 w 336837"/>
                <a:gd name="connsiteY2" fmla="*/ 293181 h 381340"/>
                <a:gd name="connsiteX3" fmla="*/ 259612 w 336837"/>
                <a:gd name="connsiteY3" fmla="*/ 108661 h 381340"/>
                <a:gd name="connsiteX4" fmla="*/ 132998 w 336837"/>
                <a:gd name="connsiteY4" fmla="*/ 8201 h 381340"/>
                <a:gd name="connsiteX5" fmla="*/ 9484 w 336837"/>
                <a:gd name="connsiteY5" fmla="*/ 59456 h 381340"/>
                <a:gd name="connsiteX0" fmla="*/ 9484 w 300830"/>
                <a:gd name="connsiteY0" fmla="*/ 158537 h 364939"/>
                <a:gd name="connsiteX1" fmla="*/ 153897 w 300830"/>
                <a:gd name="connsiteY1" fmla="*/ 342482 h 364939"/>
                <a:gd name="connsiteX2" fmla="*/ 289212 w 300830"/>
                <a:gd name="connsiteY2" fmla="*/ 293277 h 364939"/>
                <a:gd name="connsiteX3" fmla="*/ 223605 w 300830"/>
                <a:gd name="connsiteY3" fmla="*/ 108757 h 364939"/>
                <a:gd name="connsiteX4" fmla="*/ 96991 w 300830"/>
                <a:gd name="connsiteY4" fmla="*/ 8297 h 364939"/>
                <a:gd name="connsiteX5" fmla="*/ 9484 w 300830"/>
                <a:gd name="connsiteY5" fmla="*/ 158537 h 364939"/>
                <a:gd name="connsiteX0" fmla="*/ 2650 w 293996"/>
                <a:gd name="connsiteY0" fmla="*/ 82925 h 289327"/>
                <a:gd name="connsiteX1" fmla="*/ 147063 w 293996"/>
                <a:gd name="connsiteY1" fmla="*/ 266870 h 289327"/>
                <a:gd name="connsiteX2" fmla="*/ 282378 w 293996"/>
                <a:gd name="connsiteY2" fmla="*/ 217665 h 289327"/>
                <a:gd name="connsiteX3" fmla="*/ 216771 w 293996"/>
                <a:gd name="connsiteY3" fmla="*/ 33145 h 289327"/>
                <a:gd name="connsiteX4" fmla="*/ 131162 w 293996"/>
                <a:gd name="connsiteY4" fmla="*/ 18794 h 289327"/>
                <a:gd name="connsiteX5" fmla="*/ 2650 w 293996"/>
                <a:gd name="connsiteY5" fmla="*/ 82925 h 289327"/>
                <a:gd name="connsiteX0" fmla="*/ 2650 w 299463"/>
                <a:gd name="connsiteY0" fmla="*/ 64910 h 271312"/>
                <a:gd name="connsiteX1" fmla="*/ 147063 w 299463"/>
                <a:gd name="connsiteY1" fmla="*/ 248855 h 271312"/>
                <a:gd name="connsiteX2" fmla="*/ 282378 w 299463"/>
                <a:gd name="connsiteY2" fmla="*/ 199650 h 271312"/>
                <a:gd name="connsiteX3" fmla="*/ 249575 w 299463"/>
                <a:gd name="connsiteY3" fmla="*/ 60235 h 271312"/>
                <a:gd name="connsiteX4" fmla="*/ 131162 w 299463"/>
                <a:gd name="connsiteY4" fmla="*/ 779 h 271312"/>
                <a:gd name="connsiteX5" fmla="*/ 2650 w 299463"/>
                <a:gd name="connsiteY5" fmla="*/ 64910 h 271312"/>
                <a:gd name="connsiteX0" fmla="*/ 2650 w 258459"/>
                <a:gd name="connsiteY0" fmla="*/ 79262 h 271311"/>
                <a:gd name="connsiteX1" fmla="*/ 106059 w 258459"/>
                <a:gd name="connsiteY1" fmla="*/ 250905 h 271311"/>
                <a:gd name="connsiteX2" fmla="*/ 241374 w 258459"/>
                <a:gd name="connsiteY2" fmla="*/ 201700 h 271311"/>
                <a:gd name="connsiteX3" fmla="*/ 208571 w 258459"/>
                <a:gd name="connsiteY3" fmla="*/ 62285 h 271311"/>
                <a:gd name="connsiteX4" fmla="*/ 90158 w 258459"/>
                <a:gd name="connsiteY4" fmla="*/ 2829 h 271311"/>
                <a:gd name="connsiteX5" fmla="*/ 2650 w 258459"/>
                <a:gd name="connsiteY5" fmla="*/ 79262 h 271311"/>
                <a:gd name="connsiteX0" fmla="*/ 2650 w 278961"/>
                <a:gd name="connsiteY0" fmla="*/ 112749 h 271311"/>
                <a:gd name="connsiteX1" fmla="*/ 126561 w 278961"/>
                <a:gd name="connsiteY1" fmla="*/ 255689 h 271311"/>
                <a:gd name="connsiteX2" fmla="*/ 261876 w 278961"/>
                <a:gd name="connsiteY2" fmla="*/ 206484 h 271311"/>
                <a:gd name="connsiteX3" fmla="*/ 229073 w 278961"/>
                <a:gd name="connsiteY3" fmla="*/ 67069 h 271311"/>
                <a:gd name="connsiteX4" fmla="*/ 110660 w 278961"/>
                <a:gd name="connsiteY4" fmla="*/ 7613 h 271311"/>
                <a:gd name="connsiteX5" fmla="*/ 2650 w 278961"/>
                <a:gd name="connsiteY5" fmla="*/ 112749 h 271311"/>
                <a:gd name="connsiteX0" fmla="*/ 6442 w 291846"/>
                <a:gd name="connsiteY0" fmla="*/ 112749 h 231646"/>
                <a:gd name="connsiteX1" fmla="*/ 75800 w 291846"/>
                <a:gd name="connsiteY1" fmla="*/ 216024 h 231646"/>
                <a:gd name="connsiteX2" fmla="*/ 265668 w 291846"/>
                <a:gd name="connsiteY2" fmla="*/ 206484 h 231646"/>
                <a:gd name="connsiteX3" fmla="*/ 232865 w 291846"/>
                <a:gd name="connsiteY3" fmla="*/ 67069 h 231646"/>
                <a:gd name="connsiteX4" fmla="*/ 114452 w 291846"/>
                <a:gd name="connsiteY4" fmla="*/ 7613 h 231646"/>
                <a:gd name="connsiteX5" fmla="*/ 6442 w 291846"/>
                <a:gd name="connsiteY5" fmla="*/ 112749 h 231646"/>
                <a:gd name="connsiteX0" fmla="*/ 6442 w 294497"/>
                <a:gd name="connsiteY0" fmla="*/ 149227 h 236521"/>
                <a:gd name="connsiteX1" fmla="*/ 78451 w 294497"/>
                <a:gd name="connsiteY1" fmla="*/ 221235 h 236521"/>
                <a:gd name="connsiteX2" fmla="*/ 268319 w 294497"/>
                <a:gd name="connsiteY2" fmla="*/ 211695 h 236521"/>
                <a:gd name="connsiteX3" fmla="*/ 235516 w 294497"/>
                <a:gd name="connsiteY3" fmla="*/ 72280 h 236521"/>
                <a:gd name="connsiteX4" fmla="*/ 117103 w 294497"/>
                <a:gd name="connsiteY4" fmla="*/ 12824 h 236521"/>
                <a:gd name="connsiteX5" fmla="*/ 6442 w 294497"/>
                <a:gd name="connsiteY5" fmla="*/ 149227 h 236521"/>
                <a:gd name="connsiteX0" fmla="*/ 6442 w 253652"/>
                <a:gd name="connsiteY0" fmla="*/ 149227 h 223841"/>
                <a:gd name="connsiteX1" fmla="*/ 78451 w 253652"/>
                <a:gd name="connsiteY1" fmla="*/ 221235 h 223841"/>
                <a:gd name="connsiteX2" fmla="*/ 225917 w 253652"/>
                <a:gd name="connsiteY2" fmla="*/ 164864 h 223841"/>
                <a:gd name="connsiteX3" fmla="*/ 235516 w 253652"/>
                <a:gd name="connsiteY3" fmla="*/ 72280 h 223841"/>
                <a:gd name="connsiteX4" fmla="*/ 117103 w 253652"/>
                <a:gd name="connsiteY4" fmla="*/ 12824 h 223841"/>
                <a:gd name="connsiteX5" fmla="*/ 6442 w 253652"/>
                <a:gd name="connsiteY5" fmla="*/ 149227 h 223841"/>
                <a:gd name="connsiteX0" fmla="*/ 6442 w 253652"/>
                <a:gd name="connsiteY0" fmla="*/ 100022 h 174636"/>
                <a:gd name="connsiteX1" fmla="*/ 78451 w 253652"/>
                <a:gd name="connsiteY1" fmla="*/ 172030 h 174636"/>
                <a:gd name="connsiteX2" fmla="*/ 225917 w 253652"/>
                <a:gd name="connsiteY2" fmla="*/ 115659 h 174636"/>
                <a:gd name="connsiteX3" fmla="*/ 235516 w 253652"/>
                <a:gd name="connsiteY3" fmla="*/ 23075 h 174636"/>
                <a:gd name="connsiteX4" fmla="*/ 117103 w 253652"/>
                <a:gd name="connsiteY4" fmla="*/ 12824 h 174636"/>
                <a:gd name="connsiteX5" fmla="*/ 6442 w 253652"/>
                <a:gd name="connsiteY5" fmla="*/ 100022 h 174636"/>
                <a:gd name="connsiteX0" fmla="*/ 6442 w 284899"/>
                <a:gd name="connsiteY0" fmla="*/ 100022 h 175319"/>
                <a:gd name="connsiteX1" fmla="*/ 78451 w 284899"/>
                <a:gd name="connsiteY1" fmla="*/ 172030 h 175319"/>
                <a:gd name="connsiteX2" fmla="*/ 258721 w 284899"/>
                <a:gd name="connsiteY2" fmla="*/ 119759 h 175319"/>
                <a:gd name="connsiteX3" fmla="*/ 235516 w 284899"/>
                <a:gd name="connsiteY3" fmla="*/ 23075 h 175319"/>
                <a:gd name="connsiteX4" fmla="*/ 117103 w 284899"/>
                <a:gd name="connsiteY4" fmla="*/ 12824 h 175319"/>
                <a:gd name="connsiteX5" fmla="*/ 6442 w 284899"/>
                <a:gd name="connsiteY5" fmla="*/ 100022 h 175319"/>
                <a:gd name="connsiteX0" fmla="*/ 5859 w 272014"/>
                <a:gd name="connsiteY0" fmla="*/ 100022 h 183520"/>
                <a:gd name="connsiteX1" fmla="*/ 151676 w 272014"/>
                <a:gd name="connsiteY1" fmla="*/ 180231 h 183520"/>
                <a:gd name="connsiteX2" fmla="*/ 258138 w 272014"/>
                <a:gd name="connsiteY2" fmla="*/ 119759 h 183520"/>
                <a:gd name="connsiteX3" fmla="*/ 234933 w 272014"/>
                <a:gd name="connsiteY3" fmla="*/ 23075 h 183520"/>
                <a:gd name="connsiteX4" fmla="*/ 116520 w 272014"/>
                <a:gd name="connsiteY4" fmla="*/ 12824 h 183520"/>
                <a:gd name="connsiteX5" fmla="*/ 5859 w 272014"/>
                <a:gd name="connsiteY5" fmla="*/ 100022 h 183520"/>
                <a:gd name="connsiteX0" fmla="*/ 10309 w 276464"/>
                <a:gd name="connsiteY0" fmla="*/ 100022 h 183188"/>
                <a:gd name="connsiteX1" fmla="*/ 59117 w 276464"/>
                <a:gd name="connsiteY1" fmla="*/ 137499 h 183188"/>
                <a:gd name="connsiteX2" fmla="*/ 156126 w 276464"/>
                <a:gd name="connsiteY2" fmla="*/ 180231 h 183188"/>
                <a:gd name="connsiteX3" fmla="*/ 262588 w 276464"/>
                <a:gd name="connsiteY3" fmla="*/ 119759 h 183188"/>
                <a:gd name="connsiteX4" fmla="*/ 239383 w 276464"/>
                <a:gd name="connsiteY4" fmla="*/ 23075 h 183188"/>
                <a:gd name="connsiteX5" fmla="*/ 120970 w 276464"/>
                <a:gd name="connsiteY5" fmla="*/ 12824 h 183188"/>
                <a:gd name="connsiteX6" fmla="*/ 10309 w 276464"/>
                <a:gd name="connsiteY6" fmla="*/ 100022 h 183188"/>
                <a:gd name="connsiteX0" fmla="*/ 8259 w 274414"/>
                <a:gd name="connsiteY0" fmla="*/ 100022 h 186605"/>
                <a:gd name="connsiteX1" fmla="*/ 69368 w 274414"/>
                <a:gd name="connsiteY1" fmla="*/ 158001 h 186605"/>
                <a:gd name="connsiteX2" fmla="*/ 154076 w 274414"/>
                <a:gd name="connsiteY2" fmla="*/ 180231 h 186605"/>
                <a:gd name="connsiteX3" fmla="*/ 260538 w 274414"/>
                <a:gd name="connsiteY3" fmla="*/ 119759 h 186605"/>
                <a:gd name="connsiteX4" fmla="*/ 237333 w 274414"/>
                <a:gd name="connsiteY4" fmla="*/ 23075 h 186605"/>
                <a:gd name="connsiteX5" fmla="*/ 118920 w 274414"/>
                <a:gd name="connsiteY5" fmla="*/ 12824 h 186605"/>
                <a:gd name="connsiteX6" fmla="*/ 8259 w 274414"/>
                <a:gd name="connsiteY6" fmla="*/ 100022 h 186605"/>
                <a:gd name="connsiteX0" fmla="*/ 8259 w 237510"/>
                <a:gd name="connsiteY0" fmla="*/ 95239 h 185922"/>
                <a:gd name="connsiteX1" fmla="*/ 32464 w 237510"/>
                <a:gd name="connsiteY1" fmla="*/ 157318 h 185922"/>
                <a:gd name="connsiteX2" fmla="*/ 117172 w 237510"/>
                <a:gd name="connsiteY2" fmla="*/ 179548 h 185922"/>
                <a:gd name="connsiteX3" fmla="*/ 223634 w 237510"/>
                <a:gd name="connsiteY3" fmla="*/ 119076 h 185922"/>
                <a:gd name="connsiteX4" fmla="*/ 200429 w 237510"/>
                <a:gd name="connsiteY4" fmla="*/ 22392 h 185922"/>
                <a:gd name="connsiteX5" fmla="*/ 82016 w 237510"/>
                <a:gd name="connsiteY5" fmla="*/ 12141 h 185922"/>
                <a:gd name="connsiteX6" fmla="*/ 8259 w 237510"/>
                <a:gd name="connsiteY6" fmla="*/ 95239 h 185922"/>
                <a:gd name="connsiteX0" fmla="*/ 8259 w 226392"/>
                <a:gd name="connsiteY0" fmla="*/ 95239 h 163147"/>
                <a:gd name="connsiteX1" fmla="*/ 32464 w 226392"/>
                <a:gd name="connsiteY1" fmla="*/ 157318 h 163147"/>
                <a:gd name="connsiteX2" fmla="*/ 183883 w 226392"/>
                <a:gd name="connsiteY2" fmla="*/ 130215 h 163147"/>
                <a:gd name="connsiteX3" fmla="*/ 223634 w 226392"/>
                <a:gd name="connsiteY3" fmla="*/ 119076 h 163147"/>
                <a:gd name="connsiteX4" fmla="*/ 200429 w 226392"/>
                <a:gd name="connsiteY4" fmla="*/ 22392 h 163147"/>
                <a:gd name="connsiteX5" fmla="*/ 82016 w 226392"/>
                <a:gd name="connsiteY5" fmla="*/ 12141 h 163147"/>
                <a:gd name="connsiteX6" fmla="*/ 8259 w 226392"/>
                <a:gd name="connsiteY6" fmla="*/ 95239 h 163147"/>
                <a:gd name="connsiteX0" fmla="*/ 1993 w 220126"/>
                <a:gd name="connsiteY0" fmla="*/ 95239 h 137047"/>
                <a:gd name="connsiteX1" fmla="*/ 87705 w 220126"/>
                <a:gd name="connsiteY1" fmla="*/ 124514 h 137047"/>
                <a:gd name="connsiteX2" fmla="*/ 177617 w 220126"/>
                <a:gd name="connsiteY2" fmla="*/ 130215 h 137047"/>
                <a:gd name="connsiteX3" fmla="*/ 217368 w 220126"/>
                <a:gd name="connsiteY3" fmla="*/ 119076 h 137047"/>
                <a:gd name="connsiteX4" fmla="*/ 194163 w 220126"/>
                <a:gd name="connsiteY4" fmla="*/ 22392 h 137047"/>
                <a:gd name="connsiteX5" fmla="*/ 75750 w 220126"/>
                <a:gd name="connsiteY5" fmla="*/ 12141 h 137047"/>
                <a:gd name="connsiteX6" fmla="*/ 1993 w 220126"/>
                <a:gd name="connsiteY6" fmla="*/ 95239 h 137047"/>
                <a:gd name="connsiteX0" fmla="*/ 1993 w 195524"/>
                <a:gd name="connsiteY0" fmla="*/ 41463 h 133974"/>
                <a:gd name="connsiteX1" fmla="*/ 63103 w 195524"/>
                <a:gd name="connsiteY1" fmla="*/ 119944 h 133974"/>
                <a:gd name="connsiteX2" fmla="*/ 153015 w 195524"/>
                <a:gd name="connsiteY2" fmla="*/ 125645 h 133974"/>
                <a:gd name="connsiteX3" fmla="*/ 192766 w 195524"/>
                <a:gd name="connsiteY3" fmla="*/ 114506 h 133974"/>
                <a:gd name="connsiteX4" fmla="*/ 169561 w 195524"/>
                <a:gd name="connsiteY4" fmla="*/ 17822 h 133974"/>
                <a:gd name="connsiteX5" fmla="*/ 51148 w 195524"/>
                <a:gd name="connsiteY5" fmla="*/ 7571 h 133974"/>
                <a:gd name="connsiteX6" fmla="*/ 1993 w 195524"/>
                <a:gd name="connsiteY6" fmla="*/ 41463 h 133974"/>
                <a:gd name="connsiteX0" fmla="*/ 2693 w 167520"/>
                <a:gd name="connsiteY0" fmla="*/ 80887 h 134997"/>
                <a:gd name="connsiteX1" fmla="*/ 35099 w 167520"/>
                <a:gd name="connsiteY1" fmla="*/ 122464 h 134997"/>
                <a:gd name="connsiteX2" fmla="*/ 125011 w 167520"/>
                <a:gd name="connsiteY2" fmla="*/ 128165 h 134997"/>
                <a:gd name="connsiteX3" fmla="*/ 164762 w 167520"/>
                <a:gd name="connsiteY3" fmla="*/ 117026 h 134997"/>
                <a:gd name="connsiteX4" fmla="*/ 141557 w 167520"/>
                <a:gd name="connsiteY4" fmla="*/ 20342 h 134997"/>
                <a:gd name="connsiteX5" fmla="*/ 23144 w 167520"/>
                <a:gd name="connsiteY5" fmla="*/ 10091 h 134997"/>
                <a:gd name="connsiteX6" fmla="*/ 2693 w 167520"/>
                <a:gd name="connsiteY6" fmla="*/ 80887 h 134997"/>
                <a:gd name="connsiteX0" fmla="*/ 2693 w 162426"/>
                <a:gd name="connsiteY0" fmla="*/ 80887 h 133855"/>
                <a:gd name="connsiteX1" fmla="*/ 35099 w 162426"/>
                <a:gd name="connsiteY1" fmla="*/ 122464 h 133855"/>
                <a:gd name="connsiteX2" fmla="*/ 125011 w 162426"/>
                <a:gd name="connsiteY2" fmla="*/ 128165 h 133855"/>
                <a:gd name="connsiteX3" fmla="*/ 148360 w 162426"/>
                <a:gd name="connsiteY3" fmla="*/ 88323 h 133855"/>
                <a:gd name="connsiteX4" fmla="*/ 141557 w 162426"/>
                <a:gd name="connsiteY4" fmla="*/ 20342 h 133855"/>
                <a:gd name="connsiteX5" fmla="*/ 23144 w 162426"/>
                <a:gd name="connsiteY5" fmla="*/ 10091 h 133855"/>
                <a:gd name="connsiteX6" fmla="*/ 2693 w 162426"/>
                <a:gd name="connsiteY6" fmla="*/ 80887 h 133855"/>
                <a:gd name="connsiteX0" fmla="*/ 2693 w 164391"/>
                <a:gd name="connsiteY0" fmla="*/ 80887 h 142056"/>
                <a:gd name="connsiteX1" fmla="*/ 35099 w 164391"/>
                <a:gd name="connsiteY1" fmla="*/ 122464 h 142056"/>
                <a:gd name="connsiteX2" fmla="*/ 145514 w 164391"/>
                <a:gd name="connsiteY2" fmla="*/ 136366 h 142056"/>
                <a:gd name="connsiteX3" fmla="*/ 148360 w 164391"/>
                <a:gd name="connsiteY3" fmla="*/ 88323 h 142056"/>
                <a:gd name="connsiteX4" fmla="*/ 141557 w 164391"/>
                <a:gd name="connsiteY4" fmla="*/ 20342 h 142056"/>
                <a:gd name="connsiteX5" fmla="*/ 23144 w 164391"/>
                <a:gd name="connsiteY5" fmla="*/ 10091 h 142056"/>
                <a:gd name="connsiteX6" fmla="*/ 2693 w 164391"/>
                <a:gd name="connsiteY6" fmla="*/ 80887 h 142056"/>
                <a:gd name="connsiteX0" fmla="*/ 2693 w 166441"/>
                <a:gd name="connsiteY0" fmla="*/ 80887 h 143423"/>
                <a:gd name="connsiteX1" fmla="*/ 35099 w 166441"/>
                <a:gd name="connsiteY1" fmla="*/ 122464 h 143423"/>
                <a:gd name="connsiteX2" fmla="*/ 145514 w 166441"/>
                <a:gd name="connsiteY2" fmla="*/ 136366 h 143423"/>
                <a:gd name="connsiteX3" fmla="*/ 160662 w 166441"/>
                <a:gd name="connsiteY3" fmla="*/ 80122 h 143423"/>
                <a:gd name="connsiteX4" fmla="*/ 141557 w 166441"/>
                <a:gd name="connsiteY4" fmla="*/ 20342 h 143423"/>
                <a:gd name="connsiteX5" fmla="*/ 23144 w 166441"/>
                <a:gd name="connsiteY5" fmla="*/ 10091 h 143423"/>
                <a:gd name="connsiteX6" fmla="*/ 2693 w 166441"/>
                <a:gd name="connsiteY6" fmla="*/ 80887 h 143423"/>
                <a:gd name="connsiteX0" fmla="*/ 6110 w 188396"/>
                <a:gd name="connsiteY0" fmla="*/ 78153 h 140689"/>
                <a:gd name="connsiteX1" fmla="*/ 38516 w 188396"/>
                <a:gd name="connsiteY1" fmla="*/ 119730 h 140689"/>
                <a:gd name="connsiteX2" fmla="*/ 148931 w 188396"/>
                <a:gd name="connsiteY2" fmla="*/ 133632 h 140689"/>
                <a:gd name="connsiteX3" fmla="*/ 164079 w 188396"/>
                <a:gd name="connsiteY3" fmla="*/ 77388 h 140689"/>
                <a:gd name="connsiteX4" fmla="*/ 165476 w 188396"/>
                <a:gd name="connsiteY4" fmla="*/ 34010 h 140689"/>
                <a:gd name="connsiteX5" fmla="*/ 26561 w 188396"/>
                <a:gd name="connsiteY5" fmla="*/ 7357 h 140689"/>
                <a:gd name="connsiteX6" fmla="*/ 6110 w 188396"/>
                <a:gd name="connsiteY6" fmla="*/ 78153 h 140689"/>
                <a:gd name="connsiteX0" fmla="*/ 626 w 181545"/>
                <a:gd name="connsiteY0" fmla="*/ 110957 h 173493"/>
                <a:gd name="connsiteX1" fmla="*/ 33032 w 181545"/>
                <a:gd name="connsiteY1" fmla="*/ 152534 h 173493"/>
                <a:gd name="connsiteX2" fmla="*/ 143447 w 181545"/>
                <a:gd name="connsiteY2" fmla="*/ 166436 h 173493"/>
                <a:gd name="connsiteX3" fmla="*/ 158595 w 181545"/>
                <a:gd name="connsiteY3" fmla="*/ 110192 h 173493"/>
                <a:gd name="connsiteX4" fmla="*/ 159992 w 181545"/>
                <a:gd name="connsiteY4" fmla="*/ 66814 h 173493"/>
                <a:gd name="connsiteX5" fmla="*/ 29278 w 181545"/>
                <a:gd name="connsiteY5" fmla="*/ 7357 h 173493"/>
                <a:gd name="connsiteX6" fmla="*/ 626 w 181545"/>
                <a:gd name="connsiteY6" fmla="*/ 110957 h 1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545" h="173493">
                  <a:moveTo>
                    <a:pt x="626" y="110957"/>
                  </a:moveTo>
                  <a:cubicBezTo>
                    <a:pt x="1252" y="135153"/>
                    <a:pt x="9229" y="143288"/>
                    <a:pt x="33032" y="152534"/>
                  </a:cubicBezTo>
                  <a:cubicBezTo>
                    <a:pt x="56835" y="161780"/>
                    <a:pt x="122520" y="173493"/>
                    <a:pt x="143447" y="166436"/>
                  </a:cubicBezTo>
                  <a:cubicBezTo>
                    <a:pt x="164374" y="159379"/>
                    <a:pt x="155838" y="126796"/>
                    <a:pt x="158595" y="110192"/>
                  </a:cubicBezTo>
                  <a:cubicBezTo>
                    <a:pt x="161353" y="93588"/>
                    <a:pt x="181545" y="83953"/>
                    <a:pt x="159992" y="66814"/>
                  </a:cubicBezTo>
                  <a:cubicBezTo>
                    <a:pt x="138439" y="49675"/>
                    <a:pt x="55839" y="0"/>
                    <a:pt x="29278" y="7357"/>
                  </a:cubicBezTo>
                  <a:cubicBezTo>
                    <a:pt x="2717" y="14714"/>
                    <a:pt x="0" y="86761"/>
                    <a:pt x="626" y="110957"/>
                  </a:cubicBezTo>
                  <a:close/>
                </a:path>
              </a:pathLst>
            </a:custGeom>
            <a:solidFill>
              <a:srgbClr val="88C9C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39" name="Text Box 7"/>
          <p:cNvSpPr txBox="1">
            <a:spLocks noChangeArrowheads="1"/>
          </p:cNvSpPr>
          <p:nvPr/>
        </p:nvSpPr>
        <p:spPr bwMode="auto">
          <a:xfrm>
            <a:off x="457713" y="2864645"/>
            <a:ext cx="1062184" cy="49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spcBef>
                <a:spcPct val="50000"/>
              </a:spcBef>
            </a:pPr>
            <a:r>
              <a:rPr lang="de-DE" altLang="en-US" sz="1300" b="1" dirty="0">
                <a:solidFill>
                  <a:srgbClr val="000000"/>
                </a:solidFill>
              </a:rPr>
              <a:t>Primary visual cortex</a:t>
            </a:r>
            <a:endParaRPr lang="en-US" altLang="en-US" sz="1300" b="1" dirty="0">
              <a:solidFill>
                <a:srgbClr val="000000"/>
              </a:solidFill>
            </a:endParaRPr>
          </a:p>
        </p:txBody>
      </p:sp>
      <p:grpSp>
        <p:nvGrpSpPr>
          <p:cNvPr id="6" name="Group 5"/>
          <p:cNvGrpSpPr/>
          <p:nvPr/>
        </p:nvGrpSpPr>
        <p:grpSpPr>
          <a:xfrm>
            <a:off x="4716465" y="1112838"/>
            <a:ext cx="4176712" cy="1909222"/>
            <a:chOff x="4716465" y="1112838"/>
            <a:chExt cx="4176712" cy="1909222"/>
          </a:xfrm>
        </p:grpSpPr>
        <p:sp>
          <p:nvSpPr>
            <p:cNvPr id="4101" name="Rectangle 13"/>
            <p:cNvSpPr>
              <a:spLocks noChangeArrowheads="1"/>
            </p:cNvSpPr>
            <p:nvPr/>
          </p:nvSpPr>
          <p:spPr bwMode="auto">
            <a:xfrm>
              <a:off x="4716465" y="1112838"/>
              <a:ext cx="4176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400" b="1" dirty="0">
                  <a:solidFill>
                    <a:prstClr val="black"/>
                  </a:solidFill>
                </a:rPr>
                <a:t>Reverse correlation</a:t>
              </a:r>
            </a:p>
          </p:txBody>
        </p:sp>
        <p:grpSp>
          <p:nvGrpSpPr>
            <p:cNvPr id="170" name="Group 169"/>
            <p:cNvGrpSpPr/>
            <p:nvPr/>
          </p:nvGrpSpPr>
          <p:grpSpPr>
            <a:xfrm>
              <a:off x="7343725" y="1556792"/>
              <a:ext cx="1548755" cy="1465268"/>
              <a:chOff x="3883799" y="3359510"/>
              <a:chExt cx="1279976" cy="1210979"/>
            </a:xfrm>
          </p:grpSpPr>
          <p:pic>
            <p:nvPicPr>
              <p:cNvPr id="171" name="Picture 11"/>
              <p:cNvPicPr>
                <a:picLocks noChangeAspect="1" noChangeArrowheads="1"/>
              </p:cNvPicPr>
              <p:nvPr/>
            </p:nvPicPr>
            <p:blipFill>
              <a:blip r:embed="rId3" cstate="print"/>
              <a:srcRect/>
              <a:stretch>
                <a:fillRect/>
              </a:stretch>
            </p:blipFill>
            <p:spPr bwMode="auto">
              <a:xfrm>
                <a:off x="3883799" y="3359510"/>
                <a:ext cx="1207406" cy="1210979"/>
              </a:xfrm>
              <a:prstGeom prst="rect">
                <a:avLst/>
              </a:prstGeom>
              <a:noFill/>
              <a:ln w="9525">
                <a:solidFill>
                  <a:schemeClr val="tx1"/>
                </a:solidFill>
                <a:miter lim="800000"/>
                <a:headEnd/>
                <a:tailEnd/>
              </a:ln>
            </p:spPr>
          </p:pic>
          <p:cxnSp>
            <p:nvCxnSpPr>
              <p:cNvPr id="172" name="Straight Connector 171"/>
              <p:cNvCxnSpPr/>
              <p:nvPr/>
            </p:nvCxnSpPr>
            <p:spPr>
              <a:xfrm>
                <a:off x="4732670" y="3446411"/>
                <a:ext cx="2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708039" y="3448515"/>
                <a:ext cx="455736" cy="275391"/>
              </a:xfrm>
              <a:prstGeom prst="rect">
                <a:avLst/>
              </a:prstGeom>
              <a:noFill/>
            </p:spPr>
            <p:txBody>
              <a:bodyPr wrap="square" rtlCol="0">
                <a:spAutoFit/>
              </a:bodyPr>
              <a:lstStyle/>
              <a:p>
                <a:pPr fontAlgn="auto">
                  <a:spcBef>
                    <a:spcPts val="0"/>
                  </a:spcBef>
                  <a:spcAft>
                    <a:spcPts val="0"/>
                  </a:spcAft>
                </a:pPr>
                <a:r>
                  <a:rPr lang="en-GB" sz="900" dirty="0">
                    <a:solidFill>
                      <a:prstClr val="black"/>
                    </a:solidFill>
                    <a:latin typeface="Arial" pitchFamily="34" charset="0"/>
                    <a:cs typeface="Arial" pitchFamily="34" charset="0"/>
                  </a:rPr>
                  <a:t>20</a:t>
                </a:r>
                <a:r>
                  <a:rPr lang="en-GB" sz="900" baseline="30000" dirty="0">
                    <a:solidFill>
                      <a:prstClr val="black"/>
                    </a:solidFill>
                    <a:latin typeface="Arial" pitchFamily="34" charset="0"/>
                    <a:cs typeface="Arial" pitchFamily="34" charset="0"/>
                  </a:rPr>
                  <a:t>o</a:t>
                </a:r>
                <a:endParaRPr lang="en-GB" sz="900" dirty="0">
                  <a:solidFill>
                    <a:prstClr val="black"/>
                  </a:solidFill>
                  <a:latin typeface="Arial" pitchFamily="34" charset="0"/>
                  <a:cs typeface="Arial" pitchFamily="34" charset="0"/>
                </a:endParaRPr>
              </a:p>
            </p:txBody>
          </p:sp>
        </p:grpSp>
        <p:grpSp>
          <p:nvGrpSpPr>
            <p:cNvPr id="2" name="Group 1"/>
            <p:cNvGrpSpPr/>
            <p:nvPr/>
          </p:nvGrpSpPr>
          <p:grpSpPr>
            <a:xfrm>
              <a:off x="4776295" y="1556791"/>
              <a:ext cx="1708934" cy="1384934"/>
              <a:chOff x="4860641" y="1725758"/>
              <a:chExt cx="1303523" cy="1056386"/>
            </a:xfrm>
          </p:grpSpPr>
          <p:grpSp>
            <p:nvGrpSpPr>
              <p:cNvPr id="274" name="Group 3706"/>
              <p:cNvGrpSpPr/>
              <p:nvPr/>
            </p:nvGrpSpPr>
            <p:grpSpPr>
              <a:xfrm>
                <a:off x="6029186" y="2694041"/>
                <a:ext cx="132749" cy="88103"/>
                <a:chOff x="17724887" y="4064401"/>
                <a:chExt cx="162728" cy="115200"/>
              </a:xfrm>
            </p:grpSpPr>
            <p:sp>
              <p:nvSpPr>
                <p:cNvPr id="275" name="Line 24"/>
                <p:cNvSpPr>
                  <a:spLocks noChangeShapeType="1"/>
                </p:cNvSpPr>
                <p:nvPr/>
              </p:nvSpPr>
              <p:spPr bwMode="auto">
                <a:xfrm>
                  <a:off x="17724887" y="4178984"/>
                  <a:ext cx="162728" cy="0"/>
                </a:xfrm>
                <a:prstGeom prst="line">
                  <a:avLst/>
                </a:prstGeom>
                <a:noFill/>
                <a:ln w="12700" cap="flat">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sp>
              <p:nvSpPr>
                <p:cNvPr id="276" name="Line 25"/>
                <p:cNvSpPr>
                  <a:spLocks noChangeShapeType="1"/>
                </p:cNvSpPr>
                <p:nvPr/>
              </p:nvSpPr>
              <p:spPr bwMode="auto">
                <a:xfrm flipV="1">
                  <a:off x="17881836" y="4064401"/>
                  <a:ext cx="0" cy="115200"/>
                </a:xfrm>
                <a:prstGeom prst="line">
                  <a:avLst/>
                </a:prstGeom>
                <a:noFill/>
                <a:ln w="12700" cap="flat">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grpSp>
          <p:grpSp>
            <p:nvGrpSpPr>
              <p:cNvPr id="277" name="Group 69"/>
              <p:cNvGrpSpPr/>
              <p:nvPr/>
            </p:nvGrpSpPr>
            <p:grpSpPr>
              <a:xfrm>
                <a:off x="5313394" y="2537239"/>
                <a:ext cx="780138" cy="225764"/>
                <a:chOff x="1368425" y="3076575"/>
                <a:chExt cx="4086225" cy="1028700"/>
              </a:xfrm>
            </p:grpSpPr>
            <p:sp>
              <p:nvSpPr>
                <p:cNvPr id="278" name="Freeform 65"/>
                <p:cNvSpPr>
                  <a:spLocks/>
                </p:cNvSpPr>
                <p:nvPr/>
              </p:nvSpPr>
              <p:spPr bwMode="auto">
                <a:xfrm>
                  <a:off x="1368425" y="3114675"/>
                  <a:ext cx="1247775" cy="990600"/>
                </a:xfrm>
                <a:custGeom>
                  <a:avLst/>
                  <a:gdLst/>
                  <a:ahLst/>
                  <a:cxnLst>
                    <a:cxn ang="0">
                      <a:pos x="12" y="426"/>
                    </a:cxn>
                    <a:cxn ang="0">
                      <a:pos x="30" y="402"/>
                    </a:cxn>
                    <a:cxn ang="0">
                      <a:pos x="48" y="414"/>
                    </a:cxn>
                    <a:cxn ang="0">
                      <a:pos x="66" y="450"/>
                    </a:cxn>
                    <a:cxn ang="0">
                      <a:pos x="84" y="486"/>
                    </a:cxn>
                    <a:cxn ang="0">
                      <a:pos x="102" y="372"/>
                    </a:cxn>
                    <a:cxn ang="0">
                      <a:pos x="120" y="408"/>
                    </a:cxn>
                    <a:cxn ang="0">
                      <a:pos x="138" y="606"/>
                    </a:cxn>
                    <a:cxn ang="0">
                      <a:pos x="156" y="456"/>
                    </a:cxn>
                    <a:cxn ang="0">
                      <a:pos x="180" y="384"/>
                    </a:cxn>
                    <a:cxn ang="0">
                      <a:pos x="198" y="486"/>
                    </a:cxn>
                    <a:cxn ang="0">
                      <a:pos x="216" y="462"/>
                    </a:cxn>
                    <a:cxn ang="0">
                      <a:pos x="234" y="510"/>
                    </a:cxn>
                    <a:cxn ang="0">
                      <a:pos x="252" y="246"/>
                    </a:cxn>
                    <a:cxn ang="0">
                      <a:pos x="270" y="516"/>
                    </a:cxn>
                    <a:cxn ang="0">
                      <a:pos x="288" y="498"/>
                    </a:cxn>
                    <a:cxn ang="0">
                      <a:pos x="306" y="426"/>
                    </a:cxn>
                    <a:cxn ang="0">
                      <a:pos x="324" y="624"/>
                    </a:cxn>
                    <a:cxn ang="0">
                      <a:pos x="342" y="522"/>
                    </a:cxn>
                    <a:cxn ang="0">
                      <a:pos x="366" y="444"/>
                    </a:cxn>
                    <a:cxn ang="0">
                      <a:pos x="384" y="444"/>
                    </a:cxn>
                    <a:cxn ang="0">
                      <a:pos x="402" y="474"/>
                    </a:cxn>
                    <a:cxn ang="0">
                      <a:pos x="420" y="426"/>
                    </a:cxn>
                    <a:cxn ang="0">
                      <a:pos x="438" y="444"/>
                    </a:cxn>
                    <a:cxn ang="0">
                      <a:pos x="456" y="510"/>
                    </a:cxn>
                    <a:cxn ang="0">
                      <a:pos x="474" y="426"/>
                    </a:cxn>
                    <a:cxn ang="0">
                      <a:pos x="492" y="552"/>
                    </a:cxn>
                    <a:cxn ang="0">
                      <a:pos x="510" y="132"/>
                    </a:cxn>
                    <a:cxn ang="0">
                      <a:pos x="528" y="180"/>
                    </a:cxn>
                    <a:cxn ang="0">
                      <a:pos x="552" y="90"/>
                    </a:cxn>
                    <a:cxn ang="0">
                      <a:pos x="570" y="306"/>
                    </a:cxn>
                    <a:cxn ang="0">
                      <a:pos x="588" y="126"/>
                    </a:cxn>
                    <a:cxn ang="0">
                      <a:pos x="606" y="150"/>
                    </a:cxn>
                    <a:cxn ang="0">
                      <a:pos x="624" y="258"/>
                    </a:cxn>
                    <a:cxn ang="0">
                      <a:pos x="642" y="390"/>
                    </a:cxn>
                    <a:cxn ang="0">
                      <a:pos x="660" y="414"/>
                    </a:cxn>
                    <a:cxn ang="0">
                      <a:pos x="678" y="408"/>
                    </a:cxn>
                    <a:cxn ang="0">
                      <a:pos x="696" y="384"/>
                    </a:cxn>
                    <a:cxn ang="0">
                      <a:pos x="714" y="474"/>
                    </a:cxn>
                    <a:cxn ang="0">
                      <a:pos x="738" y="510"/>
                    </a:cxn>
                    <a:cxn ang="0">
                      <a:pos x="756" y="420"/>
                    </a:cxn>
                    <a:cxn ang="0">
                      <a:pos x="774" y="492"/>
                    </a:cxn>
                  </a:cxnLst>
                  <a:rect l="0" t="0" r="r" b="b"/>
                  <a:pathLst>
                    <a:path w="786" h="624">
                      <a:moveTo>
                        <a:pt x="0" y="360"/>
                      </a:moveTo>
                      <a:lnTo>
                        <a:pt x="6" y="438"/>
                      </a:lnTo>
                      <a:lnTo>
                        <a:pt x="12" y="426"/>
                      </a:lnTo>
                      <a:lnTo>
                        <a:pt x="18" y="366"/>
                      </a:lnTo>
                      <a:lnTo>
                        <a:pt x="24" y="354"/>
                      </a:lnTo>
                      <a:lnTo>
                        <a:pt x="30" y="402"/>
                      </a:lnTo>
                      <a:lnTo>
                        <a:pt x="36" y="426"/>
                      </a:lnTo>
                      <a:lnTo>
                        <a:pt x="42" y="414"/>
                      </a:lnTo>
                      <a:lnTo>
                        <a:pt x="48" y="414"/>
                      </a:lnTo>
                      <a:lnTo>
                        <a:pt x="54" y="444"/>
                      </a:lnTo>
                      <a:lnTo>
                        <a:pt x="60" y="462"/>
                      </a:lnTo>
                      <a:lnTo>
                        <a:pt x="66" y="450"/>
                      </a:lnTo>
                      <a:lnTo>
                        <a:pt x="72" y="456"/>
                      </a:lnTo>
                      <a:lnTo>
                        <a:pt x="78" y="492"/>
                      </a:lnTo>
                      <a:lnTo>
                        <a:pt x="84" y="486"/>
                      </a:lnTo>
                      <a:lnTo>
                        <a:pt x="90" y="426"/>
                      </a:lnTo>
                      <a:lnTo>
                        <a:pt x="96" y="360"/>
                      </a:lnTo>
                      <a:lnTo>
                        <a:pt x="102" y="372"/>
                      </a:lnTo>
                      <a:lnTo>
                        <a:pt x="108" y="414"/>
                      </a:lnTo>
                      <a:lnTo>
                        <a:pt x="114" y="420"/>
                      </a:lnTo>
                      <a:lnTo>
                        <a:pt x="120" y="408"/>
                      </a:lnTo>
                      <a:lnTo>
                        <a:pt x="126" y="462"/>
                      </a:lnTo>
                      <a:lnTo>
                        <a:pt x="132" y="558"/>
                      </a:lnTo>
                      <a:lnTo>
                        <a:pt x="138" y="606"/>
                      </a:lnTo>
                      <a:lnTo>
                        <a:pt x="144" y="558"/>
                      </a:lnTo>
                      <a:lnTo>
                        <a:pt x="150" y="492"/>
                      </a:lnTo>
                      <a:lnTo>
                        <a:pt x="156" y="456"/>
                      </a:lnTo>
                      <a:lnTo>
                        <a:pt x="162" y="438"/>
                      </a:lnTo>
                      <a:lnTo>
                        <a:pt x="168" y="396"/>
                      </a:lnTo>
                      <a:lnTo>
                        <a:pt x="180" y="384"/>
                      </a:lnTo>
                      <a:lnTo>
                        <a:pt x="186" y="420"/>
                      </a:lnTo>
                      <a:lnTo>
                        <a:pt x="192" y="474"/>
                      </a:lnTo>
                      <a:lnTo>
                        <a:pt x="198" y="486"/>
                      </a:lnTo>
                      <a:lnTo>
                        <a:pt x="204" y="456"/>
                      </a:lnTo>
                      <a:lnTo>
                        <a:pt x="210" y="438"/>
                      </a:lnTo>
                      <a:lnTo>
                        <a:pt x="216" y="462"/>
                      </a:lnTo>
                      <a:lnTo>
                        <a:pt x="222" y="498"/>
                      </a:lnTo>
                      <a:lnTo>
                        <a:pt x="228" y="528"/>
                      </a:lnTo>
                      <a:lnTo>
                        <a:pt x="234" y="510"/>
                      </a:lnTo>
                      <a:lnTo>
                        <a:pt x="240" y="420"/>
                      </a:lnTo>
                      <a:lnTo>
                        <a:pt x="246" y="300"/>
                      </a:lnTo>
                      <a:lnTo>
                        <a:pt x="252" y="246"/>
                      </a:lnTo>
                      <a:lnTo>
                        <a:pt x="258" y="336"/>
                      </a:lnTo>
                      <a:lnTo>
                        <a:pt x="264" y="468"/>
                      </a:lnTo>
                      <a:lnTo>
                        <a:pt x="270" y="516"/>
                      </a:lnTo>
                      <a:lnTo>
                        <a:pt x="276" y="462"/>
                      </a:lnTo>
                      <a:lnTo>
                        <a:pt x="282" y="444"/>
                      </a:lnTo>
                      <a:lnTo>
                        <a:pt x="288" y="498"/>
                      </a:lnTo>
                      <a:lnTo>
                        <a:pt x="294" y="540"/>
                      </a:lnTo>
                      <a:lnTo>
                        <a:pt x="300" y="492"/>
                      </a:lnTo>
                      <a:lnTo>
                        <a:pt x="306" y="426"/>
                      </a:lnTo>
                      <a:lnTo>
                        <a:pt x="312" y="468"/>
                      </a:lnTo>
                      <a:lnTo>
                        <a:pt x="318" y="576"/>
                      </a:lnTo>
                      <a:lnTo>
                        <a:pt x="324" y="624"/>
                      </a:lnTo>
                      <a:lnTo>
                        <a:pt x="330" y="588"/>
                      </a:lnTo>
                      <a:lnTo>
                        <a:pt x="336" y="534"/>
                      </a:lnTo>
                      <a:lnTo>
                        <a:pt x="342" y="522"/>
                      </a:lnTo>
                      <a:lnTo>
                        <a:pt x="348" y="504"/>
                      </a:lnTo>
                      <a:lnTo>
                        <a:pt x="354" y="468"/>
                      </a:lnTo>
                      <a:lnTo>
                        <a:pt x="366" y="444"/>
                      </a:lnTo>
                      <a:lnTo>
                        <a:pt x="372" y="450"/>
                      </a:lnTo>
                      <a:lnTo>
                        <a:pt x="378" y="456"/>
                      </a:lnTo>
                      <a:lnTo>
                        <a:pt x="384" y="444"/>
                      </a:lnTo>
                      <a:lnTo>
                        <a:pt x="390" y="438"/>
                      </a:lnTo>
                      <a:lnTo>
                        <a:pt x="396" y="462"/>
                      </a:lnTo>
                      <a:lnTo>
                        <a:pt x="402" y="474"/>
                      </a:lnTo>
                      <a:lnTo>
                        <a:pt x="408" y="420"/>
                      </a:lnTo>
                      <a:lnTo>
                        <a:pt x="414" y="378"/>
                      </a:lnTo>
                      <a:lnTo>
                        <a:pt x="420" y="426"/>
                      </a:lnTo>
                      <a:lnTo>
                        <a:pt x="426" y="516"/>
                      </a:lnTo>
                      <a:lnTo>
                        <a:pt x="432" y="528"/>
                      </a:lnTo>
                      <a:lnTo>
                        <a:pt x="438" y="444"/>
                      </a:lnTo>
                      <a:lnTo>
                        <a:pt x="444" y="390"/>
                      </a:lnTo>
                      <a:lnTo>
                        <a:pt x="450" y="432"/>
                      </a:lnTo>
                      <a:lnTo>
                        <a:pt x="456" y="510"/>
                      </a:lnTo>
                      <a:lnTo>
                        <a:pt x="462" y="510"/>
                      </a:lnTo>
                      <a:lnTo>
                        <a:pt x="468" y="456"/>
                      </a:lnTo>
                      <a:lnTo>
                        <a:pt x="474" y="426"/>
                      </a:lnTo>
                      <a:lnTo>
                        <a:pt x="480" y="456"/>
                      </a:lnTo>
                      <a:lnTo>
                        <a:pt x="486" y="516"/>
                      </a:lnTo>
                      <a:lnTo>
                        <a:pt x="492" y="552"/>
                      </a:lnTo>
                      <a:lnTo>
                        <a:pt x="498" y="510"/>
                      </a:lnTo>
                      <a:lnTo>
                        <a:pt x="504" y="354"/>
                      </a:lnTo>
                      <a:lnTo>
                        <a:pt x="510" y="132"/>
                      </a:lnTo>
                      <a:lnTo>
                        <a:pt x="516" y="0"/>
                      </a:lnTo>
                      <a:lnTo>
                        <a:pt x="522" y="48"/>
                      </a:lnTo>
                      <a:lnTo>
                        <a:pt x="528" y="180"/>
                      </a:lnTo>
                      <a:lnTo>
                        <a:pt x="534" y="198"/>
                      </a:lnTo>
                      <a:lnTo>
                        <a:pt x="540" y="114"/>
                      </a:lnTo>
                      <a:lnTo>
                        <a:pt x="552" y="90"/>
                      </a:lnTo>
                      <a:lnTo>
                        <a:pt x="558" y="216"/>
                      </a:lnTo>
                      <a:lnTo>
                        <a:pt x="564" y="342"/>
                      </a:lnTo>
                      <a:lnTo>
                        <a:pt x="570" y="306"/>
                      </a:lnTo>
                      <a:lnTo>
                        <a:pt x="576" y="144"/>
                      </a:lnTo>
                      <a:lnTo>
                        <a:pt x="582" y="66"/>
                      </a:lnTo>
                      <a:lnTo>
                        <a:pt x="588" y="126"/>
                      </a:lnTo>
                      <a:lnTo>
                        <a:pt x="594" y="198"/>
                      </a:lnTo>
                      <a:lnTo>
                        <a:pt x="600" y="186"/>
                      </a:lnTo>
                      <a:lnTo>
                        <a:pt x="606" y="150"/>
                      </a:lnTo>
                      <a:lnTo>
                        <a:pt x="612" y="180"/>
                      </a:lnTo>
                      <a:lnTo>
                        <a:pt x="618" y="240"/>
                      </a:lnTo>
                      <a:lnTo>
                        <a:pt x="624" y="258"/>
                      </a:lnTo>
                      <a:lnTo>
                        <a:pt x="630" y="246"/>
                      </a:lnTo>
                      <a:lnTo>
                        <a:pt x="636" y="282"/>
                      </a:lnTo>
                      <a:lnTo>
                        <a:pt x="642" y="390"/>
                      </a:lnTo>
                      <a:lnTo>
                        <a:pt x="648" y="480"/>
                      </a:lnTo>
                      <a:lnTo>
                        <a:pt x="654" y="480"/>
                      </a:lnTo>
                      <a:lnTo>
                        <a:pt x="660" y="414"/>
                      </a:lnTo>
                      <a:lnTo>
                        <a:pt x="666" y="372"/>
                      </a:lnTo>
                      <a:lnTo>
                        <a:pt x="672" y="384"/>
                      </a:lnTo>
                      <a:lnTo>
                        <a:pt x="678" y="408"/>
                      </a:lnTo>
                      <a:lnTo>
                        <a:pt x="684" y="396"/>
                      </a:lnTo>
                      <a:lnTo>
                        <a:pt x="690" y="366"/>
                      </a:lnTo>
                      <a:lnTo>
                        <a:pt x="696" y="384"/>
                      </a:lnTo>
                      <a:lnTo>
                        <a:pt x="702" y="450"/>
                      </a:lnTo>
                      <a:lnTo>
                        <a:pt x="708" y="498"/>
                      </a:lnTo>
                      <a:lnTo>
                        <a:pt x="714" y="474"/>
                      </a:lnTo>
                      <a:lnTo>
                        <a:pt x="720" y="426"/>
                      </a:lnTo>
                      <a:lnTo>
                        <a:pt x="726" y="432"/>
                      </a:lnTo>
                      <a:lnTo>
                        <a:pt x="738" y="510"/>
                      </a:lnTo>
                      <a:lnTo>
                        <a:pt x="744" y="564"/>
                      </a:lnTo>
                      <a:lnTo>
                        <a:pt x="750" y="510"/>
                      </a:lnTo>
                      <a:lnTo>
                        <a:pt x="756" y="420"/>
                      </a:lnTo>
                      <a:lnTo>
                        <a:pt x="762" y="396"/>
                      </a:lnTo>
                      <a:lnTo>
                        <a:pt x="768" y="456"/>
                      </a:lnTo>
                      <a:lnTo>
                        <a:pt x="774" y="492"/>
                      </a:lnTo>
                      <a:lnTo>
                        <a:pt x="780" y="468"/>
                      </a:lnTo>
                      <a:lnTo>
                        <a:pt x="786" y="438"/>
                      </a:lnTo>
                    </a:path>
                  </a:pathLst>
                </a:cu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sp>
              <p:nvSpPr>
                <p:cNvPr id="279" name="Freeform 66"/>
                <p:cNvSpPr>
                  <a:spLocks/>
                </p:cNvSpPr>
                <p:nvPr/>
              </p:nvSpPr>
              <p:spPr bwMode="auto">
                <a:xfrm>
                  <a:off x="2616200" y="3076575"/>
                  <a:ext cx="1247775" cy="990600"/>
                </a:xfrm>
                <a:custGeom>
                  <a:avLst/>
                  <a:gdLst/>
                  <a:ahLst/>
                  <a:cxnLst>
                    <a:cxn ang="0">
                      <a:pos x="12" y="492"/>
                    </a:cxn>
                    <a:cxn ang="0">
                      <a:pos x="30" y="408"/>
                    </a:cxn>
                    <a:cxn ang="0">
                      <a:pos x="48" y="570"/>
                    </a:cxn>
                    <a:cxn ang="0">
                      <a:pos x="66" y="450"/>
                    </a:cxn>
                    <a:cxn ang="0">
                      <a:pos x="84" y="468"/>
                    </a:cxn>
                    <a:cxn ang="0">
                      <a:pos x="102" y="462"/>
                    </a:cxn>
                    <a:cxn ang="0">
                      <a:pos x="120" y="582"/>
                    </a:cxn>
                    <a:cxn ang="0">
                      <a:pos x="144" y="534"/>
                    </a:cxn>
                    <a:cxn ang="0">
                      <a:pos x="162" y="408"/>
                    </a:cxn>
                    <a:cxn ang="0">
                      <a:pos x="180" y="570"/>
                    </a:cxn>
                    <a:cxn ang="0">
                      <a:pos x="198" y="570"/>
                    </a:cxn>
                    <a:cxn ang="0">
                      <a:pos x="216" y="420"/>
                    </a:cxn>
                    <a:cxn ang="0">
                      <a:pos x="234" y="612"/>
                    </a:cxn>
                    <a:cxn ang="0">
                      <a:pos x="252" y="456"/>
                    </a:cxn>
                    <a:cxn ang="0">
                      <a:pos x="270" y="438"/>
                    </a:cxn>
                    <a:cxn ang="0">
                      <a:pos x="288" y="0"/>
                    </a:cxn>
                    <a:cxn ang="0">
                      <a:pos x="306" y="198"/>
                    </a:cxn>
                    <a:cxn ang="0">
                      <a:pos x="330" y="174"/>
                    </a:cxn>
                    <a:cxn ang="0">
                      <a:pos x="348" y="264"/>
                    </a:cxn>
                    <a:cxn ang="0">
                      <a:pos x="366" y="354"/>
                    </a:cxn>
                    <a:cxn ang="0">
                      <a:pos x="384" y="396"/>
                    </a:cxn>
                    <a:cxn ang="0">
                      <a:pos x="402" y="456"/>
                    </a:cxn>
                    <a:cxn ang="0">
                      <a:pos x="420" y="510"/>
                    </a:cxn>
                    <a:cxn ang="0">
                      <a:pos x="438" y="504"/>
                    </a:cxn>
                    <a:cxn ang="0">
                      <a:pos x="456" y="486"/>
                    </a:cxn>
                    <a:cxn ang="0">
                      <a:pos x="474" y="474"/>
                    </a:cxn>
                    <a:cxn ang="0">
                      <a:pos x="492" y="594"/>
                    </a:cxn>
                    <a:cxn ang="0">
                      <a:pos x="516" y="474"/>
                    </a:cxn>
                    <a:cxn ang="0">
                      <a:pos x="534" y="492"/>
                    </a:cxn>
                    <a:cxn ang="0">
                      <a:pos x="552" y="366"/>
                    </a:cxn>
                    <a:cxn ang="0">
                      <a:pos x="570" y="450"/>
                    </a:cxn>
                    <a:cxn ang="0">
                      <a:pos x="588" y="516"/>
                    </a:cxn>
                    <a:cxn ang="0">
                      <a:pos x="606" y="408"/>
                    </a:cxn>
                    <a:cxn ang="0">
                      <a:pos x="624" y="492"/>
                    </a:cxn>
                    <a:cxn ang="0">
                      <a:pos x="642" y="594"/>
                    </a:cxn>
                    <a:cxn ang="0">
                      <a:pos x="660" y="408"/>
                    </a:cxn>
                    <a:cxn ang="0">
                      <a:pos x="678" y="378"/>
                    </a:cxn>
                    <a:cxn ang="0">
                      <a:pos x="702" y="600"/>
                    </a:cxn>
                    <a:cxn ang="0">
                      <a:pos x="720" y="438"/>
                    </a:cxn>
                    <a:cxn ang="0">
                      <a:pos x="738" y="486"/>
                    </a:cxn>
                    <a:cxn ang="0">
                      <a:pos x="756" y="480"/>
                    </a:cxn>
                    <a:cxn ang="0">
                      <a:pos x="774" y="438"/>
                    </a:cxn>
                  </a:cxnLst>
                  <a:rect l="0" t="0" r="r" b="b"/>
                  <a:pathLst>
                    <a:path w="786" h="624">
                      <a:moveTo>
                        <a:pt x="0" y="462"/>
                      </a:moveTo>
                      <a:lnTo>
                        <a:pt x="6" y="474"/>
                      </a:lnTo>
                      <a:lnTo>
                        <a:pt x="12" y="492"/>
                      </a:lnTo>
                      <a:lnTo>
                        <a:pt x="18" y="444"/>
                      </a:lnTo>
                      <a:lnTo>
                        <a:pt x="24" y="390"/>
                      </a:lnTo>
                      <a:lnTo>
                        <a:pt x="30" y="408"/>
                      </a:lnTo>
                      <a:lnTo>
                        <a:pt x="36" y="510"/>
                      </a:lnTo>
                      <a:lnTo>
                        <a:pt x="42" y="582"/>
                      </a:lnTo>
                      <a:lnTo>
                        <a:pt x="48" y="570"/>
                      </a:lnTo>
                      <a:lnTo>
                        <a:pt x="54" y="498"/>
                      </a:lnTo>
                      <a:lnTo>
                        <a:pt x="60" y="450"/>
                      </a:lnTo>
                      <a:lnTo>
                        <a:pt x="66" y="450"/>
                      </a:lnTo>
                      <a:lnTo>
                        <a:pt x="72" y="456"/>
                      </a:lnTo>
                      <a:lnTo>
                        <a:pt x="78" y="468"/>
                      </a:lnTo>
                      <a:lnTo>
                        <a:pt x="84" y="468"/>
                      </a:lnTo>
                      <a:lnTo>
                        <a:pt x="90" y="462"/>
                      </a:lnTo>
                      <a:lnTo>
                        <a:pt x="96" y="450"/>
                      </a:lnTo>
                      <a:lnTo>
                        <a:pt x="102" y="462"/>
                      </a:lnTo>
                      <a:lnTo>
                        <a:pt x="108" y="504"/>
                      </a:lnTo>
                      <a:lnTo>
                        <a:pt x="114" y="552"/>
                      </a:lnTo>
                      <a:lnTo>
                        <a:pt x="120" y="582"/>
                      </a:lnTo>
                      <a:lnTo>
                        <a:pt x="126" y="582"/>
                      </a:lnTo>
                      <a:lnTo>
                        <a:pt x="138" y="576"/>
                      </a:lnTo>
                      <a:lnTo>
                        <a:pt x="144" y="534"/>
                      </a:lnTo>
                      <a:lnTo>
                        <a:pt x="150" y="456"/>
                      </a:lnTo>
                      <a:lnTo>
                        <a:pt x="156" y="396"/>
                      </a:lnTo>
                      <a:lnTo>
                        <a:pt x="162" y="408"/>
                      </a:lnTo>
                      <a:lnTo>
                        <a:pt x="168" y="492"/>
                      </a:lnTo>
                      <a:lnTo>
                        <a:pt x="174" y="558"/>
                      </a:lnTo>
                      <a:lnTo>
                        <a:pt x="180" y="570"/>
                      </a:lnTo>
                      <a:lnTo>
                        <a:pt x="186" y="564"/>
                      </a:lnTo>
                      <a:lnTo>
                        <a:pt x="192" y="582"/>
                      </a:lnTo>
                      <a:lnTo>
                        <a:pt x="198" y="570"/>
                      </a:lnTo>
                      <a:lnTo>
                        <a:pt x="204" y="498"/>
                      </a:lnTo>
                      <a:lnTo>
                        <a:pt x="210" y="414"/>
                      </a:lnTo>
                      <a:lnTo>
                        <a:pt x="216" y="420"/>
                      </a:lnTo>
                      <a:lnTo>
                        <a:pt x="222" y="522"/>
                      </a:lnTo>
                      <a:lnTo>
                        <a:pt x="228" y="612"/>
                      </a:lnTo>
                      <a:lnTo>
                        <a:pt x="234" y="612"/>
                      </a:lnTo>
                      <a:lnTo>
                        <a:pt x="240" y="540"/>
                      </a:lnTo>
                      <a:lnTo>
                        <a:pt x="246" y="474"/>
                      </a:lnTo>
                      <a:lnTo>
                        <a:pt x="252" y="456"/>
                      </a:lnTo>
                      <a:lnTo>
                        <a:pt x="258" y="480"/>
                      </a:lnTo>
                      <a:lnTo>
                        <a:pt x="264" y="498"/>
                      </a:lnTo>
                      <a:lnTo>
                        <a:pt x="270" y="438"/>
                      </a:lnTo>
                      <a:lnTo>
                        <a:pt x="276" y="282"/>
                      </a:lnTo>
                      <a:lnTo>
                        <a:pt x="282" y="96"/>
                      </a:lnTo>
                      <a:lnTo>
                        <a:pt x="288" y="0"/>
                      </a:lnTo>
                      <a:lnTo>
                        <a:pt x="294" y="42"/>
                      </a:lnTo>
                      <a:lnTo>
                        <a:pt x="300" y="144"/>
                      </a:lnTo>
                      <a:lnTo>
                        <a:pt x="306" y="198"/>
                      </a:lnTo>
                      <a:lnTo>
                        <a:pt x="312" y="174"/>
                      </a:lnTo>
                      <a:lnTo>
                        <a:pt x="324" y="150"/>
                      </a:lnTo>
                      <a:lnTo>
                        <a:pt x="330" y="174"/>
                      </a:lnTo>
                      <a:lnTo>
                        <a:pt x="336" y="222"/>
                      </a:lnTo>
                      <a:lnTo>
                        <a:pt x="342" y="246"/>
                      </a:lnTo>
                      <a:lnTo>
                        <a:pt x="348" y="264"/>
                      </a:lnTo>
                      <a:lnTo>
                        <a:pt x="354" y="282"/>
                      </a:lnTo>
                      <a:lnTo>
                        <a:pt x="360" y="318"/>
                      </a:lnTo>
                      <a:lnTo>
                        <a:pt x="366" y="354"/>
                      </a:lnTo>
                      <a:lnTo>
                        <a:pt x="372" y="372"/>
                      </a:lnTo>
                      <a:lnTo>
                        <a:pt x="378" y="390"/>
                      </a:lnTo>
                      <a:lnTo>
                        <a:pt x="384" y="396"/>
                      </a:lnTo>
                      <a:lnTo>
                        <a:pt x="390" y="402"/>
                      </a:lnTo>
                      <a:lnTo>
                        <a:pt x="396" y="420"/>
                      </a:lnTo>
                      <a:lnTo>
                        <a:pt x="402" y="456"/>
                      </a:lnTo>
                      <a:lnTo>
                        <a:pt x="408" y="492"/>
                      </a:lnTo>
                      <a:lnTo>
                        <a:pt x="414" y="504"/>
                      </a:lnTo>
                      <a:lnTo>
                        <a:pt x="420" y="510"/>
                      </a:lnTo>
                      <a:lnTo>
                        <a:pt x="426" y="534"/>
                      </a:lnTo>
                      <a:lnTo>
                        <a:pt x="432" y="540"/>
                      </a:lnTo>
                      <a:lnTo>
                        <a:pt x="438" y="504"/>
                      </a:lnTo>
                      <a:lnTo>
                        <a:pt x="444" y="456"/>
                      </a:lnTo>
                      <a:lnTo>
                        <a:pt x="450" y="456"/>
                      </a:lnTo>
                      <a:lnTo>
                        <a:pt x="456" y="486"/>
                      </a:lnTo>
                      <a:lnTo>
                        <a:pt x="462" y="492"/>
                      </a:lnTo>
                      <a:lnTo>
                        <a:pt x="468" y="468"/>
                      </a:lnTo>
                      <a:lnTo>
                        <a:pt x="474" y="474"/>
                      </a:lnTo>
                      <a:lnTo>
                        <a:pt x="480" y="552"/>
                      </a:lnTo>
                      <a:lnTo>
                        <a:pt x="486" y="624"/>
                      </a:lnTo>
                      <a:lnTo>
                        <a:pt x="492" y="594"/>
                      </a:lnTo>
                      <a:lnTo>
                        <a:pt x="498" y="492"/>
                      </a:lnTo>
                      <a:lnTo>
                        <a:pt x="510" y="432"/>
                      </a:lnTo>
                      <a:lnTo>
                        <a:pt x="516" y="474"/>
                      </a:lnTo>
                      <a:lnTo>
                        <a:pt x="522" y="546"/>
                      </a:lnTo>
                      <a:lnTo>
                        <a:pt x="528" y="558"/>
                      </a:lnTo>
                      <a:lnTo>
                        <a:pt x="534" y="492"/>
                      </a:lnTo>
                      <a:lnTo>
                        <a:pt x="540" y="402"/>
                      </a:lnTo>
                      <a:lnTo>
                        <a:pt x="546" y="354"/>
                      </a:lnTo>
                      <a:lnTo>
                        <a:pt x="552" y="366"/>
                      </a:lnTo>
                      <a:lnTo>
                        <a:pt x="558" y="408"/>
                      </a:lnTo>
                      <a:lnTo>
                        <a:pt x="564" y="438"/>
                      </a:lnTo>
                      <a:lnTo>
                        <a:pt x="570" y="450"/>
                      </a:lnTo>
                      <a:lnTo>
                        <a:pt x="576" y="468"/>
                      </a:lnTo>
                      <a:lnTo>
                        <a:pt x="582" y="504"/>
                      </a:lnTo>
                      <a:lnTo>
                        <a:pt x="588" y="516"/>
                      </a:lnTo>
                      <a:lnTo>
                        <a:pt x="594" y="480"/>
                      </a:lnTo>
                      <a:lnTo>
                        <a:pt x="600" y="426"/>
                      </a:lnTo>
                      <a:lnTo>
                        <a:pt x="606" y="408"/>
                      </a:lnTo>
                      <a:lnTo>
                        <a:pt x="612" y="438"/>
                      </a:lnTo>
                      <a:lnTo>
                        <a:pt x="618" y="468"/>
                      </a:lnTo>
                      <a:lnTo>
                        <a:pt x="624" y="492"/>
                      </a:lnTo>
                      <a:lnTo>
                        <a:pt x="630" y="540"/>
                      </a:lnTo>
                      <a:lnTo>
                        <a:pt x="636" y="606"/>
                      </a:lnTo>
                      <a:lnTo>
                        <a:pt x="642" y="594"/>
                      </a:lnTo>
                      <a:lnTo>
                        <a:pt x="648" y="486"/>
                      </a:lnTo>
                      <a:lnTo>
                        <a:pt x="654" y="384"/>
                      </a:lnTo>
                      <a:lnTo>
                        <a:pt x="660" y="408"/>
                      </a:lnTo>
                      <a:lnTo>
                        <a:pt x="666" y="492"/>
                      </a:lnTo>
                      <a:lnTo>
                        <a:pt x="672" y="486"/>
                      </a:lnTo>
                      <a:lnTo>
                        <a:pt x="678" y="378"/>
                      </a:lnTo>
                      <a:lnTo>
                        <a:pt x="684" y="336"/>
                      </a:lnTo>
                      <a:lnTo>
                        <a:pt x="696" y="450"/>
                      </a:lnTo>
                      <a:lnTo>
                        <a:pt x="702" y="600"/>
                      </a:lnTo>
                      <a:lnTo>
                        <a:pt x="708" y="624"/>
                      </a:lnTo>
                      <a:lnTo>
                        <a:pt x="714" y="528"/>
                      </a:lnTo>
                      <a:lnTo>
                        <a:pt x="720" y="438"/>
                      </a:lnTo>
                      <a:lnTo>
                        <a:pt x="726" y="432"/>
                      </a:lnTo>
                      <a:lnTo>
                        <a:pt x="732" y="468"/>
                      </a:lnTo>
                      <a:lnTo>
                        <a:pt x="738" y="486"/>
                      </a:lnTo>
                      <a:lnTo>
                        <a:pt x="744" y="492"/>
                      </a:lnTo>
                      <a:lnTo>
                        <a:pt x="750" y="486"/>
                      </a:lnTo>
                      <a:lnTo>
                        <a:pt x="756" y="480"/>
                      </a:lnTo>
                      <a:lnTo>
                        <a:pt x="762" y="462"/>
                      </a:lnTo>
                      <a:lnTo>
                        <a:pt x="768" y="444"/>
                      </a:lnTo>
                      <a:lnTo>
                        <a:pt x="774" y="438"/>
                      </a:lnTo>
                      <a:lnTo>
                        <a:pt x="780" y="450"/>
                      </a:lnTo>
                      <a:lnTo>
                        <a:pt x="786" y="492"/>
                      </a:lnTo>
                    </a:path>
                  </a:pathLst>
                </a:cu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sp>
              <p:nvSpPr>
                <p:cNvPr id="280" name="Freeform 67"/>
                <p:cNvSpPr>
                  <a:spLocks/>
                </p:cNvSpPr>
                <p:nvPr/>
              </p:nvSpPr>
              <p:spPr bwMode="auto">
                <a:xfrm>
                  <a:off x="3863975" y="3248025"/>
                  <a:ext cx="1247775" cy="781050"/>
                </a:xfrm>
                <a:custGeom>
                  <a:avLst/>
                  <a:gdLst/>
                  <a:ahLst/>
                  <a:cxnLst>
                    <a:cxn ang="0">
                      <a:pos x="12" y="420"/>
                    </a:cxn>
                    <a:cxn ang="0">
                      <a:pos x="30" y="348"/>
                    </a:cxn>
                    <a:cxn ang="0">
                      <a:pos x="48" y="360"/>
                    </a:cxn>
                    <a:cxn ang="0">
                      <a:pos x="66" y="426"/>
                    </a:cxn>
                    <a:cxn ang="0">
                      <a:pos x="84" y="258"/>
                    </a:cxn>
                    <a:cxn ang="0">
                      <a:pos x="108" y="330"/>
                    </a:cxn>
                    <a:cxn ang="0">
                      <a:pos x="126" y="402"/>
                    </a:cxn>
                    <a:cxn ang="0">
                      <a:pos x="144" y="312"/>
                    </a:cxn>
                    <a:cxn ang="0">
                      <a:pos x="162" y="366"/>
                    </a:cxn>
                    <a:cxn ang="0">
                      <a:pos x="180" y="252"/>
                    </a:cxn>
                    <a:cxn ang="0">
                      <a:pos x="198" y="210"/>
                    </a:cxn>
                    <a:cxn ang="0">
                      <a:pos x="216" y="300"/>
                    </a:cxn>
                    <a:cxn ang="0">
                      <a:pos x="234" y="372"/>
                    </a:cxn>
                    <a:cxn ang="0">
                      <a:pos x="252" y="414"/>
                    </a:cxn>
                    <a:cxn ang="0">
                      <a:pos x="270" y="300"/>
                    </a:cxn>
                    <a:cxn ang="0">
                      <a:pos x="294" y="336"/>
                    </a:cxn>
                    <a:cxn ang="0">
                      <a:pos x="312" y="348"/>
                    </a:cxn>
                    <a:cxn ang="0">
                      <a:pos x="330" y="330"/>
                    </a:cxn>
                    <a:cxn ang="0">
                      <a:pos x="348" y="402"/>
                    </a:cxn>
                    <a:cxn ang="0">
                      <a:pos x="366" y="408"/>
                    </a:cxn>
                    <a:cxn ang="0">
                      <a:pos x="384" y="324"/>
                    </a:cxn>
                    <a:cxn ang="0">
                      <a:pos x="402" y="462"/>
                    </a:cxn>
                    <a:cxn ang="0">
                      <a:pos x="420" y="414"/>
                    </a:cxn>
                    <a:cxn ang="0">
                      <a:pos x="438" y="240"/>
                    </a:cxn>
                    <a:cxn ang="0">
                      <a:pos x="456" y="348"/>
                    </a:cxn>
                    <a:cxn ang="0">
                      <a:pos x="480" y="306"/>
                    </a:cxn>
                    <a:cxn ang="0">
                      <a:pos x="498" y="288"/>
                    </a:cxn>
                    <a:cxn ang="0">
                      <a:pos x="516" y="246"/>
                    </a:cxn>
                    <a:cxn ang="0">
                      <a:pos x="534" y="294"/>
                    </a:cxn>
                    <a:cxn ang="0">
                      <a:pos x="552" y="0"/>
                    </a:cxn>
                    <a:cxn ang="0">
                      <a:pos x="570" y="390"/>
                    </a:cxn>
                    <a:cxn ang="0">
                      <a:pos x="588" y="294"/>
                    </a:cxn>
                    <a:cxn ang="0">
                      <a:pos x="606" y="234"/>
                    </a:cxn>
                    <a:cxn ang="0">
                      <a:pos x="624" y="312"/>
                    </a:cxn>
                    <a:cxn ang="0">
                      <a:pos x="642" y="408"/>
                    </a:cxn>
                    <a:cxn ang="0">
                      <a:pos x="666" y="336"/>
                    </a:cxn>
                    <a:cxn ang="0">
                      <a:pos x="684" y="384"/>
                    </a:cxn>
                    <a:cxn ang="0">
                      <a:pos x="702" y="342"/>
                    </a:cxn>
                    <a:cxn ang="0">
                      <a:pos x="720" y="360"/>
                    </a:cxn>
                    <a:cxn ang="0">
                      <a:pos x="738" y="276"/>
                    </a:cxn>
                    <a:cxn ang="0">
                      <a:pos x="756" y="324"/>
                    </a:cxn>
                    <a:cxn ang="0">
                      <a:pos x="774" y="330"/>
                    </a:cxn>
                  </a:cxnLst>
                  <a:rect l="0" t="0" r="r" b="b"/>
                  <a:pathLst>
                    <a:path w="786" h="492">
                      <a:moveTo>
                        <a:pt x="0" y="384"/>
                      </a:moveTo>
                      <a:lnTo>
                        <a:pt x="6" y="438"/>
                      </a:lnTo>
                      <a:lnTo>
                        <a:pt x="12" y="420"/>
                      </a:lnTo>
                      <a:lnTo>
                        <a:pt x="18" y="324"/>
                      </a:lnTo>
                      <a:lnTo>
                        <a:pt x="24" y="276"/>
                      </a:lnTo>
                      <a:lnTo>
                        <a:pt x="30" y="348"/>
                      </a:lnTo>
                      <a:lnTo>
                        <a:pt x="36" y="468"/>
                      </a:lnTo>
                      <a:lnTo>
                        <a:pt x="42" y="468"/>
                      </a:lnTo>
                      <a:lnTo>
                        <a:pt x="48" y="360"/>
                      </a:lnTo>
                      <a:lnTo>
                        <a:pt x="54" y="312"/>
                      </a:lnTo>
                      <a:lnTo>
                        <a:pt x="60" y="384"/>
                      </a:lnTo>
                      <a:lnTo>
                        <a:pt x="66" y="426"/>
                      </a:lnTo>
                      <a:lnTo>
                        <a:pt x="72" y="324"/>
                      </a:lnTo>
                      <a:lnTo>
                        <a:pt x="78" y="210"/>
                      </a:lnTo>
                      <a:lnTo>
                        <a:pt x="84" y="258"/>
                      </a:lnTo>
                      <a:lnTo>
                        <a:pt x="96" y="402"/>
                      </a:lnTo>
                      <a:lnTo>
                        <a:pt x="102" y="432"/>
                      </a:lnTo>
                      <a:lnTo>
                        <a:pt x="108" y="330"/>
                      </a:lnTo>
                      <a:lnTo>
                        <a:pt x="114" y="264"/>
                      </a:lnTo>
                      <a:lnTo>
                        <a:pt x="120" y="324"/>
                      </a:lnTo>
                      <a:lnTo>
                        <a:pt x="126" y="402"/>
                      </a:lnTo>
                      <a:lnTo>
                        <a:pt x="132" y="366"/>
                      </a:lnTo>
                      <a:lnTo>
                        <a:pt x="138" y="300"/>
                      </a:lnTo>
                      <a:lnTo>
                        <a:pt x="144" y="312"/>
                      </a:lnTo>
                      <a:lnTo>
                        <a:pt x="150" y="366"/>
                      </a:lnTo>
                      <a:lnTo>
                        <a:pt x="156" y="384"/>
                      </a:lnTo>
                      <a:lnTo>
                        <a:pt x="162" y="366"/>
                      </a:lnTo>
                      <a:lnTo>
                        <a:pt x="168" y="372"/>
                      </a:lnTo>
                      <a:lnTo>
                        <a:pt x="174" y="354"/>
                      </a:lnTo>
                      <a:lnTo>
                        <a:pt x="180" y="252"/>
                      </a:lnTo>
                      <a:lnTo>
                        <a:pt x="186" y="120"/>
                      </a:lnTo>
                      <a:lnTo>
                        <a:pt x="192" y="102"/>
                      </a:lnTo>
                      <a:lnTo>
                        <a:pt x="198" y="210"/>
                      </a:lnTo>
                      <a:lnTo>
                        <a:pt x="204" y="294"/>
                      </a:lnTo>
                      <a:lnTo>
                        <a:pt x="210" y="294"/>
                      </a:lnTo>
                      <a:lnTo>
                        <a:pt x="216" y="300"/>
                      </a:lnTo>
                      <a:lnTo>
                        <a:pt x="222" y="378"/>
                      </a:lnTo>
                      <a:lnTo>
                        <a:pt x="228" y="426"/>
                      </a:lnTo>
                      <a:lnTo>
                        <a:pt x="234" y="372"/>
                      </a:lnTo>
                      <a:lnTo>
                        <a:pt x="240" y="294"/>
                      </a:lnTo>
                      <a:lnTo>
                        <a:pt x="246" y="318"/>
                      </a:lnTo>
                      <a:lnTo>
                        <a:pt x="252" y="414"/>
                      </a:lnTo>
                      <a:lnTo>
                        <a:pt x="258" y="438"/>
                      </a:lnTo>
                      <a:lnTo>
                        <a:pt x="264" y="360"/>
                      </a:lnTo>
                      <a:lnTo>
                        <a:pt x="270" y="300"/>
                      </a:lnTo>
                      <a:lnTo>
                        <a:pt x="282" y="324"/>
                      </a:lnTo>
                      <a:lnTo>
                        <a:pt x="288" y="366"/>
                      </a:lnTo>
                      <a:lnTo>
                        <a:pt x="294" y="336"/>
                      </a:lnTo>
                      <a:lnTo>
                        <a:pt x="300" y="282"/>
                      </a:lnTo>
                      <a:lnTo>
                        <a:pt x="306" y="288"/>
                      </a:lnTo>
                      <a:lnTo>
                        <a:pt x="312" y="348"/>
                      </a:lnTo>
                      <a:lnTo>
                        <a:pt x="318" y="396"/>
                      </a:lnTo>
                      <a:lnTo>
                        <a:pt x="324" y="378"/>
                      </a:lnTo>
                      <a:lnTo>
                        <a:pt x="330" y="330"/>
                      </a:lnTo>
                      <a:lnTo>
                        <a:pt x="336" y="306"/>
                      </a:lnTo>
                      <a:lnTo>
                        <a:pt x="342" y="336"/>
                      </a:lnTo>
                      <a:lnTo>
                        <a:pt x="348" y="402"/>
                      </a:lnTo>
                      <a:lnTo>
                        <a:pt x="354" y="456"/>
                      </a:lnTo>
                      <a:lnTo>
                        <a:pt x="360" y="456"/>
                      </a:lnTo>
                      <a:lnTo>
                        <a:pt x="366" y="408"/>
                      </a:lnTo>
                      <a:lnTo>
                        <a:pt x="372" y="354"/>
                      </a:lnTo>
                      <a:lnTo>
                        <a:pt x="378" y="318"/>
                      </a:lnTo>
                      <a:lnTo>
                        <a:pt x="384" y="324"/>
                      </a:lnTo>
                      <a:lnTo>
                        <a:pt x="390" y="354"/>
                      </a:lnTo>
                      <a:lnTo>
                        <a:pt x="396" y="408"/>
                      </a:lnTo>
                      <a:lnTo>
                        <a:pt x="402" y="462"/>
                      </a:lnTo>
                      <a:lnTo>
                        <a:pt x="408" y="492"/>
                      </a:lnTo>
                      <a:lnTo>
                        <a:pt x="414" y="468"/>
                      </a:lnTo>
                      <a:lnTo>
                        <a:pt x="420" y="414"/>
                      </a:lnTo>
                      <a:lnTo>
                        <a:pt x="426" y="360"/>
                      </a:lnTo>
                      <a:lnTo>
                        <a:pt x="432" y="300"/>
                      </a:lnTo>
                      <a:lnTo>
                        <a:pt x="438" y="240"/>
                      </a:lnTo>
                      <a:lnTo>
                        <a:pt x="444" y="216"/>
                      </a:lnTo>
                      <a:lnTo>
                        <a:pt x="450" y="264"/>
                      </a:lnTo>
                      <a:lnTo>
                        <a:pt x="456" y="348"/>
                      </a:lnTo>
                      <a:lnTo>
                        <a:pt x="468" y="384"/>
                      </a:lnTo>
                      <a:lnTo>
                        <a:pt x="474" y="354"/>
                      </a:lnTo>
                      <a:lnTo>
                        <a:pt x="480" y="306"/>
                      </a:lnTo>
                      <a:lnTo>
                        <a:pt x="486" y="288"/>
                      </a:lnTo>
                      <a:lnTo>
                        <a:pt x="492" y="294"/>
                      </a:lnTo>
                      <a:lnTo>
                        <a:pt x="498" y="288"/>
                      </a:lnTo>
                      <a:lnTo>
                        <a:pt x="504" y="282"/>
                      </a:lnTo>
                      <a:lnTo>
                        <a:pt x="510" y="276"/>
                      </a:lnTo>
                      <a:lnTo>
                        <a:pt x="516" y="246"/>
                      </a:lnTo>
                      <a:lnTo>
                        <a:pt x="522" y="216"/>
                      </a:lnTo>
                      <a:lnTo>
                        <a:pt x="528" y="234"/>
                      </a:lnTo>
                      <a:lnTo>
                        <a:pt x="534" y="294"/>
                      </a:lnTo>
                      <a:lnTo>
                        <a:pt x="540" y="282"/>
                      </a:lnTo>
                      <a:lnTo>
                        <a:pt x="546" y="144"/>
                      </a:lnTo>
                      <a:lnTo>
                        <a:pt x="552" y="0"/>
                      </a:lnTo>
                      <a:lnTo>
                        <a:pt x="558" y="36"/>
                      </a:lnTo>
                      <a:lnTo>
                        <a:pt x="564" y="222"/>
                      </a:lnTo>
                      <a:lnTo>
                        <a:pt x="570" y="390"/>
                      </a:lnTo>
                      <a:lnTo>
                        <a:pt x="576" y="396"/>
                      </a:lnTo>
                      <a:lnTo>
                        <a:pt x="582" y="324"/>
                      </a:lnTo>
                      <a:lnTo>
                        <a:pt x="588" y="294"/>
                      </a:lnTo>
                      <a:lnTo>
                        <a:pt x="594" y="306"/>
                      </a:lnTo>
                      <a:lnTo>
                        <a:pt x="600" y="282"/>
                      </a:lnTo>
                      <a:lnTo>
                        <a:pt x="606" y="234"/>
                      </a:lnTo>
                      <a:lnTo>
                        <a:pt x="612" y="234"/>
                      </a:lnTo>
                      <a:lnTo>
                        <a:pt x="618" y="276"/>
                      </a:lnTo>
                      <a:lnTo>
                        <a:pt x="624" y="312"/>
                      </a:lnTo>
                      <a:lnTo>
                        <a:pt x="630" y="312"/>
                      </a:lnTo>
                      <a:lnTo>
                        <a:pt x="636" y="336"/>
                      </a:lnTo>
                      <a:lnTo>
                        <a:pt x="642" y="408"/>
                      </a:lnTo>
                      <a:lnTo>
                        <a:pt x="654" y="456"/>
                      </a:lnTo>
                      <a:lnTo>
                        <a:pt x="660" y="414"/>
                      </a:lnTo>
                      <a:lnTo>
                        <a:pt x="666" y="336"/>
                      </a:lnTo>
                      <a:lnTo>
                        <a:pt x="672" y="306"/>
                      </a:lnTo>
                      <a:lnTo>
                        <a:pt x="678" y="348"/>
                      </a:lnTo>
                      <a:lnTo>
                        <a:pt x="684" y="384"/>
                      </a:lnTo>
                      <a:lnTo>
                        <a:pt x="690" y="372"/>
                      </a:lnTo>
                      <a:lnTo>
                        <a:pt x="696" y="342"/>
                      </a:lnTo>
                      <a:lnTo>
                        <a:pt x="702" y="342"/>
                      </a:lnTo>
                      <a:lnTo>
                        <a:pt x="708" y="366"/>
                      </a:lnTo>
                      <a:lnTo>
                        <a:pt x="714" y="378"/>
                      </a:lnTo>
                      <a:lnTo>
                        <a:pt x="720" y="360"/>
                      </a:lnTo>
                      <a:lnTo>
                        <a:pt x="726" y="312"/>
                      </a:lnTo>
                      <a:lnTo>
                        <a:pt x="732" y="276"/>
                      </a:lnTo>
                      <a:lnTo>
                        <a:pt x="738" y="276"/>
                      </a:lnTo>
                      <a:lnTo>
                        <a:pt x="744" y="324"/>
                      </a:lnTo>
                      <a:lnTo>
                        <a:pt x="750" y="348"/>
                      </a:lnTo>
                      <a:lnTo>
                        <a:pt x="756" y="324"/>
                      </a:lnTo>
                      <a:lnTo>
                        <a:pt x="762" y="276"/>
                      </a:lnTo>
                      <a:lnTo>
                        <a:pt x="768" y="276"/>
                      </a:lnTo>
                      <a:lnTo>
                        <a:pt x="774" y="330"/>
                      </a:lnTo>
                      <a:lnTo>
                        <a:pt x="780" y="378"/>
                      </a:lnTo>
                      <a:lnTo>
                        <a:pt x="786" y="378"/>
                      </a:lnTo>
                    </a:path>
                  </a:pathLst>
                </a:cu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sp>
              <p:nvSpPr>
                <p:cNvPr id="281" name="Freeform 68"/>
                <p:cNvSpPr>
                  <a:spLocks/>
                </p:cNvSpPr>
                <p:nvPr/>
              </p:nvSpPr>
              <p:spPr bwMode="auto">
                <a:xfrm>
                  <a:off x="5111750" y="3552825"/>
                  <a:ext cx="342900" cy="419100"/>
                </a:xfrm>
                <a:custGeom>
                  <a:avLst/>
                  <a:gdLst/>
                  <a:ahLst/>
                  <a:cxnLst>
                    <a:cxn ang="0">
                      <a:pos x="0" y="186"/>
                    </a:cxn>
                    <a:cxn ang="0">
                      <a:pos x="6" y="174"/>
                    </a:cxn>
                    <a:cxn ang="0">
                      <a:pos x="12" y="192"/>
                    </a:cxn>
                    <a:cxn ang="0">
                      <a:pos x="18" y="240"/>
                    </a:cxn>
                    <a:cxn ang="0">
                      <a:pos x="24" y="264"/>
                    </a:cxn>
                    <a:cxn ang="0">
                      <a:pos x="30" y="246"/>
                    </a:cxn>
                    <a:cxn ang="0">
                      <a:pos x="36" y="228"/>
                    </a:cxn>
                    <a:cxn ang="0">
                      <a:pos x="42" y="234"/>
                    </a:cxn>
                    <a:cxn ang="0">
                      <a:pos x="54" y="252"/>
                    </a:cxn>
                    <a:cxn ang="0">
                      <a:pos x="60" y="252"/>
                    </a:cxn>
                    <a:cxn ang="0">
                      <a:pos x="66" y="216"/>
                    </a:cxn>
                    <a:cxn ang="0">
                      <a:pos x="72" y="168"/>
                    </a:cxn>
                    <a:cxn ang="0">
                      <a:pos x="78" y="138"/>
                    </a:cxn>
                    <a:cxn ang="0">
                      <a:pos x="84" y="150"/>
                    </a:cxn>
                    <a:cxn ang="0">
                      <a:pos x="90" y="192"/>
                    </a:cxn>
                    <a:cxn ang="0">
                      <a:pos x="96" y="210"/>
                    </a:cxn>
                    <a:cxn ang="0">
                      <a:pos x="102" y="150"/>
                    </a:cxn>
                    <a:cxn ang="0">
                      <a:pos x="108" y="48"/>
                    </a:cxn>
                    <a:cxn ang="0">
                      <a:pos x="114" y="0"/>
                    </a:cxn>
                    <a:cxn ang="0">
                      <a:pos x="120" y="42"/>
                    </a:cxn>
                    <a:cxn ang="0">
                      <a:pos x="126" y="126"/>
                    </a:cxn>
                    <a:cxn ang="0">
                      <a:pos x="132" y="156"/>
                    </a:cxn>
                    <a:cxn ang="0">
                      <a:pos x="138" y="138"/>
                    </a:cxn>
                    <a:cxn ang="0">
                      <a:pos x="144" y="126"/>
                    </a:cxn>
                    <a:cxn ang="0">
                      <a:pos x="150" y="138"/>
                    </a:cxn>
                    <a:cxn ang="0">
                      <a:pos x="156" y="144"/>
                    </a:cxn>
                    <a:cxn ang="0">
                      <a:pos x="162" y="132"/>
                    </a:cxn>
                    <a:cxn ang="0">
                      <a:pos x="168" y="126"/>
                    </a:cxn>
                    <a:cxn ang="0">
                      <a:pos x="174" y="174"/>
                    </a:cxn>
                    <a:cxn ang="0">
                      <a:pos x="180" y="228"/>
                    </a:cxn>
                    <a:cxn ang="0">
                      <a:pos x="186" y="216"/>
                    </a:cxn>
                    <a:cxn ang="0">
                      <a:pos x="192" y="150"/>
                    </a:cxn>
                    <a:cxn ang="0">
                      <a:pos x="198" y="114"/>
                    </a:cxn>
                    <a:cxn ang="0">
                      <a:pos x="204" y="150"/>
                    </a:cxn>
                    <a:cxn ang="0">
                      <a:pos x="210" y="216"/>
                    </a:cxn>
                    <a:cxn ang="0">
                      <a:pos x="216" y="216"/>
                    </a:cxn>
                  </a:cxnLst>
                  <a:rect l="0" t="0" r="r" b="b"/>
                  <a:pathLst>
                    <a:path w="216" h="264">
                      <a:moveTo>
                        <a:pt x="0" y="186"/>
                      </a:moveTo>
                      <a:lnTo>
                        <a:pt x="6" y="174"/>
                      </a:lnTo>
                      <a:lnTo>
                        <a:pt x="12" y="192"/>
                      </a:lnTo>
                      <a:lnTo>
                        <a:pt x="18" y="240"/>
                      </a:lnTo>
                      <a:lnTo>
                        <a:pt x="24" y="264"/>
                      </a:lnTo>
                      <a:lnTo>
                        <a:pt x="30" y="246"/>
                      </a:lnTo>
                      <a:lnTo>
                        <a:pt x="36" y="228"/>
                      </a:lnTo>
                      <a:lnTo>
                        <a:pt x="42" y="234"/>
                      </a:lnTo>
                      <a:lnTo>
                        <a:pt x="54" y="252"/>
                      </a:lnTo>
                      <a:lnTo>
                        <a:pt x="60" y="252"/>
                      </a:lnTo>
                      <a:lnTo>
                        <a:pt x="66" y="216"/>
                      </a:lnTo>
                      <a:lnTo>
                        <a:pt x="72" y="168"/>
                      </a:lnTo>
                      <a:lnTo>
                        <a:pt x="78" y="138"/>
                      </a:lnTo>
                      <a:lnTo>
                        <a:pt x="84" y="150"/>
                      </a:lnTo>
                      <a:lnTo>
                        <a:pt x="90" y="192"/>
                      </a:lnTo>
                      <a:lnTo>
                        <a:pt x="96" y="210"/>
                      </a:lnTo>
                      <a:lnTo>
                        <a:pt x="102" y="150"/>
                      </a:lnTo>
                      <a:lnTo>
                        <a:pt x="108" y="48"/>
                      </a:lnTo>
                      <a:lnTo>
                        <a:pt x="114" y="0"/>
                      </a:lnTo>
                      <a:lnTo>
                        <a:pt x="120" y="42"/>
                      </a:lnTo>
                      <a:lnTo>
                        <a:pt x="126" y="126"/>
                      </a:lnTo>
                      <a:lnTo>
                        <a:pt x="132" y="156"/>
                      </a:lnTo>
                      <a:lnTo>
                        <a:pt x="138" y="138"/>
                      </a:lnTo>
                      <a:lnTo>
                        <a:pt x="144" y="126"/>
                      </a:lnTo>
                      <a:lnTo>
                        <a:pt x="150" y="138"/>
                      </a:lnTo>
                      <a:lnTo>
                        <a:pt x="156" y="144"/>
                      </a:lnTo>
                      <a:lnTo>
                        <a:pt x="162" y="132"/>
                      </a:lnTo>
                      <a:lnTo>
                        <a:pt x="168" y="126"/>
                      </a:lnTo>
                      <a:lnTo>
                        <a:pt x="174" y="174"/>
                      </a:lnTo>
                      <a:lnTo>
                        <a:pt x="180" y="228"/>
                      </a:lnTo>
                      <a:lnTo>
                        <a:pt x="186" y="216"/>
                      </a:lnTo>
                      <a:lnTo>
                        <a:pt x="192" y="150"/>
                      </a:lnTo>
                      <a:lnTo>
                        <a:pt x="198" y="114"/>
                      </a:lnTo>
                      <a:lnTo>
                        <a:pt x="204" y="150"/>
                      </a:lnTo>
                      <a:lnTo>
                        <a:pt x="210" y="216"/>
                      </a:lnTo>
                      <a:lnTo>
                        <a:pt x="216" y="216"/>
                      </a:lnTo>
                    </a:path>
                  </a:pathLst>
                </a:cu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900" dirty="0">
                    <a:latin typeface="Arial" pitchFamily="34" charset="0"/>
                    <a:cs typeface="Arial" pitchFamily="34" charset="0"/>
                  </a:endParaRPr>
                </a:p>
              </p:txBody>
            </p:sp>
          </p:grpSp>
          <p:grpSp>
            <p:nvGrpSpPr>
              <p:cNvPr id="282" name="Group 1712"/>
              <p:cNvGrpSpPr/>
              <p:nvPr/>
            </p:nvGrpSpPr>
            <p:grpSpPr>
              <a:xfrm>
                <a:off x="5251123" y="1725758"/>
                <a:ext cx="913041" cy="471426"/>
                <a:chOff x="2834545" y="366774"/>
                <a:chExt cx="913041" cy="471426"/>
              </a:xfrm>
            </p:grpSpPr>
            <p:cxnSp>
              <p:nvCxnSpPr>
                <p:cNvPr id="283" name="Straight Connector 282"/>
                <p:cNvCxnSpPr/>
                <p:nvPr/>
              </p:nvCxnSpPr>
              <p:spPr>
                <a:xfrm>
                  <a:off x="3016250" y="736600"/>
                  <a:ext cx="285750" cy="10160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4" name="Group 1711"/>
                <p:cNvGrpSpPr>
                  <a:grpSpLocks noChangeAspect="1"/>
                </p:cNvGrpSpPr>
                <p:nvPr/>
              </p:nvGrpSpPr>
              <p:grpSpPr>
                <a:xfrm>
                  <a:off x="2834545" y="366774"/>
                  <a:ext cx="913041" cy="417507"/>
                  <a:chOff x="2834543" y="366772"/>
                  <a:chExt cx="971319" cy="444156"/>
                </a:xfrm>
              </p:grpSpPr>
              <p:pic>
                <p:nvPicPr>
                  <p:cNvPr id="285" name="Picture 8"/>
                  <p:cNvPicPr>
                    <a:picLocks noChangeAspect="1" noChangeArrowheads="1"/>
                  </p:cNvPicPr>
                  <p:nvPr/>
                </p:nvPicPr>
                <p:blipFill>
                  <a:blip r:embed="rId4" cstate="print"/>
                  <a:srcRect/>
                  <a:stretch>
                    <a:fillRect/>
                  </a:stretch>
                </p:blipFill>
                <p:spPr bwMode="auto">
                  <a:xfrm>
                    <a:off x="2834543" y="366772"/>
                    <a:ext cx="532270" cy="291756"/>
                  </a:xfrm>
                  <a:prstGeom prst="rect">
                    <a:avLst/>
                  </a:prstGeom>
                  <a:noFill/>
                  <a:ln w="9525">
                    <a:noFill/>
                    <a:miter lim="800000"/>
                    <a:headEnd/>
                    <a:tailEnd/>
                  </a:ln>
                  <a:effectLst/>
                  <a:scene3d>
                    <a:camera prst="isometricLeftDown">
                      <a:rot lat="600000" lon="7200000" rev="0"/>
                    </a:camera>
                    <a:lightRig rig="threePt" dir="t"/>
                  </a:scene3d>
                </p:spPr>
              </p:pic>
              <p:pic>
                <p:nvPicPr>
                  <p:cNvPr id="286" name="Picture 9"/>
                  <p:cNvPicPr>
                    <a:picLocks noChangeAspect="1" noChangeArrowheads="1"/>
                  </p:cNvPicPr>
                  <p:nvPr/>
                </p:nvPicPr>
                <p:blipFill>
                  <a:blip r:embed="rId5" cstate="print"/>
                  <a:srcRect/>
                  <a:stretch>
                    <a:fillRect/>
                  </a:stretch>
                </p:blipFill>
                <p:spPr bwMode="auto">
                  <a:xfrm>
                    <a:off x="2960316" y="398522"/>
                    <a:ext cx="532270" cy="291756"/>
                  </a:xfrm>
                  <a:prstGeom prst="rect">
                    <a:avLst/>
                  </a:prstGeom>
                  <a:noFill/>
                  <a:ln w="9525">
                    <a:noFill/>
                    <a:miter lim="800000"/>
                    <a:headEnd/>
                    <a:tailEnd/>
                  </a:ln>
                  <a:effectLst/>
                  <a:scene3d>
                    <a:camera prst="isometricLeftDown">
                      <a:rot lat="600000" lon="7200000" rev="0"/>
                    </a:camera>
                    <a:lightRig rig="threePt" dir="t"/>
                  </a:scene3d>
                </p:spPr>
              </p:pic>
              <p:pic>
                <p:nvPicPr>
                  <p:cNvPr id="287" name="Picture 7"/>
                  <p:cNvPicPr>
                    <a:picLocks noChangeAspect="1" noChangeArrowheads="1"/>
                  </p:cNvPicPr>
                  <p:nvPr/>
                </p:nvPicPr>
                <p:blipFill>
                  <a:blip r:embed="rId6" cstate="print"/>
                  <a:srcRect/>
                  <a:stretch>
                    <a:fillRect/>
                  </a:stretch>
                </p:blipFill>
                <p:spPr bwMode="auto">
                  <a:xfrm>
                    <a:off x="3098789" y="462022"/>
                    <a:ext cx="524100" cy="287278"/>
                  </a:xfrm>
                  <a:prstGeom prst="rect">
                    <a:avLst/>
                  </a:prstGeom>
                  <a:noFill/>
                  <a:ln w="9525">
                    <a:noFill/>
                    <a:miter lim="800000"/>
                    <a:headEnd/>
                    <a:tailEnd/>
                  </a:ln>
                  <a:effectLst/>
                  <a:scene3d>
                    <a:camera prst="isometricLeftDown">
                      <a:rot lat="600000" lon="7200000" rev="0"/>
                    </a:camera>
                    <a:lightRig rig="threePt" dir="t"/>
                  </a:scene3d>
                </p:spPr>
              </p:pic>
              <p:pic>
                <p:nvPicPr>
                  <p:cNvPr id="288" name="Picture 6"/>
                  <p:cNvPicPr>
                    <a:picLocks noChangeAspect="1" noChangeArrowheads="1"/>
                  </p:cNvPicPr>
                  <p:nvPr/>
                </p:nvPicPr>
                <p:blipFill>
                  <a:blip r:embed="rId7" cstate="print"/>
                  <a:srcRect/>
                  <a:stretch>
                    <a:fillRect/>
                  </a:stretch>
                </p:blipFill>
                <p:spPr bwMode="auto">
                  <a:xfrm>
                    <a:off x="3273592" y="519172"/>
                    <a:ext cx="532270" cy="291756"/>
                  </a:xfrm>
                  <a:prstGeom prst="rect">
                    <a:avLst/>
                  </a:prstGeom>
                  <a:noFill/>
                  <a:ln w="9525">
                    <a:noFill/>
                    <a:miter lim="800000"/>
                    <a:headEnd/>
                    <a:tailEnd/>
                  </a:ln>
                  <a:effectLst/>
                  <a:scene3d>
                    <a:camera prst="isometricLeftDown">
                      <a:rot lat="600000" lon="7200000" rev="0"/>
                    </a:camera>
                    <a:lightRig rig="threePt" dir="t"/>
                  </a:scene3d>
                </p:spPr>
              </p:pic>
            </p:grpSp>
          </p:grpSp>
          <p:cxnSp>
            <p:nvCxnSpPr>
              <p:cNvPr id="289" name="Straight Arrow Connector 288"/>
              <p:cNvCxnSpPr/>
              <p:nvPr/>
            </p:nvCxnSpPr>
            <p:spPr>
              <a:xfrm>
                <a:off x="5662684" y="2247214"/>
                <a:ext cx="0" cy="247650"/>
              </a:xfrm>
              <a:prstGeom prst="straightConnector1">
                <a:avLst/>
              </a:prstGeom>
              <a:ln w="28575">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4874841" y="2487264"/>
                <a:ext cx="370729" cy="281715"/>
              </a:xfrm>
              <a:prstGeom prst="rect">
                <a:avLst/>
              </a:prstGeom>
              <a:noFill/>
            </p:spPr>
            <p:txBody>
              <a:bodyPr wrap="none" rtlCol="0">
                <a:spAutoFit/>
              </a:bodyPr>
              <a:lstStyle/>
              <a:p>
                <a:pPr algn="ctr"/>
                <a:r>
                  <a:rPr lang="en-GB" sz="900" dirty="0">
                    <a:latin typeface="Arial" pitchFamily="34" charset="0"/>
                    <a:cs typeface="Arial" pitchFamily="34" charset="0"/>
                  </a:rPr>
                  <a:t>Ca</a:t>
                </a:r>
                <a:r>
                  <a:rPr lang="en-GB" sz="900" baseline="30000" dirty="0">
                    <a:latin typeface="Arial" pitchFamily="34" charset="0"/>
                    <a:cs typeface="Arial" pitchFamily="34" charset="0"/>
                  </a:rPr>
                  <a:t>2+</a:t>
                </a:r>
                <a:endParaRPr lang="en-GB" sz="900" dirty="0">
                  <a:latin typeface="Arial" pitchFamily="34" charset="0"/>
                  <a:cs typeface="Arial" pitchFamily="34" charset="0"/>
                </a:endParaRPr>
              </a:p>
              <a:p>
                <a:pPr algn="ctr"/>
                <a:r>
                  <a:rPr lang="en-GB" sz="900" dirty="0">
                    <a:latin typeface="Arial" pitchFamily="34" charset="0"/>
                    <a:cs typeface="Arial" pitchFamily="34" charset="0"/>
                  </a:rPr>
                  <a:t>signal</a:t>
                </a:r>
              </a:p>
            </p:txBody>
          </p:sp>
          <p:sp>
            <p:nvSpPr>
              <p:cNvPr id="292" name="TextBox 291"/>
              <p:cNvSpPr txBox="1"/>
              <p:nvPr/>
            </p:nvSpPr>
            <p:spPr>
              <a:xfrm>
                <a:off x="4860641" y="1786724"/>
                <a:ext cx="424529" cy="281715"/>
              </a:xfrm>
              <a:prstGeom prst="rect">
                <a:avLst/>
              </a:prstGeom>
              <a:noFill/>
            </p:spPr>
            <p:txBody>
              <a:bodyPr wrap="none" rtlCol="0">
                <a:spAutoFit/>
              </a:bodyPr>
              <a:lstStyle/>
              <a:p>
                <a:pPr algn="ctr"/>
                <a:r>
                  <a:rPr lang="en-GB" sz="900" dirty="0">
                    <a:latin typeface="Arial" pitchFamily="34" charset="0"/>
                    <a:cs typeface="Arial" pitchFamily="34" charset="0"/>
                  </a:rPr>
                  <a:t>Natural</a:t>
                </a:r>
              </a:p>
              <a:p>
                <a:pPr algn="ctr"/>
                <a:r>
                  <a:rPr lang="en-GB" sz="900" dirty="0">
                    <a:latin typeface="Arial" pitchFamily="34" charset="0"/>
                    <a:cs typeface="Arial" pitchFamily="34" charset="0"/>
                  </a:rPr>
                  <a:t>images</a:t>
                </a:r>
              </a:p>
            </p:txBody>
          </p:sp>
          <p:sp>
            <p:nvSpPr>
              <p:cNvPr id="293" name="TextBox 292"/>
              <p:cNvSpPr txBox="1"/>
              <p:nvPr/>
            </p:nvSpPr>
            <p:spPr>
              <a:xfrm>
                <a:off x="5290711" y="2098780"/>
                <a:ext cx="336493" cy="176072"/>
              </a:xfrm>
              <a:prstGeom prst="rect">
                <a:avLst/>
              </a:prstGeom>
              <a:noFill/>
            </p:spPr>
            <p:txBody>
              <a:bodyPr wrap="none" rtlCol="0">
                <a:spAutoFit/>
              </a:bodyPr>
              <a:lstStyle/>
              <a:p>
                <a:r>
                  <a:rPr lang="en-GB" sz="900" dirty="0">
                    <a:latin typeface="Arial" pitchFamily="34" charset="0"/>
                    <a:cs typeface="Arial" pitchFamily="34" charset="0"/>
                  </a:rPr>
                  <a:t>Time</a:t>
                </a:r>
              </a:p>
            </p:txBody>
          </p:sp>
        </p:grpSp>
        <p:cxnSp>
          <p:nvCxnSpPr>
            <p:cNvPr id="295" name="Straight Arrow Connector 294"/>
            <p:cNvCxnSpPr/>
            <p:nvPr/>
          </p:nvCxnSpPr>
          <p:spPr>
            <a:xfrm>
              <a:off x="6552793" y="2372223"/>
              <a:ext cx="639392" cy="0"/>
            </a:xfrm>
            <a:prstGeom prst="straightConnector1">
              <a:avLst/>
            </a:prstGeom>
            <a:ln w="28575">
              <a:solidFill>
                <a:schemeClr val="bg1">
                  <a:lumMod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298" name="TextBox 297"/>
            <p:cNvSpPr txBox="1"/>
            <p:nvPr/>
          </p:nvSpPr>
          <p:spPr>
            <a:xfrm>
              <a:off x="6452361" y="1979548"/>
              <a:ext cx="723275" cy="369332"/>
            </a:xfrm>
            <a:prstGeom prst="rect">
              <a:avLst/>
            </a:prstGeom>
            <a:noFill/>
          </p:spPr>
          <p:txBody>
            <a:bodyPr wrap="none" rtlCol="0">
              <a:spAutoFit/>
            </a:bodyPr>
            <a:lstStyle/>
            <a:p>
              <a:pPr algn="ctr"/>
              <a:r>
                <a:rPr lang="en-GB" sz="900" dirty="0">
                  <a:latin typeface="Arial" pitchFamily="34" charset="0"/>
                  <a:cs typeface="Arial" pitchFamily="34" charset="0"/>
                </a:rPr>
                <a:t>Reverse</a:t>
              </a:r>
            </a:p>
            <a:p>
              <a:pPr algn="ctr"/>
              <a:r>
                <a:rPr lang="en-GB" sz="900" dirty="0">
                  <a:latin typeface="Arial" pitchFamily="34" charset="0"/>
                  <a:cs typeface="Arial" pitchFamily="34" charset="0"/>
                </a:rPr>
                <a:t>correlation</a:t>
              </a:r>
            </a:p>
          </p:txBody>
        </p:sp>
      </p:grpSp>
      <p:sp>
        <p:nvSpPr>
          <p:cNvPr id="204" name="TextBox 203"/>
          <p:cNvSpPr txBox="1"/>
          <p:nvPr/>
        </p:nvSpPr>
        <p:spPr>
          <a:xfrm>
            <a:off x="2541330" y="3723997"/>
            <a:ext cx="3534942" cy="2585323"/>
          </a:xfrm>
          <a:prstGeom prst="rect">
            <a:avLst/>
          </a:prstGeom>
          <a:noFill/>
        </p:spPr>
        <p:txBody>
          <a:bodyPr wrap="none" rtlCol="0">
            <a:spAutoFit/>
          </a:bodyPr>
          <a:lstStyle/>
          <a:p>
            <a:pPr fontAlgn="auto">
              <a:lnSpc>
                <a:spcPct val="150000"/>
              </a:lnSpc>
              <a:spcBef>
                <a:spcPts val="0"/>
              </a:spcBef>
              <a:spcAft>
                <a:spcPts val="0"/>
              </a:spcAft>
              <a:buFont typeface="Arial" pitchFamily="34" charset="0"/>
              <a:buChar char="•"/>
            </a:pPr>
            <a:r>
              <a:rPr lang="en-GB" dirty="0">
                <a:solidFill>
                  <a:prstClr val="black"/>
                </a:solidFill>
                <a:latin typeface="Arial" pitchFamily="34" charset="0"/>
                <a:cs typeface="Arial" pitchFamily="34" charset="0"/>
              </a:rPr>
              <a:t>    Orientation</a:t>
            </a:r>
          </a:p>
          <a:p>
            <a:pPr fontAlgn="auto">
              <a:lnSpc>
                <a:spcPct val="150000"/>
              </a:lnSpc>
              <a:spcBef>
                <a:spcPts val="0"/>
              </a:spcBef>
              <a:spcAft>
                <a:spcPts val="0"/>
              </a:spcAft>
              <a:buFont typeface="Arial" pitchFamily="34" charset="0"/>
              <a:buChar char="•"/>
            </a:pPr>
            <a:r>
              <a:rPr lang="en-GB" dirty="0">
                <a:solidFill>
                  <a:prstClr val="black"/>
                </a:solidFill>
                <a:latin typeface="Arial" pitchFamily="34" charset="0"/>
                <a:cs typeface="Arial" pitchFamily="34" charset="0"/>
              </a:rPr>
              <a:t>    Spatial frequency</a:t>
            </a:r>
          </a:p>
          <a:p>
            <a:pPr fontAlgn="auto">
              <a:lnSpc>
                <a:spcPct val="150000"/>
              </a:lnSpc>
              <a:spcBef>
                <a:spcPts val="0"/>
              </a:spcBef>
              <a:spcAft>
                <a:spcPts val="0"/>
              </a:spcAft>
              <a:buFont typeface="Arial" pitchFamily="34" charset="0"/>
              <a:buChar char="•"/>
            </a:pPr>
            <a:r>
              <a:rPr lang="en-GB" dirty="0">
                <a:solidFill>
                  <a:prstClr val="black"/>
                </a:solidFill>
                <a:latin typeface="Arial" pitchFamily="34" charset="0"/>
                <a:cs typeface="Arial" pitchFamily="34" charset="0"/>
              </a:rPr>
              <a:t>    Receptive field size</a:t>
            </a:r>
          </a:p>
          <a:p>
            <a:pPr fontAlgn="auto">
              <a:lnSpc>
                <a:spcPct val="150000"/>
              </a:lnSpc>
              <a:spcBef>
                <a:spcPts val="0"/>
              </a:spcBef>
              <a:spcAft>
                <a:spcPts val="0"/>
              </a:spcAft>
              <a:buFont typeface="Arial" pitchFamily="34" charset="0"/>
              <a:buChar char="•"/>
            </a:pPr>
            <a:r>
              <a:rPr lang="en-GB" dirty="0">
                <a:solidFill>
                  <a:prstClr val="black"/>
                </a:solidFill>
                <a:latin typeface="Arial" pitchFamily="34" charset="0"/>
                <a:cs typeface="Arial" pitchFamily="34" charset="0"/>
              </a:rPr>
              <a:t>    Receptive field position</a:t>
            </a:r>
          </a:p>
          <a:p>
            <a:pPr fontAlgn="auto">
              <a:lnSpc>
                <a:spcPct val="150000"/>
              </a:lnSpc>
              <a:spcBef>
                <a:spcPts val="0"/>
              </a:spcBef>
              <a:spcAft>
                <a:spcPts val="0"/>
              </a:spcAft>
              <a:buFont typeface="Arial" pitchFamily="34" charset="0"/>
              <a:buChar char="•"/>
            </a:pPr>
            <a:r>
              <a:rPr lang="en-GB" dirty="0">
                <a:solidFill>
                  <a:prstClr val="black"/>
                </a:solidFill>
                <a:latin typeface="Arial" pitchFamily="34" charset="0"/>
                <a:cs typeface="Arial" pitchFamily="34" charset="0"/>
              </a:rPr>
              <a:t>    ON / OFF </a:t>
            </a:r>
            <a:r>
              <a:rPr lang="en-GB" dirty="0" err="1">
                <a:solidFill>
                  <a:prstClr val="black"/>
                </a:solidFill>
                <a:latin typeface="Arial" pitchFamily="34" charset="0"/>
                <a:cs typeface="Arial" pitchFamily="34" charset="0"/>
              </a:rPr>
              <a:t>subdomain</a:t>
            </a:r>
            <a:r>
              <a:rPr lang="en-GB" dirty="0">
                <a:solidFill>
                  <a:prstClr val="black"/>
                </a:solidFill>
                <a:latin typeface="Arial" pitchFamily="34" charset="0"/>
                <a:cs typeface="Arial" pitchFamily="34" charset="0"/>
              </a:rPr>
              <a:t> overlap</a:t>
            </a:r>
          </a:p>
          <a:p>
            <a:pPr fontAlgn="auto">
              <a:lnSpc>
                <a:spcPct val="150000"/>
              </a:lnSpc>
              <a:spcBef>
                <a:spcPts val="0"/>
              </a:spcBef>
              <a:spcAft>
                <a:spcPts val="0"/>
              </a:spcAft>
              <a:buFont typeface="Arial" pitchFamily="34" charset="0"/>
              <a:buChar char="•"/>
            </a:pPr>
            <a:endParaRPr lang="en-GB"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564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Box 124"/>
          <p:cNvSpPr txBox="1"/>
          <p:nvPr/>
        </p:nvSpPr>
        <p:spPr>
          <a:xfrm>
            <a:off x="971600" y="66735"/>
            <a:ext cx="7200800" cy="384721"/>
          </a:xfrm>
          <a:prstGeom prst="rect">
            <a:avLst/>
          </a:prstGeom>
          <a:noFill/>
        </p:spPr>
        <p:txBody>
          <a:bodyPr wrap="square" rtlCol="0">
            <a:spAutoFit/>
          </a:bodyPr>
          <a:lstStyle/>
          <a:p>
            <a:pPr algn="ctr"/>
            <a:r>
              <a:rPr lang="en-US" sz="1900" dirty="0">
                <a:solidFill>
                  <a:srgbClr val="000000"/>
                </a:solidFill>
                <a:latin typeface="Arial"/>
              </a:rPr>
              <a:t>Receptive field diversity</a:t>
            </a:r>
          </a:p>
        </p:txBody>
      </p:sp>
      <p:sp>
        <p:nvSpPr>
          <p:cNvPr id="38" name="TextBox 37"/>
          <p:cNvSpPr txBox="1"/>
          <p:nvPr/>
        </p:nvSpPr>
        <p:spPr>
          <a:xfrm>
            <a:off x="6056193" y="6444044"/>
            <a:ext cx="2393604" cy="307777"/>
          </a:xfrm>
          <a:prstGeom prst="rect">
            <a:avLst/>
          </a:prstGeom>
          <a:noFill/>
        </p:spPr>
        <p:txBody>
          <a:bodyPr wrap="none" rtlCol="0">
            <a:spAutoFit/>
          </a:bodyPr>
          <a:lstStyle/>
          <a:p>
            <a:r>
              <a:rPr lang="en-GB" sz="1400" dirty="0" err="1">
                <a:solidFill>
                  <a:prstClr val="black"/>
                </a:solidFill>
              </a:rPr>
              <a:t>Cossell</a:t>
            </a:r>
            <a:r>
              <a:rPr lang="en-GB" sz="1400" dirty="0">
                <a:solidFill>
                  <a:prstClr val="black"/>
                </a:solidFill>
              </a:rPr>
              <a:t>, </a:t>
            </a:r>
            <a:r>
              <a:rPr lang="en-GB" sz="1400" dirty="0" err="1">
                <a:solidFill>
                  <a:prstClr val="black"/>
                </a:solidFill>
              </a:rPr>
              <a:t>Iacaruso</a:t>
            </a:r>
            <a:r>
              <a:rPr lang="en-GB" sz="1400" dirty="0">
                <a:solidFill>
                  <a:prstClr val="black"/>
                </a:solidFill>
              </a:rPr>
              <a:t> et al 2015</a:t>
            </a:r>
          </a:p>
        </p:txBody>
      </p:sp>
      <p:grpSp>
        <p:nvGrpSpPr>
          <p:cNvPr id="39" name="Group 2465"/>
          <p:cNvGrpSpPr/>
          <p:nvPr/>
        </p:nvGrpSpPr>
        <p:grpSpPr>
          <a:xfrm>
            <a:off x="974542" y="1268760"/>
            <a:ext cx="3507425" cy="3540284"/>
            <a:chOff x="1958340" y="159367"/>
            <a:chExt cx="2022005" cy="2040948"/>
          </a:xfrm>
        </p:grpSpPr>
        <p:sp>
          <p:nvSpPr>
            <p:cNvPr id="40" name="TextBox 39"/>
            <p:cNvSpPr txBox="1"/>
            <p:nvPr/>
          </p:nvSpPr>
          <p:spPr>
            <a:xfrm>
              <a:off x="2229619" y="159367"/>
              <a:ext cx="1512045" cy="177431"/>
            </a:xfrm>
            <a:prstGeom prst="rect">
              <a:avLst/>
            </a:prstGeom>
            <a:noFill/>
          </p:spPr>
          <p:txBody>
            <a:bodyPr wrap="none" rtlCol="0">
              <a:spAutoFit/>
            </a:bodyPr>
            <a:lstStyle/>
            <a:p>
              <a:r>
                <a:rPr lang="en-GB" sz="1400" dirty="0">
                  <a:latin typeface="Arial" pitchFamily="34" charset="0"/>
                  <a:cs typeface="Arial" pitchFamily="34" charset="0"/>
                </a:rPr>
                <a:t>Example volume V1, Layer 2/3</a:t>
              </a:r>
            </a:p>
          </p:txBody>
        </p:sp>
        <p:pic>
          <p:nvPicPr>
            <p:cNvPr id="41" name="Picture 528"/>
            <p:cNvPicPr>
              <a:picLocks noChangeArrowheads="1"/>
            </p:cNvPicPr>
            <p:nvPr/>
          </p:nvPicPr>
          <p:blipFill>
            <a:blip r:embed="rId2" cstate="print"/>
            <a:srcRect/>
            <a:stretch>
              <a:fillRect/>
            </a:stretch>
          </p:blipFill>
          <p:spPr bwMode="auto">
            <a:xfrm>
              <a:off x="2854867" y="104101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2" name="Picture 36"/>
            <p:cNvPicPr>
              <a:picLocks noChangeArrowheads="1"/>
            </p:cNvPicPr>
            <p:nvPr/>
          </p:nvPicPr>
          <p:blipFill>
            <a:blip r:embed="rId3" cstate="print"/>
            <a:srcRect/>
            <a:stretch>
              <a:fillRect/>
            </a:stretch>
          </p:blipFill>
          <p:spPr bwMode="auto">
            <a:xfrm>
              <a:off x="2205804" y="167359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3" name="Picture 64"/>
            <p:cNvPicPr>
              <a:picLocks noChangeArrowheads="1"/>
            </p:cNvPicPr>
            <p:nvPr/>
          </p:nvPicPr>
          <p:blipFill>
            <a:blip r:embed="rId4" cstate="print"/>
            <a:srcRect/>
            <a:stretch>
              <a:fillRect/>
            </a:stretch>
          </p:blipFill>
          <p:spPr bwMode="auto">
            <a:xfrm>
              <a:off x="2283955" y="157774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4" name="Picture 78"/>
            <p:cNvPicPr>
              <a:picLocks noChangeArrowheads="1"/>
            </p:cNvPicPr>
            <p:nvPr/>
          </p:nvPicPr>
          <p:blipFill>
            <a:blip r:embed="rId5" cstate="print"/>
            <a:srcRect/>
            <a:stretch>
              <a:fillRect/>
            </a:stretch>
          </p:blipFill>
          <p:spPr bwMode="auto">
            <a:xfrm>
              <a:off x="2446220" y="116807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5" name="Picture 134"/>
            <p:cNvPicPr>
              <a:picLocks noChangeArrowheads="1"/>
            </p:cNvPicPr>
            <p:nvPr/>
          </p:nvPicPr>
          <p:blipFill>
            <a:blip r:embed="rId6" cstate="print"/>
            <a:srcRect/>
            <a:stretch>
              <a:fillRect/>
            </a:stretch>
          </p:blipFill>
          <p:spPr bwMode="auto">
            <a:xfrm>
              <a:off x="2654849" y="169276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6" name="Picture 148"/>
            <p:cNvPicPr>
              <a:picLocks noChangeArrowheads="1"/>
            </p:cNvPicPr>
            <p:nvPr/>
          </p:nvPicPr>
          <p:blipFill>
            <a:blip r:embed="rId7" cstate="print"/>
            <a:srcRect/>
            <a:stretch>
              <a:fillRect/>
            </a:stretch>
          </p:blipFill>
          <p:spPr bwMode="auto">
            <a:xfrm>
              <a:off x="2713739" y="165442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7" name="Picture 176"/>
            <p:cNvPicPr>
              <a:picLocks noChangeArrowheads="1"/>
            </p:cNvPicPr>
            <p:nvPr/>
          </p:nvPicPr>
          <p:blipFill>
            <a:blip r:embed="rId8" cstate="print"/>
            <a:srcRect/>
            <a:stretch>
              <a:fillRect/>
            </a:stretch>
          </p:blipFill>
          <p:spPr bwMode="auto">
            <a:xfrm>
              <a:off x="2909838" y="134771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8" name="Picture 204"/>
            <p:cNvPicPr>
              <a:picLocks noChangeArrowheads="1"/>
            </p:cNvPicPr>
            <p:nvPr/>
          </p:nvPicPr>
          <p:blipFill>
            <a:blip r:embed="rId9" cstate="print"/>
            <a:srcRect/>
            <a:stretch>
              <a:fillRect/>
            </a:stretch>
          </p:blipFill>
          <p:spPr bwMode="auto">
            <a:xfrm>
              <a:off x="3084632" y="98350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49" name="Picture 219"/>
            <p:cNvPicPr>
              <a:picLocks noChangeArrowheads="1"/>
            </p:cNvPicPr>
            <p:nvPr/>
          </p:nvPicPr>
          <p:blipFill>
            <a:blip r:embed="rId10" cstate="print"/>
            <a:srcRect/>
            <a:stretch>
              <a:fillRect/>
            </a:stretch>
          </p:blipFill>
          <p:spPr bwMode="auto">
            <a:xfrm>
              <a:off x="3118465" y="146273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0" name="Picture 261"/>
            <p:cNvPicPr>
              <a:picLocks noChangeArrowheads="1"/>
            </p:cNvPicPr>
            <p:nvPr/>
          </p:nvPicPr>
          <p:blipFill>
            <a:blip r:embed="rId11" cstate="print"/>
            <a:srcRect/>
            <a:stretch>
              <a:fillRect/>
            </a:stretch>
          </p:blipFill>
          <p:spPr bwMode="auto">
            <a:xfrm>
              <a:off x="3211189" y="155857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1" name="Picture 303"/>
            <p:cNvPicPr>
              <a:picLocks noChangeArrowheads="1"/>
            </p:cNvPicPr>
            <p:nvPr/>
          </p:nvPicPr>
          <p:blipFill>
            <a:blip r:embed="rId12" cstate="print"/>
            <a:srcRect/>
            <a:stretch>
              <a:fillRect/>
            </a:stretch>
          </p:blipFill>
          <p:spPr bwMode="auto">
            <a:xfrm>
              <a:off x="3280730" y="169276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2" name="Picture 317"/>
            <p:cNvPicPr>
              <a:picLocks noChangeArrowheads="1"/>
            </p:cNvPicPr>
            <p:nvPr/>
          </p:nvPicPr>
          <p:blipFill>
            <a:blip r:embed="rId13" cstate="print"/>
            <a:srcRect/>
            <a:stretch>
              <a:fillRect/>
            </a:stretch>
          </p:blipFill>
          <p:spPr bwMode="auto">
            <a:xfrm>
              <a:off x="3339621" y="139599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3" name="Picture 345"/>
            <p:cNvPicPr>
              <a:picLocks noChangeArrowheads="1"/>
            </p:cNvPicPr>
            <p:nvPr/>
          </p:nvPicPr>
          <p:blipFill>
            <a:blip r:embed="rId14" cstate="print"/>
            <a:srcRect/>
            <a:stretch>
              <a:fillRect/>
            </a:stretch>
          </p:blipFill>
          <p:spPr bwMode="auto">
            <a:xfrm>
              <a:off x="3327092" y="178860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4" name="Picture 387"/>
            <p:cNvPicPr>
              <a:picLocks noChangeArrowheads="1"/>
            </p:cNvPicPr>
            <p:nvPr/>
          </p:nvPicPr>
          <p:blipFill>
            <a:blip r:embed="rId15" cstate="print"/>
            <a:srcRect/>
            <a:stretch>
              <a:fillRect/>
            </a:stretch>
          </p:blipFill>
          <p:spPr bwMode="auto">
            <a:xfrm>
              <a:off x="3582080" y="150107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5" name="Picture 401"/>
            <p:cNvPicPr>
              <a:picLocks noChangeArrowheads="1"/>
            </p:cNvPicPr>
            <p:nvPr/>
          </p:nvPicPr>
          <p:blipFill>
            <a:blip r:embed="rId16" cstate="print"/>
            <a:srcRect/>
            <a:stretch>
              <a:fillRect/>
            </a:stretch>
          </p:blipFill>
          <p:spPr bwMode="auto">
            <a:xfrm>
              <a:off x="3733694" y="153017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6" name="Picture 416"/>
            <p:cNvPicPr>
              <a:picLocks noChangeArrowheads="1"/>
            </p:cNvPicPr>
            <p:nvPr/>
          </p:nvPicPr>
          <p:blipFill>
            <a:blip r:embed="rId17" cstate="print"/>
            <a:srcRect/>
            <a:stretch>
              <a:fillRect/>
            </a:stretch>
          </p:blipFill>
          <p:spPr bwMode="auto">
            <a:xfrm>
              <a:off x="3744348" y="138605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7" name="Picture 162"/>
            <p:cNvPicPr>
              <a:picLocks noChangeArrowheads="1"/>
            </p:cNvPicPr>
            <p:nvPr/>
          </p:nvPicPr>
          <p:blipFill>
            <a:blip r:embed="rId18" cstate="print"/>
            <a:srcRect/>
            <a:stretch>
              <a:fillRect/>
            </a:stretch>
          </p:blipFill>
          <p:spPr bwMode="auto">
            <a:xfrm>
              <a:off x="2505110" y="70632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8" name="Picture 204"/>
            <p:cNvPicPr>
              <a:picLocks noChangeArrowheads="1"/>
            </p:cNvPicPr>
            <p:nvPr/>
          </p:nvPicPr>
          <p:blipFill>
            <a:blip r:embed="rId19" cstate="print"/>
            <a:srcRect/>
            <a:stretch>
              <a:fillRect/>
            </a:stretch>
          </p:blipFill>
          <p:spPr bwMode="auto">
            <a:xfrm>
              <a:off x="2562125" y="122829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59" name="Picture 247"/>
            <p:cNvPicPr>
              <a:picLocks noChangeArrowheads="1"/>
            </p:cNvPicPr>
            <p:nvPr/>
          </p:nvPicPr>
          <p:blipFill>
            <a:blip r:embed="rId20" cstate="print"/>
            <a:srcRect/>
            <a:stretch>
              <a:fillRect/>
            </a:stretch>
          </p:blipFill>
          <p:spPr bwMode="auto">
            <a:xfrm>
              <a:off x="2788607" y="90682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0" name="Picture 289"/>
            <p:cNvPicPr>
              <a:picLocks noChangeArrowheads="1"/>
            </p:cNvPicPr>
            <p:nvPr/>
          </p:nvPicPr>
          <p:blipFill>
            <a:blip r:embed="rId21" cstate="print"/>
            <a:srcRect/>
            <a:stretch>
              <a:fillRect/>
            </a:stretch>
          </p:blipFill>
          <p:spPr bwMode="auto">
            <a:xfrm>
              <a:off x="2909838" y="134771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1" name="Picture 331"/>
            <p:cNvPicPr>
              <a:picLocks noChangeArrowheads="1"/>
            </p:cNvPicPr>
            <p:nvPr/>
          </p:nvPicPr>
          <p:blipFill>
            <a:blip r:embed="rId22" cstate="print"/>
            <a:srcRect/>
            <a:stretch>
              <a:fillRect/>
            </a:stretch>
          </p:blipFill>
          <p:spPr bwMode="auto">
            <a:xfrm>
              <a:off x="3025741" y="132854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2" name="Picture 359"/>
            <p:cNvPicPr>
              <a:picLocks noChangeArrowheads="1"/>
            </p:cNvPicPr>
            <p:nvPr/>
          </p:nvPicPr>
          <p:blipFill>
            <a:blip r:embed="rId23" cstate="print"/>
            <a:srcRect/>
            <a:stretch>
              <a:fillRect/>
            </a:stretch>
          </p:blipFill>
          <p:spPr bwMode="auto">
            <a:xfrm>
              <a:off x="3130993" y="162602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3" name="Picture 401"/>
            <p:cNvPicPr>
              <a:picLocks noChangeArrowheads="1"/>
            </p:cNvPicPr>
            <p:nvPr/>
          </p:nvPicPr>
          <p:blipFill>
            <a:blip r:embed="rId24" cstate="print"/>
            <a:srcRect/>
            <a:stretch>
              <a:fillRect/>
            </a:stretch>
          </p:blipFill>
          <p:spPr bwMode="auto">
            <a:xfrm>
              <a:off x="3188008" y="79181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4" name="Picture 458"/>
            <p:cNvPicPr>
              <a:picLocks noChangeArrowheads="1"/>
            </p:cNvPicPr>
            <p:nvPr/>
          </p:nvPicPr>
          <p:blipFill>
            <a:blip r:embed="rId25" cstate="print"/>
            <a:srcRect/>
            <a:stretch>
              <a:fillRect/>
            </a:stretch>
          </p:blipFill>
          <p:spPr bwMode="auto">
            <a:xfrm>
              <a:off x="3327092" y="109852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5" name="Picture 486"/>
            <p:cNvPicPr>
              <a:picLocks noChangeArrowheads="1"/>
            </p:cNvPicPr>
            <p:nvPr/>
          </p:nvPicPr>
          <p:blipFill>
            <a:blip r:embed="rId26" cstate="print"/>
            <a:srcRect/>
            <a:stretch>
              <a:fillRect/>
            </a:stretch>
          </p:blipFill>
          <p:spPr bwMode="auto">
            <a:xfrm>
              <a:off x="3535721" y="157020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6" name="Picture 514"/>
            <p:cNvPicPr>
              <a:picLocks noChangeArrowheads="1"/>
            </p:cNvPicPr>
            <p:nvPr/>
          </p:nvPicPr>
          <p:blipFill>
            <a:blip r:embed="rId27" cstate="print"/>
            <a:srcRect/>
            <a:stretch>
              <a:fillRect/>
            </a:stretch>
          </p:blipFill>
          <p:spPr bwMode="auto">
            <a:xfrm>
              <a:off x="3582080" y="84932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7" name="Picture 542"/>
            <p:cNvPicPr>
              <a:picLocks noChangeArrowheads="1"/>
            </p:cNvPicPr>
            <p:nvPr/>
          </p:nvPicPr>
          <p:blipFill>
            <a:blip r:embed="rId28" cstate="print"/>
            <a:srcRect/>
            <a:stretch>
              <a:fillRect/>
            </a:stretch>
          </p:blipFill>
          <p:spPr bwMode="auto">
            <a:xfrm>
              <a:off x="3628443" y="146273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8" name="Picture 7"/>
            <p:cNvPicPr>
              <a:picLocks noChangeArrowheads="1"/>
            </p:cNvPicPr>
            <p:nvPr/>
          </p:nvPicPr>
          <p:blipFill>
            <a:blip r:embed="rId29" cstate="print"/>
            <a:srcRect/>
            <a:stretch>
              <a:fillRect/>
            </a:stretch>
          </p:blipFill>
          <p:spPr bwMode="auto">
            <a:xfrm>
              <a:off x="2028965" y="163525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69" name="Picture 21"/>
            <p:cNvPicPr>
              <a:picLocks noChangeArrowheads="1"/>
            </p:cNvPicPr>
            <p:nvPr/>
          </p:nvPicPr>
          <p:blipFill>
            <a:blip r:embed="rId30" cstate="print"/>
            <a:srcRect/>
            <a:stretch>
              <a:fillRect/>
            </a:stretch>
          </p:blipFill>
          <p:spPr bwMode="auto">
            <a:xfrm>
              <a:off x="2075327" y="136689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0" name="Picture 63"/>
            <p:cNvPicPr>
              <a:picLocks noChangeArrowheads="1"/>
            </p:cNvPicPr>
            <p:nvPr/>
          </p:nvPicPr>
          <p:blipFill>
            <a:blip r:embed="rId31" cstate="print"/>
            <a:srcRect/>
            <a:stretch>
              <a:fillRect/>
            </a:stretch>
          </p:blipFill>
          <p:spPr bwMode="auto">
            <a:xfrm>
              <a:off x="2113082" y="90682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1" name="Picture 119"/>
            <p:cNvPicPr>
              <a:picLocks noChangeArrowheads="1"/>
            </p:cNvPicPr>
            <p:nvPr/>
          </p:nvPicPr>
          <p:blipFill>
            <a:blip r:embed="rId32" cstate="print"/>
            <a:srcRect/>
            <a:stretch>
              <a:fillRect/>
            </a:stretch>
          </p:blipFill>
          <p:spPr bwMode="auto">
            <a:xfrm>
              <a:off x="2344889" y="129021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2" name="Picture 147"/>
            <p:cNvPicPr>
              <a:picLocks noChangeArrowheads="1"/>
            </p:cNvPicPr>
            <p:nvPr/>
          </p:nvPicPr>
          <p:blipFill>
            <a:blip r:embed="rId33" cstate="print"/>
            <a:srcRect/>
            <a:stretch>
              <a:fillRect/>
            </a:stretch>
          </p:blipFill>
          <p:spPr bwMode="auto">
            <a:xfrm>
              <a:off x="2307136" y="142439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3" name="Picture 246"/>
            <p:cNvPicPr>
              <a:picLocks noChangeArrowheads="1"/>
            </p:cNvPicPr>
            <p:nvPr/>
          </p:nvPicPr>
          <p:blipFill>
            <a:blip r:embed="rId34" cstate="print"/>
            <a:srcRect/>
            <a:stretch>
              <a:fillRect/>
            </a:stretch>
          </p:blipFill>
          <p:spPr bwMode="auto">
            <a:xfrm>
              <a:off x="2469401" y="161608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4" name="Picture 288"/>
            <p:cNvPicPr>
              <a:picLocks noChangeArrowheads="1"/>
            </p:cNvPicPr>
            <p:nvPr/>
          </p:nvPicPr>
          <p:blipFill>
            <a:blip r:embed="rId35" cstate="print"/>
            <a:srcRect/>
            <a:stretch>
              <a:fillRect/>
            </a:stretch>
          </p:blipFill>
          <p:spPr bwMode="auto">
            <a:xfrm>
              <a:off x="2562125" y="96433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5" name="Picture 344"/>
            <p:cNvPicPr>
              <a:picLocks noChangeArrowheads="1"/>
            </p:cNvPicPr>
            <p:nvPr/>
          </p:nvPicPr>
          <p:blipFill>
            <a:blip r:embed="rId36" cstate="print"/>
            <a:srcRect/>
            <a:stretch>
              <a:fillRect/>
            </a:stretch>
          </p:blipFill>
          <p:spPr bwMode="auto">
            <a:xfrm>
              <a:off x="2654849" y="84932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6" name="Picture 372"/>
            <p:cNvPicPr>
              <a:picLocks noChangeArrowheads="1"/>
            </p:cNvPicPr>
            <p:nvPr/>
          </p:nvPicPr>
          <p:blipFill>
            <a:blip r:embed="rId37" cstate="print"/>
            <a:srcRect/>
            <a:stretch>
              <a:fillRect/>
            </a:stretch>
          </p:blipFill>
          <p:spPr bwMode="auto">
            <a:xfrm>
              <a:off x="2713227" y="77264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7" name="Picture 386"/>
            <p:cNvPicPr>
              <a:picLocks noChangeArrowheads="1"/>
            </p:cNvPicPr>
            <p:nvPr/>
          </p:nvPicPr>
          <p:blipFill>
            <a:blip r:embed="rId38" cstate="print"/>
            <a:srcRect/>
            <a:stretch>
              <a:fillRect/>
            </a:stretch>
          </p:blipFill>
          <p:spPr bwMode="auto">
            <a:xfrm>
              <a:off x="2713739" y="104101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8" name="Picture 415"/>
            <p:cNvPicPr>
              <a:picLocks noChangeArrowheads="1"/>
            </p:cNvPicPr>
            <p:nvPr/>
          </p:nvPicPr>
          <p:blipFill>
            <a:blip r:embed="rId39" cstate="print"/>
            <a:srcRect/>
            <a:stretch>
              <a:fillRect/>
            </a:stretch>
          </p:blipFill>
          <p:spPr bwMode="auto">
            <a:xfrm>
              <a:off x="2788607" y="153940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79" name="Picture 485"/>
            <p:cNvPicPr>
              <a:picLocks noChangeArrowheads="1"/>
            </p:cNvPicPr>
            <p:nvPr/>
          </p:nvPicPr>
          <p:blipFill>
            <a:blip r:embed="rId40" cstate="print"/>
            <a:srcRect/>
            <a:stretch>
              <a:fillRect/>
            </a:stretch>
          </p:blipFill>
          <p:spPr bwMode="auto">
            <a:xfrm>
              <a:off x="2993953" y="88765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0" name="Picture 499"/>
            <p:cNvPicPr>
              <a:picLocks noChangeArrowheads="1"/>
            </p:cNvPicPr>
            <p:nvPr/>
          </p:nvPicPr>
          <p:blipFill>
            <a:blip r:embed="rId41" cstate="print"/>
            <a:srcRect/>
            <a:stretch>
              <a:fillRect/>
            </a:stretch>
          </p:blipFill>
          <p:spPr bwMode="auto">
            <a:xfrm>
              <a:off x="2956200" y="173110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1" name="Picture 513"/>
            <p:cNvPicPr>
              <a:picLocks noChangeArrowheads="1"/>
            </p:cNvPicPr>
            <p:nvPr/>
          </p:nvPicPr>
          <p:blipFill>
            <a:blip r:embed="rId42" cstate="print"/>
            <a:srcRect/>
            <a:stretch>
              <a:fillRect/>
            </a:stretch>
          </p:blipFill>
          <p:spPr bwMode="auto">
            <a:xfrm>
              <a:off x="2956200" y="194196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2" name="Picture 527"/>
            <p:cNvPicPr>
              <a:picLocks noChangeArrowheads="1"/>
            </p:cNvPicPr>
            <p:nvPr/>
          </p:nvPicPr>
          <p:blipFill>
            <a:blip r:embed="rId43" cstate="print"/>
            <a:srcRect/>
            <a:stretch>
              <a:fillRect/>
            </a:stretch>
          </p:blipFill>
          <p:spPr bwMode="auto">
            <a:xfrm>
              <a:off x="2979379" y="56178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3" name="Picture 541"/>
            <p:cNvPicPr>
              <a:picLocks noChangeArrowheads="1"/>
            </p:cNvPicPr>
            <p:nvPr/>
          </p:nvPicPr>
          <p:blipFill>
            <a:blip r:embed="rId44" cstate="print"/>
            <a:srcRect/>
            <a:stretch>
              <a:fillRect/>
            </a:stretch>
          </p:blipFill>
          <p:spPr bwMode="auto">
            <a:xfrm>
              <a:off x="3002560" y="165442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4" name="Picture 569"/>
            <p:cNvPicPr>
              <a:picLocks noChangeArrowheads="1"/>
            </p:cNvPicPr>
            <p:nvPr/>
          </p:nvPicPr>
          <p:blipFill>
            <a:blip r:embed="rId45" cstate="print"/>
            <a:srcRect/>
            <a:stretch>
              <a:fillRect/>
            </a:stretch>
          </p:blipFill>
          <p:spPr bwMode="auto">
            <a:xfrm>
              <a:off x="3048923" y="180777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5" name="Picture 612"/>
            <p:cNvPicPr>
              <a:picLocks noChangeArrowheads="1"/>
            </p:cNvPicPr>
            <p:nvPr/>
          </p:nvPicPr>
          <p:blipFill>
            <a:blip r:embed="rId46" cstate="print"/>
            <a:srcRect/>
            <a:stretch>
              <a:fillRect/>
            </a:stretch>
          </p:blipFill>
          <p:spPr bwMode="auto">
            <a:xfrm>
              <a:off x="3257549" y="60012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6" name="Picture 626"/>
            <p:cNvPicPr>
              <a:picLocks noChangeArrowheads="1"/>
            </p:cNvPicPr>
            <p:nvPr/>
          </p:nvPicPr>
          <p:blipFill>
            <a:blip r:embed="rId47" cstate="print"/>
            <a:srcRect/>
            <a:stretch>
              <a:fillRect/>
            </a:stretch>
          </p:blipFill>
          <p:spPr bwMode="auto">
            <a:xfrm>
              <a:off x="3257549" y="122830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7" name="Picture 668"/>
            <p:cNvPicPr>
              <a:picLocks noChangeArrowheads="1"/>
            </p:cNvPicPr>
            <p:nvPr/>
          </p:nvPicPr>
          <p:blipFill>
            <a:blip r:embed="rId48" cstate="print"/>
            <a:srcRect/>
            <a:stretch>
              <a:fillRect/>
            </a:stretch>
          </p:blipFill>
          <p:spPr bwMode="auto">
            <a:xfrm>
              <a:off x="3373454" y="129021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8" name="Picture 710"/>
            <p:cNvPicPr>
              <a:picLocks noChangeArrowheads="1"/>
            </p:cNvPicPr>
            <p:nvPr/>
          </p:nvPicPr>
          <p:blipFill>
            <a:blip r:embed="rId49" cstate="print"/>
            <a:srcRect/>
            <a:stretch>
              <a:fillRect/>
            </a:stretch>
          </p:blipFill>
          <p:spPr bwMode="auto">
            <a:xfrm>
              <a:off x="3478706" y="129021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89" name="Picture 724"/>
            <p:cNvPicPr>
              <a:picLocks noChangeArrowheads="1"/>
            </p:cNvPicPr>
            <p:nvPr/>
          </p:nvPicPr>
          <p:blipFill>
            <a:blip r:embed="rId50" cstate="print"/>
            <a:srcRect/>
            <a:stretch>
              <a:fillRect/>
            </a:stretch>
          </p:blipFill>
          <p:spPr bwMode="auto">
            <a:xfrm>
              <a:off x="3489359" y="96433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0" name="Picture 766"/>
            <p:cNvPicPr>
              <a:picLocks noChangeArrowheads="1"/>
            </p:cNvPicPr>
            <p:nvPr/>
          </p:nvPicPr>
          <p:blipFill>
            <a:blip r:embed="rId51" cstate="print"/>
            <a:srcRect/>
            <a:stretch>
              <a:fillRect/>
            </a:stretch>
          </p:blipFill>
          <p:spPr bwMode="auto">
            <a:xfrm>
              <a:off x="3558900" y="73430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1" name="Picture 794"/>
            <p:cNvPicPr>
              <a:picLocks noChangeArrowheads="1"/>
            </p:cNvPicPr>
            <p:nvPr/>
          </p:nvPicPr>
          <p:blipFill>
            <a:blip r:embed="rId52" cstate="print"/>
            <a:srcRect/>
            <a:stretch>
              <a:fillRect/>
            </a:stretch>
          </p:blipFill>
          <p:spPr bwMode="auto">
            <a:xfrm>
              <a:off x="3697985" y="171193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2" name="Picture 809"/>
            <p:cNvPicPr>
              <a:picLocks noChangeArrowheads="1"/>
            </p:cNvPicPr>
            <p:nvPr/>
          </p:nvPicPr>
          <p:blipFill>
            <a:blip r:embed="rId53" cstate="print"/>
            <a:srcRect/>
            <a:stretch>
              <a:fillRect/>
            </a:stretch>
          </p:blipFill>
          <p:spPr bwMode="auto">
            <a:xfrm>
              <a:off x="3674805" y="106018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3" name="Picture 823"/>
            <p:cNvPicPr>
              <a:picLocks noChangeArrowheads="1"/>
            </p:cNvPicPr>
            <p:nvPr/>
          </p:nvPicPr>
          <p:blipFill>
            <a:blip r:embed="rId54" cstate="print"/>
            <a:srcRect/>
            <a:stretch>
              <a:fillRect/>
            </a:stretch>
          </p:blipFill>
          <p:spPr bwMode="auto">
            <a:xfrm>
              <a:off x="3697985" y="69596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4" name="Picture 8"/>
            <p:cNvPicPr>
              <a:picLocks noChangeArrowheads="1"/>
            </p:cNvPicPr>
            <p:nvPr/>
          </p:nvPicPr>
          <p:blipFill>
            <a:blip r:embed="rId55" cstate="print"/>
            <a:srcRect/>
            <a:stretch>
              <a:fillRect/>
            </a:stretch>
          </p:blipFill>
          <p:spPr bwMode="auto">
            <a:xfrm>
              <a:off x="2005785" y="122914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5" name="Picture 78"/>
            <p:cNvPicPr>
              <a:picLocks noChangeArrowheads="1"/>
            </p:cNvPicPr>
            <p:nvPr/>
          </p:nvPicPr>
          <p:blipFill>
            <a:blip r:embed="rId56" cstate="print"/>
            <a:srcRect/>
            <a:stretch>
              <a:fillRect/>
            </a:stretch>
          </p:blipFill>
          <p:spPr bwMode="auto">
            <a:xfrm>
              <a:off x="2168051" y="157775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6" name="Picture 134"/>
            <p:cNvPicPr>
              <a:picLocks noChangeArrowheads="1"/>
            </p:cNvPicPr>
            <p:nvPr/>
          </p:nvPicPr>
          <p:blipFill>
            <a:blip r:embed="rId57" cstate="print"/>
            <a:srcRect/>
            <a:stretch>
              <a:fillRect/>
            </a:stretch>
          </p:blipFill>
          <p:spPr bwMode="auto">
            <a:xfrm>
              <a:off x="2237594" y="192279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7" name="Picture 162"/>
            <p:cNvPicPr>
              <a:picLocks noChangeArrowheads="1"/>
            </p:cNvPicPr>
            <p:nvPr/>
          </p:nvPicPr>
          <p:blipFill>
            <a:blip r:embed="rId58" cstate="print"/>
            <a:srcRect/>
            <a:stretch>
              <a:fillRect/>
            </a:stretch>
          </p:blipFill>
          <p:spPr bwMode="auto">
            <a:xfrm>
              <a:off x="2307136" y="184611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8" name="Picture 204"/>
            <p:cNvPicPr>
              <a:picLocks noChangeArrowheads="1"/>
            </p:cNvPicPr>
            <p:nvPr/>
          </p:nvPicPr>
          <p:blipFill>
            <a:blip r:embed="rId59" cstate="print"/>
            <a:srcRect/>
            <a:stretch>
              <a:fillRect/>
            </a:stretch>
          </p:blipFill>
          <p:spPr bwMode="auto">
            <a:xfrm>
              <a:off x="2353498" y="148190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99" name="Picture 219"/>
            <p:cNvPicPr>
              <a:picLocks noChangeArrowheads="1"/>
            </p:cNvPicPr>
            <p:nvPr/>
          </p:nvPicPr>
          <p:blipFill>
            <a:blip r:embed="rId60" cstate="print"/>
            <a:srcRect/>
            <a:stretch>
              <a:fillRect/>
            </a:stretch>
          </p:blipFill>
          <p:spPr bwMode="auto">
            <a:xfrm>
              <a:off x="2389208" y="91718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0" name="Picture 233"/>
            <p:cNvPicPr>
              <a:picLocks noChangeArrowheads="1"/>
            </p:cNvPicPr>
            <p:nvPr/>
          </p:nvPicPr>
          <p:blipFill>
            <a:blip r:embed="rId61" cstate="print"/>
            <a:srcRect/>
            <a:stretch>
              <a:fillRect/>
            </a:stretch>
          </p:blipFill>
          <p:spPr bwMode="auto">
            <a:xfrm>
              <a:off x="2446220" y="153940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1" name="Picture 247"/>
            <p:cNvPicPr>
              <a:picLocks noChangeArrowheads="1"/>
            </p:cNvPicPr>
            <p:nvPr/>
          </p:nvPicPr>
          <p:blipFill>
            <a:blip r:embed="rId62" cstate="print"/>
            <a:srcRect/>
            <a:stretch>
              <a:fillRect/>
            </a:stretch>
          </p:blipFill>
          <p:spPr bwMode="auto">
            <a:xfrm>
              <a:off x="2469401" y="102184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2" name="Picture 289"/>
            <p:cNvPicPr>
              <a:picLocks noChangeArrowheads="1"/>
            </p:cNvPicPr>
            <p:nvPr/>
          </p:nvPicPr>
          <p:blipFill>
            <a:blip r:embed="rId63" cstate="print"/>
            <a:srcRect/>
            <a:stretch>
              <a:fillRect/>
            </a:stretch>
          </p:blipFill>
          <p:spPr bwMode="auto">
            <a:xfrm>
              <a:off x="2538944" y="116596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3" name="Picture 317"/>
            <p:cNvPicPr>
              <a:picLocks noChangeArrowheads="1"/>
            </p:cNvPicPr>
            <p:nvPr/>
          </p:nvPicPr>
          <p:blipFill>
            <a:blip r:embed="rId64" cstate="print"/>
            <a:srcRect/>
            <a:stretch>
              <a:fillRect/>
            </a:stretch>
          </p:blipFill>
          <p:spPr bwMode="auto">
            <a:xfrm>
              <a:off x="2585306" y="96433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4" name="Picture 331"/>
            <p:cNvPicPr>
              <a:picLocks noChangeArrowheads="1"/>
            </p:cNvPicPr>
            <p:nvPr/>
          </p:nvPicPr>
          <p:blipFill>
            <a:blip r:embed="rId65" cstate="print"/>
            <a:srcRect/>
            <a:stretch>
              <a:fillRect/>
            </a:stretch>
          </p:blipFill>
          <p:spPr bwMode="auto">
            <a:xfrm>
              <a:off x="2608486" y="184611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5" name="Picture 359"/>
            <p:cNvPicPr>
              <a:picLocks noChangeArrowheads="1"/>
            </p:cNvPicPr>
            <p:nvPr/>
          </p:nvPicPr>
          <p:blipFill>
            <a:blip r:embed="rId66" cstate="print"/>
            <a:srcRect/>
            <a:stretch>
              <a:fillRect/>
            </a:stretch>
          </p:blipFill>
          <p:spPr bwMode="auto">
            <a:xfrm>
              <a:off x="2654849" y="60012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6" name="Picture 458"/>
            <p:cNvPicPr>
              <a:picLocks noChangeArrowheads="1"/>
            </p:cNvPicPr>
            <p:nvPr/>
          </p:nvPicPr>
          <p:blipFill>
            <a:blip r:embed="rId67" cstate="print"/>
            <a:srcRect/>
            <a:stretch>
              <a:fillRect/>
            </a:stretch>
          </p:blipFill>
          <p:spPr bwMode="auto">
            <a:xfrm>
              <a:off x="2715783" y="129021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7" name="Picture 472"/>
            <p:cNvPicPr>
              <a:picLocks noChangeArrowheads="1"/>
            </p:cNvPicPr>
            <p:nvPr/>
          </p:nvPicPr>
          <p:blipFill>
            <a:blip r:embed="rId68" cstate="print"/>
            <a:srcRect/>
            <a:stretch>
              <a:fillRect/>
            </a:stretch>
          </p:blipFill>
          <p:spPr bwMode="auto">
            <a:xfrm>
              <a:off x="2789630" y="55424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8" name="Picture 570"/>
            <p:cNvPicPr>
              <a:picLocks noChangeArrowheads="1"/>
            </p:cNvPicPr>
            <p:nvPr/>
          </p:nvPicPr>
          <p:blipFill>
            <a:blip r:embed="rId69" cstate="print"/>
            <a:srcRect/>
            <a:stretch>
              <a:fillRect/>
            </a:stretch>
          </p:blipFill>
          <p:spPr bwMode="auto">
            <a:xfrm>
              <a:off x="2863475" y="122829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09" name="Picture 598"/>
            <p:cNvPicPr>
              <a:picLocks noChangeArrowheads="1"/>
            </p:cNvPicPr>
            <p:nvPr/>
          </p:nvPicPr>
          <p:blipFill>
            <a:blip r:embed="rId70" cstate="print"/>
            <a:srcRect/>
            <a:stretch>
              <a:fillRect/>
            </a:stretch>
          </p:blipFill>
          <p:spPr bwMode="auto">
            <a:xfrm>
              <a:off x="2863475" y="125187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0" name="Picture 641"/>
            <p:cNvPicPr>
              <a:picLocks noChangeArrowheads="1"/>
            </p:cNvPicPr>
            <p:nvPr/>
          </p:nvPicPr>
          <p:blipFill>
            <a:blip r:embed="rId71" cstate="print"/>
            <a:srcRect/>
            <a:stretch>
              <a:fillRect/>
            </a:stretch>
          </p:blipFill>
          <p:spPr bwMode="auto">
            <a:xfrm>
              <a:off x="2863475" y="186528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1" name="Picture 655"/>
            <p:cNvPicPr>
              <a:picLocks noChangeArrowheads="1"/>
            </p:cNvPicPr>
            <p:nvPr/>
          </p:nvPicPr>
          <p:blipFill>
            <a:blip r:embed="rId72" cstate="print"/>
            <a:srcRect/>
            <a:stretch>
              <a:fillRect/>
            </a:stretch>
          </p:blipFill>
          <p:spPr bwMode="auto">
            <a:xfrm>
              <a:off x="2991909" y="68715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2" name="Picture 739"/>
            <p:cNvPicPr>
              <a:picLocks noChangeArrowheads="1"/>
            </p:cNvPicPr>
            <p:nvPr/>
          </p:nvPicPr>
          <p:blipFill>
            <a:blip r:embed="rId73" cstate="print"/>
            <a:srcRect/>
            <a:stretch>
              <a:fillRect/>
            </a:stretch>
          </p:blipFill>
          <p:spPr bwMode="auto">
            <a:xfrm>
              <a:off x="3118465" y="1185557"/>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3" name="Picture 753"/>
            <p:cNvPicPr>
              <a:picLocks noChangeArrowheads="1"/>
            </p:cNvPicPr>
            <p:nvPr/>
          </p:nvPicPr>
          <p:blipFill>
            <a:blip r:embed="rId74" cstate="print"/>
            <a:srcRect/>
            <a:stretch>
              <a:fillRect/>
            </a:stretch>
          </p:blipFill>
          <p:spPr bwMode="auto">
            <a:xfrm>
              <a:off x="3257549" y="153940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4" name="Picture 767"/>
            <p:cNvPicPr>
              <a:picLocks noChangeArrowheads="1"/>
            </p:cNvPicPr>
            <p:nvPr/>
          </p:nvPicPr>
          <p:blipFill>
            <a:blip r:embed="rId75" cstate="print"/>
            <a:srcRect/>
            <a:stretch>
              <a:fillRect/>
            </a:stretch>
          </p:blipFill>
          <p:spPr bwMode="auto">
            <a:xfrm>
              <a:off x="3373454" y="129021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5" name="Picture 810"/>
            <p:cNvPicPr>
              <a:picLocks noChangeArrowheads="1"/>
            </p:cNvPicPr>
            <p:nvPr/>
          </p:nvPicPr>
          <p:blipFill>
            <a:blip r:embed="rId76" cstate="print"/>
            <a:srcRect/>
            <a:stretch>
              <a:fillRect/>
            </a:stretch>
          </p:blipFill>
          <p:spPr bwMode="auto">
            <a:xfrm>
              <a:off x="3442996" y="61928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6" name="Picture 824"/>
            <p:cNvPicPr>
              <a:picLocks noChangeArrowheads="1"/>
            </p:cNvPicPr>
            <p:nvPr/>
          </p:nvPicPr>
          <p:blipFill>
            <a:blip r:embed="rId77" cstate="print"/>
            <a:srcRect/>
            <a:stretch>
              <a:fillRect/>
            </a:stretch>
          </p:blipFill>
          <p:spPr bwMode="auto">
            <a:xfrm>
              <a:off x="3466179" y="142439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7" name="Picture 838"/>
            <p:cNvPicPr>
              <a:picLocks noChangeArrowheads="1"/>
            </p:cNvPicPr>
            <p:nvPr/>
          </p:nvPicPr>
          <p:blipFill>
            <a:blip r:embed="rId78" cstate="print"/>
            <a:srcRect/>
            <a:stretch>
              <a:fillRect/>
            </a:stretch>
          </p:blipFill>
          <p:spPr bwMode="auto">
            <a:xfrm>
              <a:off x="3605263" y="1290210"/>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8" name="Picture 870"/>
            <p:cNvPicPr>
              <a:picLocks noChangeArrowheads="1"/>
            </p:cNvPicPr>
            <p:nvPr/>
          </p:nvPicPr>
          <p:blipFill>
            <a:blip r:embed="rId79" cstate="print"/>
            <a:srcRect/>
            <a:stretch>
              <a:fillRect/>
            </a:stretch>
          </p:blipFill>
          <p:spPr bwMode="auto">
            <a:xfrm>
              <a:off x="3721166" y="129021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19" name="Picture 884"/>
            <p:cNvPicPr>
              <a:picLocks noChangeArrowheads="1"/>
            </p:cNvPicPr>
            <p:nvPr/>
          </p:nvPicPr>
          <p:blipFill>
            <a:blip r:embed="rId80" cstate="print"/>
            <a:srcRect/>
            <a:stretch>
              <a:fillRect/>
            </a:stretch>
          </p:blipFill>
          <p:spPr bwMode="auto">
            <a:xfrm>
              <a:off x="3767529" y="81098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20" name="Picture 472"/>
            <p:cNvPicPr>
              <a:picLocks noChangeArrowheads="1"/>
            </p:cNvPicPr>
            <p:nvPr/>
          </p:nvPicPr>
          <p:blipFill>
            <a:blip r:embed="rId81" cstate="print"/>
            <a:srcRect/>
            <a:stretch>
              <a:fillRect/>
            </a:stretch>
          </p:blipFill>
          <p:spPr bwMode="auto">
            <a:xfrm>
              <a:off x="3327092" y="84932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21" name="Picture 50"/>
            <p:cNvPicPr>
              <a:picLocks noChangeArrowheads="1"/>
            </p:cNvPicPr>
            <p:nvPr/>
          </p:nvPicPr>
          <p:blipFill>
            <a:blip r:embed="rId82" cstate="print"/>
            <a:srcRect/>
            <a:stretch>
              <a:fillRect/>
            </a:stretch>
          </p:blipFill>
          <p:spPr bwMode="auto">
            <a:xfrm>
              <a:off x="2228985" y="144356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22" name="Picture 134"/>
            <p:cNvPicPr>
              <a:picLocks noChangeArrowheads="1"/>
            </p:cNvPicPr>
            <p:nvPr/>
          </p:nvPicPr>
          <p:blipFill>
            <a:blip r:embed="rId83" cstate="print"/>
            <a:srcRect/>
            <a:stretch>
              <a:fillRect/>
            </a:stretch>
          </p:blipFill>
          <p:spPr bwMode="auto">
            <a:xfrm>
              <a:off x="2469401" y="83015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23" name="Picture 105"/>
            <p:cNvPicPr>
              <a:picLocks noChangeArrowheads="1"/>
            </p:cNvPicPr>
            <p:nvPr/>
          </p:nvPicPr>
          <p:blipFill>
            <a:blip r:embed="rId84" cstate="print"/>
            <a:srcRect/>
            <a:stretch>
              <a:fillRect/>
            </a:stretch>
          </p:blipFill>
          <p:spPr bwMode="auto">
            <a:xfrm>
              <a:off x="2214413" y="107223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24" name="Picture 233"/>
            <p:cNvPicPr>
              <a:picLocks noChangeArrowheads="1"/>
            </p:cNvPicPr>
            <p:nvPr/>
          </p:nvPicPr>
          <p:blipFill>
            <a:blip r:embed="rId85" cstate="print"/>
            <a:srcRect/>
            <a:stretch>
              <a:fillRect/>
            </a:stretch>
          </p:blipFill>
          <p:spPr bwMode="auto">
            <a:xfrm>
              <a:off x="2713739" y="165442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58" name="Picture 218"/>
            <p:cNvPicPr>
              <a:picLocks noChangeArrowheads="1"/>
            </p:cNvPicPr>
            <p:nvPr/>
          </p:nvPicPr>
          <p:blipFill>
            <a:blip r:embed="rId86" cstate="print"/>
            <a:srcRect/>
            <a:stretch>
              <a:fillRect/>
            </a:stretch>
          </p:blipFill>
          <p:spPr bwMode="auto">
            <a:xfrm>
              <a:off x="2388696" y="1741463"/>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59" name="Picture 106"/>
            <p:cNvPicPr>
              <a:picLocks noChangeArrowheads="1"/>
            </p:cNvPicPr>
            <p:nvPr/>
          </p:nvPicPr>
          <p:blipFill>
            <a:blip r:embed="rId87" cstate="print"/>
            <a:srcRect/>
            <a:stretch>
              <a:fillRect/>
            </a:stretch>
          </p:blipFill>
          <p:spPr bwMode="auto">
            <a:xfrm>
              <a:off x="2191231" y="1290211"/>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2" name="Picture 8"/>
            <p:cNvPicPr>
              <a:picLocks noChangeArrowheads="1"/>
            </p:cNvPicPr>
            <p:nvPr/>
          </p:nvPicPr>
          <p:blipFill>
            <a:blip r:embed="rId88" cstate="print"/>
            <a:srcRect/>
            <a:stretch>
              <a:fillRect/>
            </a:stretch>
          </p:blipFill>
          <p:spPr bwMode="auto">
            <a:xfrm>
              <a:off x="2113082" y="123270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3" name="Picture 443"/>
            <p:cNvPicPr>
              <a:picLocks noChangeArrowheads="1"/>
            </p:cNvPicPr>
            <p:nvPr/>
          </p:nvPicPr>
          <p:blipFill>
            <a:blip r:embed="rId89" cstate="print"/>
            <a:srcRect/>
            <a:stretch>
              <a:fillRect/>
            </a:stretch>
          </p:blipFill>
          <p:spPr bwMode="auto">
            <a:xfrm>
              <a:off x="2877538" y="81098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4" name="Picture 429"/>
            <p:cNvPicPr>
              <a:picLocks noChangeArrowheads="1"/>
            </p:cNvPicPr>
            <p:nvPr/>
          </p:nvPicPr>
          <p:blipFill>
            <a:blip r:embed="rId90" cstate="print"/>
            <a:srcRect/>
            <a:stretch>
              <a:fillRect/>
            </a:stretch>
          </p:blipFill>
          <p:spPr bwMode="auto">
            <a:xfrm>
              <a:off x="2715783" y="190362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5" name="Picture 189"/>
            <p:cNvPicPr>
              <a:picLocks noChangeArrowheads="1"/>
            </p:cNvPicPr>
            <p:nvPr/>
          </p:nvPicPr>
          <p:blipFill>
            <a:blip r:embed="rId91" cstate="print"/>
            <a:srcRect/>
            <a:stretch>
              <a:fillRect/>
            </a:stretch>
          </p:blipFill>
          <p:spPr bwMode="auto">
            <a:xfrm>
              <a:off x="2399860" y="137724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6" name="Picture 358"/>
            <p:cNvPicPr>
              <a:picLocks noChangeArrowheads="1"/>
            </p:cNvPicPr>
            <p:nvPr/>
          </p:nvPicPr>
          <p:blipFill>
            <a:blip r:embed="rId92" cstate="print"/>
            <a:srcRect/>
            <a:stretch>
              <a:fillRect/>
            </a:stretch>
          </p:blipFill>
          <p:spPr bwMode="auto">
            <a:xfrm>
              <a:off x="2654849" y="1865286"/>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7" name="Picture 302"/>
            <p:cNvPicPr>
              <a:picLocks noChangeArrowheads="1"/>
            </p:cNvPicPr>
            <p:nvPr/>
          </p:nvPicPr>
          <p:blipFill>
            <a:blip r:embed="rId93" cstate="print"/>
            <a:srcRect/>
            <a:stretch>
              <a:fillRect/>
            </a:stretch>
          </p:blipFill>
          <p:spPr bwMode="auto">
            <a:xfrm>
              <a:off x="2585306" y="109851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8" name="Picture 92"/>
            <p:cNvPicPr>
              <a:picLocks noChangeArrowheads="1"/>
            </p:cNvPicPr>
            <p:nvPr/>
          </p:nvPicPr>
          <p:blipFill>
            <a:blip r:embed="rId94" cstate="print"/>
            <a:srcRect/>
            <a:stretch>
              <a:fillRect/>
            </a:stretch>
          </p:blipFill>
          <p:spPr bwMode="auto">
            <a:xfrm>
              <a:off x="2492583" y="1520242"/>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69" name="Picture 330"/>
            <p:cNvPicPr>
              <a:picLocks noChangeArrowheads="1"/>
            </p:cNvPicPr>
            <p:nvPr/>
          </p:nvPicPr>
          <p:blipFill>
            <a:blip r:embed="rId95" cstate="print"/>
            <a:srcRect/>
            <a:stretch>
              <a:fillRect/>
            </a:stretch>
          </p:blipFill>
          <p:spPr bwMode="auto">
            <a:xfrm>
              <a:off x="2608486" y="146273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70" name="Picture 400"/>
            <p:cNvPicPr>
              <a:picLocks noChangeArrowheads="1"/>
            </p:cNvPicPr>
            <p:nvPr/>
          </p:nvPicPr>
          <p:blipFill>
            <a:blip r:embed="rId96" cstate="print"/>
            <a:srcRect/>
            <a:stretch>
              <a:fillRect/>
            </a:stretch>
          </p:blipFill>
          <p:spPr bwMode="auto">
            <a:xfrm>
              <a:off x="2713739" y="1424395"/>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71" name="Picture 64"/>
            <p:cNvPicPr>
              <a:picLocks noChangeArrowheads="1"/>
            </p:cNvPicPr>
            <p:nvPr/>
          </p:nvPicPr>
          <p:blipFill>
            <a:blip r:embed="rId97" cstate="print"/>
            <a:srcRect/>
            <a:stretch>
              <a:fillRect/>
            </a:stretch>
          </p:blipFill>
          <p:spPr bwMode="auto">
            <a:xfrm>
              <a:off x="2330317" y="1229145"/>
              <a:ext cx="180000" cy="180000"/>
            </a:xfrm>
            <a:prstGeom prst="rect">
              <a:avLst/>
            </a:prstGeom>
            <a:solidFill>
              <a:schemeClr val="bg1">
                <a:lumMod val="65000"/>
              </a:schemeClr>
            </a:solidFill>
            <a:ln w="6350">
              <a:solidFill>
                <a:schemeClr val="tx1"/>
              </a:solidFill>
              <a:prstDash val="solid"/>
              <a:miter lim="800000"/>
              <a:headEnd/>
              <a:tailEnd/>
            </a:ln>
            <a:effectLst/>
          </p:spPr>
        </p:pic>
        <p:cxnSp>
          <p:nvCxnSpPr>
            <p:cNvPr id="172" name="Straight Connector 171"/>
            <p:cNvCxnSpPr/>
            <p:nvPr/>
          </p:nvCxnSpPr>
          <p:spPr>
            <a:xfrm>
              <a:off x="3539746" y="2138472"/>
              <a:ext cx="3982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572482" y="1935998"/>
              <a:ext cx="354123" cy="159688"/>
            </a:xfrm>
            <a:prstGeom prst="rect">
              <a:avLst/>
            </a:prstGeom>
            <a:noFill/>
          </p:spPr>
          <p:txBody>
            <a:bodyPr wrap="none" rtlCol="0">
              <a:spAutoFit/>
            </a:bodyPr>
            <a:lstStyle/>
            <a:p>
              <a:pPr algn="ctr"/>
              <a:r>
                <a:rPr lang="en-GB" sz="1200" dirty="0">
                  <a:latin typeface="Arial" pitchFamily="34" charset="0"/>
                  <a:cs typeface="Arial" pitchFamily="34" charset="0"/>
                </a:rPr>
                <a:t>50 </a:t>
              </a:r>
              <a:r>
                <a:rPr lang="el-GR" sz="1200" dirty="0">
                  <a:latin typeface="Arial" pitchFamily="34" charset="0"/>
                  <a:cs typeface="Arial" pitchFamily="34" charset="0"/>
                </a:rPr>
                <a:t>μ</a:t>
              </a:r>
              <a:r>
                <a:rPr lang="en-GB" sz="1200" dirty="0">
                  <a:latin typeface="Arial" pitchFamily="34" charset="0"/>
                  <a:cs typeface="Arial" pitchFamily="34" charset="0"/>
                </a:rPr>
                <a:t>m</a:t>
              </a:r>
            </a:p>
          </p:txBody>
        </p:sp>
        <p:sp>
          <p:nvSpPr>
            <p:cNvPr id="174" name="Rectangle 173"/>
            <p:cNvSpPr/>
            <p:nvPr/>
          </p:nvSpPr>
          <p:spPr>
            <a:xfrm>
              <a:off x="1958340" y="338051"/>
              <a:ext cx="2022005" cy="18622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itchFamily="34" charset="0"/>
                <a:cs typeface="Arial" pitchFamily="34" charset="0"/>
              </a:endParaRPr>
            </a:p>
          </p:txBody>
        </p:sp>
        <p:grpSp>
          <p:nvGrpSpPr>
            <p:cNvPr id="175" name="Group 2422"/>
            <p:cNvGrpSpPr/>
            <p:nvPr/>
          </p:nvGrpSpPr>
          <p:grpSpPr>
            <a:xfrm>
              <a:off x="1982028" y="360955"/>
              <a:ext cx="456696" cy="467377"/>
              <a:chOff x="6198957" y="2496824"/>
              <a:chExt cx="545707" cy="558468"/>
            </a:xfrm>
          </p:grpSpPr>
          <p:grpSp>
            <p:nvGrpSpPr>
              <p:cNvPr id="181" name="Group 2423"/>
              <p:cNvGrpSpPr/>
              <p:nvPr/>
            </p:nvGrpSpPr>
            <p:grpSpPr>
              <a:xfrm>
                <a:off x="6210871" y="2496824"/>
                <a:ext cx="533793" cy="244666"/>
                <a:chOff x="4547063" y="433310"/>
                <a:chExt cx="533793" cy="244666"/>
              </a:xfrm>
            </p:grpSpPr>
            <p:grpSp>
              <p:nvGrpSpPr>
                <p:cNvPr id="188" name="Group 2430"/>
                <p:cNvGrpSpPr/>
                <p:nvPr/>
              </p:nvGrpSpPr>
              <p:grpSpPr>
                <a:xfrm rot="19206645">
                  <a:off x="4727858" y="494364"/>
                  <a:ext cx="183612" cy="183612"/>
                  <a:chOff x="6246257" y="2514757"/>
                  <a:chExt cx="236815" cy="236815"/>
                </a:xfrm>
              </p:grpSpPr>
              <p:cxnSp>
                <p:nvCxnSpPr>
                  <p:cNvPr id="191" name="Straight Arrow Connector 190"/>
                  <p:cNvCxnSpPr/>
                  <p:nvPr/>
                </p:nvCxnSpPr>
                <p:spPr>
                  <a:xfrm>
                    <a:off x="6246257" y="2747463"/>
                    <a:ext cx="236815"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rot="16200000" flipV="1">
                    <a:off x="6129575" y="2633165"/>
                    <a:ext cx="236815"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89" name="Rectangle 188"/>
                <p:cNvSpPr/>
                <p:nvPr/>
              </p:nvSpPr>
              <p:spPr>
                <a:xfrm rot="19178865">
                  <a:off x="4547063" y="433310"/>
                  <a:ext cx="215546" cy="190811"/>
                </a:xfrm>
                <a:prstGeom prst="rect">
                  <a:avLst/>
                </a:prstGeom>
              </p:spPr>
              <p:txBody>
                <a:bodyPr wrap="none">
                  <a:spAutoFit/>
                </a:bodyPr>
                <a:lstStyle/>
                <a:p>
                  <a:pPr algn="ctr"/>
                  <a:r>
                    <a:rPr lang="en-GB" sz="1200" dirty="0">
                      <a:latin typeface="Arial" pitchFamily="34" charset="0"/>
                      <a:cs typeface="Arial" pitchFamily="34" charset="0"/>
                    </a:rPr>
                    <a:t>M</a:t>
                  </a:r>
                </a:p>
              </p:txBody>
            </p:sp>
            <p:sp>
              <p:nvSpPr>
                <p:cNvPr id="190" name="Rectangle 189"/>
                <p:cNvSpPr/>
                <p:nvPr/>
              </p:nvSpPr>
              <p:spPr>
                <a:xfrm rot="19238040">
                  <a:off x="4882978" y="466951"/>
                  <a:ext cx="197878" cy="190811"/>
                </a:xfrm>
                <a:prstGeom prst="rect">
                  <a:avLst/>
                </a:prstGeom>
              </p:spPr>
              <p:txBody>
                <a:bodyPr wrap="none">
                  <a:spAutoFit/>
                </a:bodyPr>
                <a:lstStyle/>
                <a:p>
                  <a:pPr algn="ctr"/>
                  <a:r>
                    <a:rPr lang="en-GB" sz="1200" dirty="0">
                      <a:latin typeface="Arial" pitchFamily="34" charset="0"/>
                      <a:cs typeface="Arial" pitchFamily="34" charset="0"/>
                    </a:rPr>
                    <a:t>A</a:t>
                  </a:r>
                </a:p>
              </p:txBody>
            </p:sp>
          </p:grpSp>
          <p:grpSp>
            <p:nvGrpSpPr>
              <p:cNvPr id="182" name="Group 2424"/>
              <p:cNvGrpSpPr/>
              <p:nvPr/>
            </p:nvGrpSpPr>
            <p:grpSpPr>
              <a:xfrm rot="10800000">
                <a:off x="6198957" y="2811088"/>
                <a:ext cx="513218" cy="244204"/>
                <a:chOff x="4567639" y="433772"/>
                <a:chExt cx="513218" cy="244204"/>
              </a:xfrm>
            </p:grpSpPr>
            <p:grpSp>
              <p:nvGrpSpPr>
                <p:cNvPr id="183" name="Group 2425"/>
                <p:cNvGrpSpPr/>
                <p:nvPr/>
              </p:nvGrpSpPr>
              <p:grpSpPr>
                <a:xfrm rot="19206645">
                  <a:off x="4727858" y="494364"/>
                  <a:ext cx="183612" cy="183612"/>
                  <a:chOff x="6246257" y="2514757"/>
                  <a:chExt cx="236815" cy="236815"/>
                </a:xfrm>
              </p:grpSpPr>
              <p:cxnSp>
                <p:nvCxnSpPr>
                  <p:cNvPr id="186" name="Straight Arrow Connector 185"/>
                  <p:cNvCxnSpPr/>
                  <p:nvPr/>
                </p:nvCxnSpPr>
                <p:spPr>
                  <a:xfrm>
                    <a:off x="6246257" y="2747463"/>
                    <a:ext cx="236815"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rot="16200000" flipV="1">
                    <a:off x="6129575" y="2633165"/>
                    <a:ext cx="236815" cy="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84" name="Rectangle 183"/>
                <p:cNvSpPr/>
                <p:nvPr/>
              </p:nvSpPr>
              <p:spPr>
                <a:xfrm rot="8404646">
                  <a:off x="4567639" y="433772"/>
                  <a:ext cx="185732" cy="190811"/>
                </a:xfrm>
                <a:prstGeom prst="rect">
                  <a:avLst/>
                </a:prstGeom>
              </p:spPr>
              <p:txBody>
                <a:bodyPr wrap="none">
                  <a:spAutoFit/>
                </a:bodyPr>
                <a:lstStyle/>
                <a:p>
                  <a:pPr algn="ctr"/>
                  <a:r>
                    <a:rPr lang="en-GB" sz="1200" dirty="0">
                      <a:latin typeface="Arial" pitchFamily="34" charset="0"/>
                      <a:cs typeface="Arial" pitchFamily="34" charset="0"/>
                    </a:rPr>
                    <a:t>L</a:t>
                  </a:r>
                </a:p>
              </p:txBody>
            </p:sp>
            <p:sp>
              <p:nvSpPr>
                <p:cNvPr id="185" name="Rectangle 184"/>
                <p:cNvSpPr/>
                <p:nvPr/>
              </p:nvSpPr>
              <p:spPr>
                <a:xfrm rot="8324142">
                  <a:off x="4882979" y="463778"/>
                  <a:ext cx="197878" cy="190811"/>
                </a:xfrm>
                <a:prstGeom prst="rect">
                  <a:avLst/>
                </a:prstGeom>
              </p:spPr>
              <p:txBody>
                <a:bodyPr wrap="none">
                  <a:spAutoFit/>
                </a:bodyPr>
                <a:lstStyle/>
                <a:p>
                  <a:pPr algn="ctr"/>
                  <a:r>
                    <a:rPr lang="en-GB" sz="1200" dirty="0">
                      <a:latin typeface="Arial" pitchFamily="34" charset="0"/>
                      <a:cs typeface="Arial" pitchFamily="34" charset="0"/>
                    </a:rPr>
                    <a:t>P</a:t>
                  </a:r>
                </a:p>
              </p:txBody>
            </p:sp>
          </p:grpSp>
        </p:grpSp>
        <p:pic>
          <p:nvPicPr>
            <p:cNvPr id="176" name="Picture 203"/>
            <p:cNvPicPr>
              <a:picLocks noChangeArrowheads="1"/>
            </p:cNvPicPr>
            <p:nvPr/>
          </p:nvPicPr>
          <p:blipFill>
            <a:blip r:embed="rId98" cstate="print"/>
            <a:srcRect/>
            <a:stretch>
              <a:fillRect/>
            </a:stretch>
          </p:blipFill>
          <p:spPr bwMode="auto">
            <a:xfrm>
              <a:off x="2399860" y="1941964"/>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77" name="Picture 106"/>
            <p:cNvPicPr>
              <a:picLocks noChangeArrowheads="1"/>
            </p:cNvPicPr>
            <p:nvPr/>
          </p:nvPicPr>
          <p:blipFill>
            <a:blip r:embed="rId99" cstate="print"/>
            <a:srcRect/>
            <a:stretch>
              <a:fillRect/>
            </a:stretch>
          </p:blipFill>
          <p:spPr bwMode="auto">
            <a:xfrm>
              <a:off x="2483974" y="1838999"/>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78" name="Picture 261"/>
            <p:cNvPicPr>
              <a:picLocks noChangeArrowheads="1"/>
            </p:cNvPicPr>
            <p:nvPr/>
          </p:nvPicPr>
          <p:blipFill>
            <a:blip r:embed="rId100" cstate="print"/>
            <a:srcRect/>
            <a:stretch>
              <a:fillRect/>
            </a:stretch>
          </p:blipFill>
          <p:spPr bwMode="auto">
            <a:xfrm>
              <a:off x="2788607" y="43795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79" name="Picture 345"/>
            <p:cNvPicPr>
              <a:picLocks noChangeArrowheads="1"/>
            </p:cNvPicPr>
            <p:nvPr/>
          </p:nvPicPr>
          <p:blipFill>
            <a:blip r:embed="rId101" cstate="print"/>
            <a:srcRect/>
            <a:stretch>
              <a:fillRect/>
            </a:stretch>
          </p:blipFill>
          <p:spPr bwMode="auto">
            <a:xfrm>
              <a:off x="3002560" y="427598"/>
              <a:ext cx="180000" cy="180000"/>
            </a:xfrm>
            <a:prstGeom prst="rect">
              <a:avLst/>
            </a:prstGeom>
            <a:solidFill>
              <a:schemeClr val="bg1">
                <a:lumMod val="65000"/>
              </a:schemeClr>
            </a:solidFill>
            <a:ln w="6350">
              <a:solidFill>
                <a:schemeClr val="tx1"/>
              </a:solidFill>
              <a:prstDash val="solid"/>
              <a:miter lim="800000"/>
              <a:headEnd/>
              <a:tailEnd/>
            </a:ln>
            <a:effectLst/>
          </p:spPr>
        </p:pic>
        <p:pic>
          <p:nvPicPr>
            <p:cNvPr id="180" name="Picture 316"/>
            <p:cNvPicPr>
              <a:picLocks noChangeArrowheads="1"/>
            </p:cNvPicPr>
            <p:nvPr/>
          </p:nvPicPr>
          <p:blipFill>
            <a:blip r:embed="rId102" cstate="print"/>
            <a:srcRect/>
            <a:stretch>
              <a:fillRect/>
            </a:stretch>
          </p:blipFill>
          <p:spPr bwMode="auto">
            <a:xfrm>
              <a:off x="2631669" y="1328549"/>
              <a:ext cx="180000" cy="180000"/>
            </a:xfrm>
            <a:prstGeom prst="rect">
              <a:avLst/>
            </a:prstGeom>
            <a:solidFill>
              <a:schemeClr val="bg1">
                <a:lumMod val="65000"/>
              </a:schemeClr>
            </a:solidFill>
            <a:ln w="6350">
              <a:solidFill>
                <a:schemeClr val="tx1"/>
              </a:solidFill>
              <a:prstDash val="solid"/>
              <a:miter lim="800000"/>
              <a:headEnd/>
              <a:tailEnd/>
            </a:ln>
            <a:effectLst/>
          </p:spPr>
        </p:pic>
      </p:grpSp>
      <p:grpSp>
        <p:nvGrpSpPr>
          <p:cNvPr id="3" name="Group 2"/>
          <p:cNvGrpSpPr/>
          <p:nvPr/>
        </p:nvGrpSpPr>
        <p:grpSpPr>
          <a:xfrm>
            <a:off x="5137811" y="1707181"/>
            <a:ext cx="3499101" cy="3305995"/>
            <a:chOff x="5137811" y="1558210"/>
            <a:chExt cx="3499101" cy="3305995"/>
          </a:xfrm>
        </p:grpSpPr>
        <p:sp>
          <p:nvSpPr>
            <p:cNvPr id="193" name="Rectangle 2336"/>
            <p:cNvSpPr>
              <a:spLocks noChangeArrowheads="1"/>
            </p:cNvSpPr>
            <p:nvPr/>
          </p:nvSpPr>
          <p:spPr bwMode="auto">
            <a:xfrm>
              <a:off x="6385538" y="2712048"/>
              <a:ext cx="387927"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1200" dirty="0">
                  <a:solidFill>
                    <a:prstClr val="black"/>
                  </a:solidFill>
                  <a:latin typeface="Arial" pitchFamily="34" charset="0"/>
                  <a:cs typeface="Arial" pitchFamily="34" charset="0"/>
                </a:rPr>
                <a:t>−0.60</a:t>
              </a:r>
            </a:p>
          </p:txBody>
        </p:sp>
        <p:grpSp>
          <p:nvGrpSpPr>
            <p:cNvPr id="194" name="Group 2459"/>
            <p:cNvGrpSpPr/>
            <p:nvPr/>
          </p:nvGrpSpPr>
          <p:grpSpPr>
            <a:xfrm>
              <a:off x="6054831" y="2127617"/>
              <a:ext cx="499573" cy="499573"/>
              <a:chOff x="4788666" y="739336"/>
              <a:chExt cx="283017" cy="299769"/>
            </a:xfrm>
          </p:grpSpPr>
          <p:pic>
            <p:nvPicPr>
              <p:cNvPr id="195" name="Picture 10"/>
              <p:cNvPicPr>
                <a:picLocks noChangeAspect="1" noChangeArrowheads="1"/>
              </p:cNvPicPr>
              <p:nvPr/>
            </p:nvPicPr>
            <p:blipFill>
              <a:blip r:embed="rId103" cstate="print"/>
              <a:srcRect/>
              <a:stretch>
                <a:fillRect/>
              </a:stretch>
            </p:blipFill>
            <p:spPr bwMode="auto">
              <a:xfrm>
                <a:off x="4788666" y="739573"/>
                <a:ext cx="281361" cy="299532"/>
              </a:xfrm>
              <a:prstGeom prst="rect">
                <a:avLst/>
              </a:prstGeom>
              <a:noFill/>
              <a:ln w="9525">
                <a:solidFill>
                  <a:schemeClr val="tx1"/>
                </a:solidFill>
                <a:miter lim="800000"/>
                <a:headEnd/>
                <a:tailEnd/>
              </a:ln>
            </p:spPr>
          </p:pic>
          <p:grpSp>
            <p:nvGrpSpPr>
              <p:cNvPr id="196" name="Group 38"/>
              <p:cNvGrpSpPr/>
              <p:nvPr/>
            </p:nvGrpSpPr>
            <p:grpSpPr>
              <a:xfrm>
                <a:off x="4788876" y="739336"/>
                <a:ext cx="282807" cy="298632"/>
                <a:chOff x="2561467" y="1124744"/>
                <a:chExt cx="332902" cy="330204"/>
              </a:xfrm>
            </p:grpSpPr>
            <p:sp>
              <p:nvSpPr>
                <p:cNvPr id="197" name="Line 42"/>
                <p:cNvSpPr>
                  <a:spLocks noChangeShapeType="1"/>
                </p:cNvSpPr>
                <p:nvPr/>
              </p:nvSpPr>
              <p:spPr bwMode="auto">
                <a:xfrm flipV="1">
                  <a:off x="2628047"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8" name="Line 43"/>
                <p:cNvSpPr>
                  <a:spLocks noChangeShapeType="1"/>
                </p:cNvSpPr>
                <p:nvPr/>
              </p:nvSpPr>
              <p:spPr bwMode="auto">
                <a:xfrm flipV="1">
                  <a:off x="2694628"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9" name="Line 44"/>
                <p:cNvSpPr>
                  <a:spLocks noChangeShapeType="1"/>
                </p:cNvSpPr>
                <p:nvPr/>
              </p:nvSpPr>
              <p:spPr bwMode="auto">
                <a:xfrm flipV="1">
                  <a:off x="2760912"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00" name="Line 45"/>
                <p:cNvSpPr>
                  <a:spLocks noChangeShapeType="1"/>
                </p:cNvSpPr>
                <p:nvPr/>
              </p:nvSpPr>
              <p:spPr bwMode="auto">
                <a:xfrm flipV="1">
                  <a:off x="2827493"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01" name="Line 48"/>
                <p:cNvSpPr>
                  <a:spLocks noChangeShapeType="1"/>
                </p:cNvSpPr>
                <p:nvPr/>
              </p:nvSpPr>
              <p:spPr bwMode="auto">
                <a:xfrm>
                  <a:off x="2561467" y="1388848"/>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02" name="Line 49"/>
                <p:cNvSpPr>
                  <a:spLocks noChangeShapeType="1"/>
                </p:cNvSpPr>
                <p:nvPr/>
              </p:nvSpPr>
              <p:spPr bwMode="auto">
                <a:xfrm>
                  <a:off x="2561467" y="1322749"/>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03" name="Line 50"/>
                <p:cNvSpPr>
                  <a:spLocks noChangeShapeType="1"/>
                </p:cNvSpPr>
                <p:nvPr/>
              </p:nvSpPr>
              <p:spPr bwMode="auto">
                <a:xfrm>
                  <a:off x="2561467" y="12569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04" name="Line 51"/>
                <p:cNvSpPr>
                  <a:spLocks noChangeShapeType="1"/>
                </p:cNvSpPr>
                <p:nvPr/>
              </p:nvSpPr>
              <p:spPr bwMode="auto">
                <a:xfrm>
                  <a:off x="2561467" y="11908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grpSp>
        </p:grpSp>
        <p:cxnSp>
          <p:nvCxnSpPr>
            <p:cNvPr id="205" name="Straight Connector 204"/>
            <p:cNvCxnSpPr>
              <a:stCxn id="195" idx="2"/>
              <a:endCxn id="207" idx="0"/>
            </p:cNvCxnSpPr>
            <p:nvPr/>
          </p:nvCxnSpPr>
          <p:spPr>
            <a:xfrm flipH="1">
              <a:off x="6301863" y="2627190"/>
              <a:ext cx="0" cy="3695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6" name="Group 2458"/>
            <p:cNvGrpSpPr/>
            <p:nvPr/>
          </p:nvGrpSpPr>
          <p:grpSpPr>
            <a:xfrm>
              <a:off x="6054831" y="2995106"/>
              <a:ext cx="499573" cy="499573"/>
              <a:chOff x="4791257" y="1230793"/>
              <a:chExt cx="282807" cy="300543"/>
            </a:xfrm>
          </p:grpSpPr>
          <p:pic>
            <p:nvPicPr>
              <p:cNvPr id="207" name="Picture 11"/>
              <p:cNvPicPr>
                <a:picLocks noChangeAspect="1" noChangeArrowheads="1"/>
              </p:cNvPicPr>
              <p:nvPr/>
            </p:nvPicPr>
            <p:blipFill>
              <a:blip r:embed="rId104" cstate="print"/>
              <a:srcRect/>
              <a:stretch>
                <a:fillRect/>
              </a:stretch>
            </p:blipFill>
            <p:spPr bwMode="auto">
              <a:xfrm>
                <a:off x="4791257" y="1231804"/>
                <a:ext cx="279687" cy="299532"/>
              </a:xfrm>
              <a:prstGeom prst="rect">
                <a:avLst/>
              </a:prstGeom>
              <a:noFill/>
              <a:ln w="9525">
                <a:solidFill>
                  <a:schemeClr val="tx1"/>
                </a:solidFill>
                <a:miter lim="800000"/>
                <a:headEnd/>
                <a:tailEnd/>
              </a:ln>
            </p:spPr>
          </p:pic>
          <p:grpSp>
            <p:nvGrpSpPr>
              <p:cNvPr id="208" name="Group 41"/>
              <p:cNvGrpSpPr/>
              <p:nvPr/>
            </p:nvGrpSpPr>
            <p:grpSpPr>
              <a:xfrm>
                <a:off x="4791257" y="1230793"/>
                <a:ext cx="282807" cy="298632"/>
                <a:chOff x="2561467" y="1124744"/>
                <a:chExt cx="332902" cy="330204"/>
              </a:xfrm>
            </p:grpSpPr>
            <p:sp>
              <p:nvSpPr>
                <p:cNvPr id="209" name="Line 42"/>
                <p:cNvSpPr>
                  <a:spLocks noChangeShapeType="1"/>
                </p:cNvSpPr>
                <p:nvPr/>
              </p:nvSpPr>
              <p:spPr bwMode="auto">
                <a:xfrm flipV="1">
                  <a:off x="2628047"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0" name="Line 43"/>
                <p:cNvSpPr>
                  <a:spLocks noChangeShapeType="1"/>
                </p:cNvSpPr>
                <p:nvPr/>
              </p:nvSpPr>
              <p:spPr bwMode="auto">
                <a:xfrm flipV="1">
                  <a:off x="2694628"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1" name="Line 44"/>
                <p:cNvSpPr>
                  <a:spLocks noChangeShapeType="1"/>
                </p:cNvSpPr>
                <p:nvPr/>
              </p:nvSpPr>
              <p:spPr bwMode="auto">
                <a:xfrm flipV="1">
                  <a:off x="2760912"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2" name="Line 45"/>
                <p:cNvSpPr>
                  <a:spLocks noChangeShapeType="1"/>
                </p:cNvSpPr>
                <p:nvPr/>
              </p:nvSpPr>
              <p:spPr bwMode="auto">
                <a:xfrm flipV="1">
                  <a:off x="2827493"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3" name="Line 48"/>
                <p:cNvSpPr>
                  <a:spLocks noChangeShapeType="1"/>
                </p:cNvSpPr>
                <p:nvPr/>
              </p:nvSpPr>
              <p:spPr bwMode="auto">
                <a:xfrm>
                  <a:off x="2561467" y="1388848"/>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4" name="Line 49"/>
                <p:cNvSpPr>
                  <a:spLocks noChangeShapeType="1"/>
                </p:cNvSpPr>
                <p:nvPr/>
              </p:nvSpPr>
              <p:spPr bwMode="auto">
                <a:xfrm>
                  <a:off x="2561467" y="1322749"/>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5" name="Line 50"/>
                <p:cNvSpPr>
                  <a:spLocks noChangeShapeType="1"/>
                </p:cNvSpPr>
                <p:nvPr/>
              </p:nvSpPr>
              <p:spPr bwMode="auto">
                <a:xfrm>
                  <a:off x="2561467" y="12569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16" name="Line 51"/>
                <p:cNvSpPr>
                  <a:spLocks noChangeShapeType="1"/>
                </p:cNvSpPr>
                <p:nvPr/>
              </p:nvSpPr>
              <p:spPr bwMode="auto">
                <a:xfrm>
                  <a:off x="2561467" y="11908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grpSp>
        </p:grpSp>
        <p:cxnSp>
          <p:nvCxnSpPr>
            <p:cNvPr id="217" name="Straight Connector 216"/>
            <p:cNvCxnSpPr>
              <a:stCxn id="220" idx="2"/>
              <a:endCxn id="231" idx="0"/>
            </p:cNvCxnSpPr>
            <p:nvPr/>
          </p:nvCxnSpPr>
          <p:spPr>
            <a:xfrm flipH="1">
              <a:off x="8201734" y="2618928"/>
              <a:ext cx="0" cy="376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336"/>
            <p:cNvSpPr>
              <a:spLocks noChangeArrowheads="1"/>
            </p:cNvSpPr>
            <p:nvPr/>
          </p:nvSpPr>
          <p:spPr bwMode="auto">
            <a:xfrm>
              <a:off x="7808898" y="2712048"/>
              <a:ext cx="298160"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1200" dirty="0">
                  <a:solidFill>
                    <a:prstClr val="black"/>
                  </a:solidFill>
                  <a:latin typeface="Arial" pitchFamily="34" charset="0"/>
                  <a:cs typeface="Arial" pitchFamily="34" charset="0"/>
                </a:rPr>
                <a:t>0.62</a:t>
              </a:r>
            </a:p>
          </p:txBody>
        </p:sp>
        <p:grpSp>
          <p:nvGrpSpPr>
            <p:cNvPr id="219" name="Group 2456"/>
            <p:cNvGrpSpPr/>
            <p:nvPr/>
          </p:nvGrpSpPr>
          <p:grpSpPr>
            <a:xfrm>
              <a:off x="7954737" y="2119355"/>
              <a:ext cx="499573" cy="499573"/>
              <a:chOff x="5934748" y="730692"/>
              <a:chExt cx="283017" cy="299769"/>
            </a:xfrm>
          </p:grpSpPr>
          <p:pic>
            <p:nvPicPr>
              <p:cNvPr id="220" name="Picture 10"/>
              <p:cNvPicPr>
                <a:picLocks noChangeAspect="1" noChangeArrowheads="1"/>
              </p:cNvPicPr>
              <p:nvPr/>
            </p:nvPicPr>
            <p:blipFill>
              <a:blip r:embed="rId103" cstate="print"/>
              <a:srcRect/>
              <a:stretch>
                <a:fillRect/>
              </a:stretch>
            </p:blipFill>
            <p:spPr bwMode="auto">
              <a:xfrm>
                <a:off x="5934748" y="730929"/>
                <a:ext cx="281362" cy="299532"/>
              </a:xfrm>
              <a:prstGeom prst="rect">
                <a:avLst/>
              </a:prstGeom>
              <a:noFill/>
              <a:ln w="9525">
                <a:solidFill>
                  <a:schemeClr val="tx1"/>
                </a:solidFill>
                <a:miter lim="800000"/>
                <a:headEnd/>
                <a:tailEnd/>
              </a:ln>
            </p:spPr>
          </p:pic>
          <p:grpSp>
            <p:nvGrpSpPr>
              <p:cNvPr id="221" name="Group 61"/>
              <p:cNvGrpSpPr/>
              <p:nvPr/>
            </p:nvGrpSpPr>
            <p:grpSpPr>
              <a:xfrm>
                <a:off x="5934957" y="730692"/>
                <a:ext cx="282808" cy="298632"/>
                <a:chOff x="2561467" y="1124744"/>
                <a:chExt cx="332902" cy="330204"/>
              </a:xfrm>
            </p:grpSpPr>
            <p:sp>
              <p:nvSpPr>
                <p:cNvPr id="222" name="Line 42"/>
                <p:cNvSpPr>
                  <a:spLocks noChangeShapeType="1"/>
                </p:cNvSpPr>
                <p:nvPr/>
              </p:nvSpPr>
              <p:spPr bwMode="auto">
                <a:xfrm flipV="1">
                  <a:off x="2628047"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3" name="Line 43"/>
                <p:cNvSpPr>
                  <a:spLocks noChangeShapeType="1"/>
                </p:cNvSpPr>
                <p:nvPr/>
              </p:nvSpPr>
              <p:spPr bwMode="auto">
                <a:xfrm flipV="1">
                  <a:off x="2694628"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4" name="Line 44"/>
                <p:cNvSpPr>
                  <a:spLocks noChangeShapeType="1"/>
                </p:cNvSpPr>
                <p:nvPr/>
              </p:nvSpPr>
              <p:spPr bwMode="auto">
                <a:xfrm flipV="1">
                  <a:off x="2760912"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5" name="Line 45"/>
                <p:cNvSpPr>
                  <a:spLocks noChangeShapeType="1"/>
                </p:cNvSpPr>
                <p:nvPr/>
              </p:nvSpPr>
              <p:spPr bwMode="auto">
                <a:xfrm flipV="1">
                  <a:off x="2827493"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6" name="Line 48"/>
                <p:cNvSpPr>
                  <a:spLocks noChangeShapeType="1"/>
                </p:cNvSpPr>
                <p:nvPr/>
              </p:nvSpPr>
              <p:spPr bwMode="auto">
                <a:xfrm>
                  <a:off x="2561467" y="1388848"/>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7" name="Line 49"/>
                <p:cNvSpPr>
                  <a:spLocks noChangeShapeType="1"/>
                </p:cNvSpPr>
                <p:nvPr/>
              </p:nvSpPr>
              <p:spPr bwMode="auto">
                <a:xfrm>
                  <a:off x="2561467" y="1322749"/>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8" name="Line 50"/>
                <p:cNvSpPr>
                  <a:spLocks noChangeShapeType="1"/>
                </p:cNvSpPr>
                <p:nvPr/>
              </p:nvSpPr>
              <p:spPr bwMode="auto">
                <a:xfrm>
                  <a:off x="2561467" y="12569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29" name="Line 51"/>
                <p:cNvSpPr>
                  <a:spLocks noChangeShapeType="1"/>
                </p:cNvSpPr>
                <p:nvPr/>
              </p:nvSpPr>
              <p:spPr bwMode="auto">
                <a:xfrm>
                  <a:off x="2561467" y="11908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grpSp>
        </p:grpSp>
        <p:grpSp>
          <p:nvGrpSpPr>
            <p:cNvPr id="230" name="Group 4027"/>
            <p:cNvGrpSpPr/>
            <p:nvPr/>
          </p:nvGrpSpPr>
          <p:grpSpPr>
            <a:xfrm>
              <a:off x="7950364" y="2995106"/>
              <a:ext cx="499573" cy="499573"/>
              <a:chOff x="5979852" y="1154593"/>
              <a:chExt cx="283157" cy="300543"/>
            </a:xfrm>
          </p:grpSpPr>
          <p:pic>
            <p:nvPicPr>
              <p:cNvPr id="231" name="Picture 17"/>
              <p:cNvPicPr>
                <a:picLocks noChangeAspect="1" noChangeArrowheads="1"/>
              </p:cNvPicPr>
              <p:nvPr/>
            </p:nvPicPr>
            <p:blipFill>
              <a:blip r:embed="rId105" cstate="print"/>
              <a:srcRect/>
              <a:stretch>
                <a:fillRect/>
              </a:stretch>
            </p:blipFill>
            <p:spPr bwMode="auto">
              <a:xfrm>
                <a:off x="5981647" y="1154813"/>
                <a:ext cx="281362" cy="300323"/>
              </a:xfrm>
              <a:prstGeom prst="rect">
                <a:avLst/>
              </a:prstGeom>
              <a:noFill/>
              <a:ln w="9525">
                <a:solidFill>
                  <a:schemeClr val="tx1"/>
                </a:solidFill>
                <a:miter lim="800000"/>
                <a:headEnd/>
                <a:tailEnd/>
              </a:ln>
            </p:spPr>
          </p:pic>
          <p:grpSp>
            <p:nvGrpSpPr>
              <p:cNvPr id="232" name="Group 72"/>
              <p:cNvGrpSpPr/>
              <p:nvPr/>
            </p:nvGrpSpPr>
            <p:grpSpPr>
              <a:xfrm>
                <a:off x="5979852" y="1154593"/>
                <a:ext cx="282808" cy="298632"/>
                <a:chOff x="2561467" y="1124744"/>
                <a:chExt cx="332902" cy="330204"/>
              </a:xfrm>
            </p:grpSpPr>
            <p:sp>
              <p:nvSpPr>
                <p:cNvPr id="233" name="Line 42"/>
                <p:cNvSpPr>
                  <a:spLocks noChangeShapeType="1"/>
                </p:cNvSpPr>
                <p:nvPr/>
              </p:nvSpPr>
              <p:spPr bwMode="auto">
                <a:xfrm flipV="1">
                  <a:off x="2628047"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4" name="Line 43"/>
                <p:cNvSpPr>
                  <a:spLocks noChangeShapeType="1"/>
                </p:cNvSpPr>
                <p:nvPr/>
              </p:nvSpPr>
              <p:spPr bwMode="auto">
                <a:xfrm flipV="1">
                  <a:off x="2694628"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5" name="Line 44"/>
                <p:cNvSpPr>
                  <a:spLocks noChangeShapeType="1"/>
                </p:cNvSpPr>
                <p:nvPr/>
              </p:nvSpPr>
              <p:spPr bwMode="auto">
                <a:xfrm flipV="1">
                  <a:off x="2760912"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6" name="Line 45"/>
                <p:cNvSpPr>
                  <a:spLocks noChangeShapeType="1"/>
                </p:cNvSpPr>
                <p:nvPr/>
              </p:nvSpPr>
              <p:spPr bwMode="auto">
                <a:xfrm flipV="1">
                  <a:off x="2827493" y="1124744"/>
                  <a:ext cx="0" cy="330204"/>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7" name="Line 48"/>
                <p:cNvSpPr>
                  <a:spLocks noChangeShapeType="1"/>
                </p:cNvSpPr>
                <p:nvPr/>
              </p:nvSpPr>
              <p:spPr bwMode="auto">
                <a:xfrm>
                  <a:off x="2561467" y="1388848"/>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8" name="Line 49"/>
                <p:cNvSpPr>
                  <a:spLocks noChangeShapeType="1"/>
                </p:cNvSpPr>
                <p:nvPr/>
              </p:nvSpPr>
              <p:spPr bwMode="auto">
                <a:xfrm>
                  <a:off x="2561467" y="1322749"/>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39" name="Line 50"/>
                <p:cNvSpPr>
                  <a:spLocks noChangeShapeType="1"/>
                </p:cNvSpPr>
                <p:nvPr/>
              </p:nvSpPr>
              <p:spPr bwMode="auto">
                <a:xfrm>
                  <a:off x="2561467" y="12569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40" name="Line 51"/>
                <p:cNvSpPr>
                  <a:spLocks noChangeShapeType="1"/>
                </p:cNvSpPr>
                <p:nvPr/>
              </p:nvSpPr>
              <p:spPr bwMode="auto">
                <a:xfrm>
                  <a:off x="2561467" y="1190843"/>
                  <a:ext cx="332902" cy="0"/>
                </a:xfrm>
                <a:prstGeom prst="line">
                  <a:avLst/>
                </a:prstGeom>
                <a:noFill/>
                <a:ln w="0">
                  <a:solidFill>
                    <a:schemeClr val="tx1">
                      <a:lumMod val="50000"/>
                      <a:lumOff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grpSp>
        </p:grpSp>
        <p:sp>
          <p:nvSpPr>
            <p:cNvPr id="241" name="Line 8"/>
            <p:cNvSpPr>
              <a:spLocks noChangeShapeType="1"/>
            </p:cNvSpPr>
            <p:nvPr/>
          </p:nvSpPr>
          <p:spPr bwMode="auto">
            <a:xfrm>
              <a:off x="5880021" y="4360115"/>
              <a:ext cx="0" cy="6244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42" name="Rectangle 9"/>
            <p:cNvSpPr>
              <a:spLocks noChangeArrowheads="1"/>
            </p:cNvSpPr>
            <p:nvPr/>
          </p:nvSpPr>
          <p:spPr bwMode="auto">
            <a:xfrm>
              <a:off x="5730031" y="4439971"/>
              <a:ext cx="302968"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3" name="Line 10"/>
            <p:cNvSpPr>
              <a:spLocks noChangeShapeType="1"/>
            </p:cNvSpPr>
            <p:nvPr/>
          </p:nvSpPr>
          <p:spPr bwMode="auto">
            <a:xfrm>
              <a:off x="6538161" y="4360115"/>
              <a:ext cx="0" cy="6244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44" name="Rectangle 11"/>
            <p:cNvSpPr>
              <a:spLocks noChangeArrowheads="1"/>
            </p:cNvSpPr>
            <p:nvPr/>
          </p:nvSpPr>
          <p:spPr bwMode="auto">
            <a:xfrm>
              <a:off x="6385416" y="4439971"/>
              <a:ext cx="302968"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5" name="Line 12"/>
            <p:cNvSpPr>
              <a:spLocks noChangeShapeType="1"/>
            </p:cNvSpPr>
            <p:nvPr/>
          </p:nvSpPr>
          <p:spPr bwMode="auto">
            <a:xfrm>
              <a:off x="7207314" y="4360115"/>
              <a:ext cx="0" cy="6244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46" name="Rectangle 13"/>
            <p:cNvSpPr>
              <a:spLocks noChangeArrowheads="1"/>
            </p:cNvSpPr>
            <p:nvPr/>
          </p:nvSpPr>
          <p:spPr bwMode="auto">
            <a:xfrm>
              <a:off x="7163943" y="4439971"/>
              <a:ext cx="84959"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7" name="Line 14"/>
            <p:cNvSpPr>
              <a:spLocks noChangeShapeType="1"/>
            </p:cNvSpPr>
            <p:nvPr/>
          </p:nvSpPr>
          <p:spPr bwMode="auto">
            <a:xfrm>
              <a:off x="7870961" y="4360115"/>
              <a:ext cx="0" cy="6244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48" name="Rectangle 15"/>
            <p:cNvSpPr>
              <a:spLocks noChangeArrowheads="1"/>
            </p:cNvSpPr>
            <p:nvPr/>
          </p:nvSpPr>
          <p:spPr bwMode="auto">
            <a:xfrm>
              <a:off x="7765574" y="4439971"/>
              <a:ext cx="213200"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9" name="Line 16"/>
            <p:cNvSpPr>
              <a:spLocks noChangeShapeType="1"/>
            </p:cNvSpPr>
            <p:nvPr/>
          </p:nvSpPr>
          <p:spPr bwMode="auto">
            <a:xfrm>
              <a:off x="8529101" y="4360115"/>
              <a:ext cx="0" cy="6244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50" name="Rectangle 17"/>
            <p:cNvSpPr>
              <a:spLocks noChangeArrowheads="1"/>
            </p:cNvSpPr>
            <p:nvPr/>
          </p:nvSpPr>
          <p:spPr bwMode="auto">
            <a:xfrm>
              <a:off x="8423712" y="4439971"/>
              <a:ext cx="213200"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1" name="Rectangle 19"/>
            <p:cNvSpPr>
              <a:spLocks noChangeArrowheads="1"/>
            </p:cNvSpPr>
            <p:nvPr/>
          </p:nvSpPr>
          <p:spPr bwMode="auto">
            <a:xfrm>
              <a:off x="5697302" y="4200407"/>
              <a:ext cx="84960"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2" name="Line 20"/>
            <p:cNvSpPr>
              <a:spLocks noChangeShapeType="1"/>
            </p:cNvSpPr>
            <p:nvPr/>
          </p:nvSpPr>
          <p:spPr bwMode="auto">
            <a:xfrm flipH="1">
              <a:off x="5809314" y="3423854"/>
              <a:ext cx="62447"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53" name="Rectangle 21"/>
            <p:cNvSpPr>
              <a:spLocks noChangeArrowheads="1"/>
            </p:cNvSpPr>
            <p:nvPr/>
          </p:nvSpPr>
          <p:spPr bwMode="auto">
            <a:xfrm>
              <a:off x="5442424" y="3316461"/>
              <a:ext cx="339838"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2500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4" name="Line 22"/>
            <p:cNvSpPr>
              <a:spLocks noChangeShapeType="1"/>
            </p:cNvSpPr>
            <p:nvPr/>
          </p:nvSpPr>
          <p:spPr bwMode="auto">
            <a:xfrm flipH="1">
              <a:off x="5809314" y="2542663"/>
              <a:ext cx="62447"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55" name="Rectangle 23"/>
            <p:cNvSpPr>
              <a:spLocks noChangeArrowheads="1"/>
            </p:cNvSpPr>
            <p:nvPr/>
          </p:nvSpPr>
          <p:spPr bwMode="auto">
            <a:xfrm>
              <a:off x="5442424" y="2433895"/>
              <a:ext cx="339838"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5000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6" name="Rectangle 25"/>
            <p:cNvSpPr>
              <a:spLocks noChangeArrowheads="1"/>
            </p:cNvSpPr>
            <p:nvPr/>
          </p:nvSpPr>
          <p:spPr bwMode="auto">
            <a:xfrm>
              <a:off x="5442424" y="1558210"/>
              <a:ext cx="339838"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7500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7" name="Line 6"/>
            <p:cNvSpPr>
              <a:spLocks noChangeShapeType="1"/>
            </p:cNvSpPr>
            <p:nvPr/>
          </p:nvSpPr>
          <p:spPr bwMode="auto">
            <a:xfrm>
              <a:off x="5871760" y="4360115"/>
              <a:ext cx="2665601"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58" name="Line 24"/>
            <p:cNvSpPr>
              <a:spLocks noChangeShapeType="1"/>
            </p:cNvSpPr>
            <p:nvPr/>
          </p:nvSpPr>
          <p:spPr bwMode="auto">
            <a:xfrm flipH="1">
              <a:off x="5809314" y="1666978"/>
              <a:ext cx="62447" cy="0"/>
            </a:xfrm>
            <a:prstGeom prst="line">
              <a:avLst/>
            </a:prstGeom>
            <a:solidFill>
              <a:schemeClr val="tx2">
                <a:lumMod val="60000"/>
                <a:lumOff val="40000"/>
              </a:schemeClr>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59" name="Rectangle 160"/>
            <p:cNvSpPr>
              <a:spLocks noChangeArrowheads="1"/>
            </p:cNvSpPr>
            <p:nvPr/>
          </p:nvSpPr>
          <p:spPr bwMode="auto">
            <a:xfrm>
              <a:off x="5899297"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0" name="Rectangle 161"/>
            <p:cNvSpPr>
              <a:spLocks noChangeArrowheads="1"/>
            </p:cNvSpPr>
            <p:nvPr/>
          </p:nvSpPr>
          <p:spPr bwMode="auto">
            <a:xfrm>
              <a:off x="5899297"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1" name="Rectangle 162"/>
            <p:cNvSpPr>
              <a:spLocks noChangeArrowheads="1"/>
            </p:cNvSpPr>
            <p:nvPr/>
          </p:nvSpPr>
          <p:spPr bwMode="auto">
            <a:xfrm>
              <a:off x="5902050"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2" name="Rectangle 163"/>
            <p:cNvSpPr>
              <a:spLocks noChangeArrowheads="1"/>
            </p:cNvSpPr>
            <p:nvPr/>
          </p:nvSpPr>
          <p:spPr bwMode="auto">
            <a:xfrm>
              <a:off x="5902050"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3" name="Rectangle 164"/>
            <p:cNvSpPr>
              <a:spLocks noChangeArrowheads="1"/>
            </p:cNvSpPr>
            <p:nvPr/>
          </p:nvSpPr>
          <p:spPr bwMode="auto">
            <a:xfrm>
              <a:off x="5904805" y="4302290"/>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4" name="Rectangle 165"/>
            <p:cNvSpPr>
              <a:spLocks noChangeArrowheads="1"/>
            </p:cNvSpPr>
            <p:nvPr/>
          </p:nvSpPr>
          <p:spPr bwMode="auto">
            <a:xfrm>
              <a:off x="5904805" y="4302290"/>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5" name="Rectangle 166"/>
            <p:cNvSpPr>
              <a:spLocks noChangeArrowheads="1"/>
            </p:cNvSpPr>
            <p:nvPr/>
          </p:nvSpPr>
          <p:spPr bwMode="auto">
            <a:xfrm>
              <a:off x="5910312"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6" name="Rectangle 167"/>
            <p:cNvSpPr>
              <a:spLocks noChangeArrowheads="1"/>
            </p:cNvSpPr>
            <p:nvPr/>
          </p:nvSpPr>
          <p:spPr bwMode="auto">
            <a:xfrm>
              <a:off x="5910312"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7" name="Rectangle 168"/>
            <p:cNvSpPr>
              <a:spLocks noChangeArrowheads="1"/>
            </p:cNvSpPr>
            <p:nvPr/>
          </p:nvSpPr>
          <p:spPr bwMode="auto">
            <a:xfrm>
              <a:off x="5913065"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8" name="Rectangle 169"/>
            <p:cNvSpPr>
              <a:spLocks noChangeArrowheads="1"/>
            </p:cNvSpPr>
            <p:nvPr/>
          </p:nvSpPr>
          <p:spPr bwMode="auto">
            <a:xfrm>
              <a:off x="5913065"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69" name="Rectangle 170"/>
            <p:cNvSpPr>
              <a:spLocks noChangeArrowheads="1"/>
            </p:cNvSpPr>
            <p:nvPr/>
          </p:nvSpPr>
          <p:spPr bwMode="auto">
            <a:xfrm>
              <a:off x="5915820"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0" name="Rectangle 171"/>
            <p:cNvSpPr>
              <a:spLocks noChangeArrowheads="1"/>
            </p:cNvSpPr>
            <p:nvPr/>
          </p:nvSpPr>
          <p:spPr bwMode="auto">
            <a:xfrm>
              <a:off x="5915820"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1" name="Rectangle 172"/>
            <p:cNvSpPr>
              <a:spLocks noChangeArrowheads="1"/>
            </p:cNvSpPr>
            <p:nvPr/>
          </p:nvSpPr>
          <p:spPr bwMode="auto">
            <a:xfrm>
              <a:off x="5918573"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2" name="Rectangle 173"/>
            <p:cNvSpPr>
              <a:spLocks noChangeArrowheads="1"/>
            </p:cNvSpPr>
            <p:nvPr/>
          </p:nvSpPr>
          <p:spPr bwMode="auto">
            <a:xfrm>
              <a:off x="5918573"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3" name="Rectangle 174"/>
            <p:cNvSpPr>
              <a:spLocks noChangeArrowheads="1"/>
            </p:cNvSpPr>
            <p:nvPr/>
          </p:nvSpPr>
          <p:spPr bwMode="auto">
            <a:xfrm>
              <a:off x="5921327" y="4302290"/>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4" name="Rectangle 175"/>
            <p:cNvSpPr>
              <a:spLocks noChangeArrowheads="1"/>
            </p:cNvSpPr>
            <p:nvPr/>
          </p:nvSpPr>
          <p:spPr bwMode="auto">
            <a:xfrm>
              <a:off x="5921327" y="4302290"/>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5" name="Rectangle 176"/>
            <p:cNvSpPr>
              <a:spLocks noChangeArrowheads="1"/>
            </p:cNvSpPr>
            <p:nvPr/>
          </p:nvSpPr>
          <p:spPr bwMode="auto">
            <a:xfrm>
              <a:off x="5926835"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6" name="Rectangle 177"/>
            <p:cNvSpPr>
              <a:spLocks noChangeArrowheads="1"/>
            </p:cNvSpPr>
            <p:nvPr/>
          </p:nvSpPr>
          <p:spPr bwMode="auto">
            <a:xfrm>
              <a:off x="5926835"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7" name="Rectangle 178"/>
            <p:cNvSpPr>
              <a:spLocks noChangeArrowheads="1"/>
            </p:cNvSpPr>
            <p:nvPr/>
          </p:nvSpPr>
          <p:spPr bwMode="auto">
            <a:xfrm>
              <a:off x="5929588"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8" name="Rectangle 179"/>
            <p:cNvSpPr>
              <a:spLocks noChangeArrowheads="1"/>
            </p:cNvSpPr>
            <p:nvPr/>
          </p:nvSpPr>
          <p:spPr bwMode="auto">
            <a:xfrm>
              <a:off x="5929588"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79" name="Rectangle 180"/>
            <p:cNvSpPr>
              <a:spLocks noChangeArrowheads="1"/>
            </p:cNvSpPr>
            <p:nvPr/>
          </p:nvSpPr>
          <p:spPr bwMode="auto">
            <a:xfrm>
              <a:off x="5932342"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0" name="Rectangle 181"/>
            <p:cNvSpPr>
              <a:spLocks noChangeArrowheads="1"/>
            </p:cNvSpPr>
            <p:nvPr/>
          </p:nvSpPr>
          <p:spPr bwMode="auto">
            <a:xfrm>
              <a:off x="5932342"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1" name="Rectangle 182"/>
            <p:cNvSpPr>
              <a:spLocks noChangeArrowheads="1"/>
            </p:cNvSpPr>
            <p:nvPr/>
          </p:nvSpPr>
          <p:spPr bwMode="auto">
            <a:xfrm>
              <a:off x="5935095"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2" name="Rectangle 183"/>
            <p:cNvSpPr>
              <a:spLocks noChangeArrowheads="1"/>
            </p:cNvSpPr>
            <p:nvPr/>
          </p:nvSpPr>
          <p:spPr bwMode="auto">
            <a:xfrm>
              <a:off x="5935095"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3" name="Rectangle 184"/>
            <p:cNvSpPr>
              <a:spLocks noChangeArrowheads="1"/>
            </p:cNvSpPr>
            <p:nvPr/>
          </p:nvSpPr>
          <p:spPr bwMode="auto">
            <a:xfrm>
              <a:off x="5937850" y="4302290"/>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4" name="Rectangle 185"/>
            <p:cNvSpPr>
              <a:spLocks noChangeArrowheads="1"/>
            </p:cNvSpPr>
            <p:nvPr/>
          </p:nvSpPr>
          <p:spPr bwMode="auto">
            <a:xfrm>
              <a:off x="5937850" y="4302290"/>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5" name="Rectangle 186"/>
            <p:cNvSpPr>
              <a:spLocks noChangeArrowheads="1"/>
            </p:cNvSpPr>
            <p:nvPr/>
          </p:nvSpPr>
          <p:spPr bwMode="auto">
            <a:xfrm>
              <a:off x="5943357"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6" name="Rectangle 187"/>
            <p:cNvSpPr>
              <a:spLocks noChangeArrowheads="1"/>
            </p:cNvSpPr>
            <p:nvPr/>
          </p:nvSpPr>
          <p:spPr bwMode="auto">
            <a:xfrm>
              <a:off x="5943357"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7" name="Rectangle 188"/>
            <p:cNvSpPr>
              <a:spLocks noChangeArrowheads="1"/>
            </p:cNvSpPr>
            <p:nvPr/>
          </p:nvSpPr>
          <p:spPr bwMode="auto">
            <a:xfrm>
              <a:off x="5946110"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8" name="Rectangle 189"/>
            <p:cNvSpPr>
              <a:spLocks noChangeArrowheads="1"/>
            </p:cNvSpPr>
            <p:nvPr/>
          </p:nvSpPr>
          <p:spPr bwMode="auto">
            <a:xfrm>
              <a:off x="5946110"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89" name="Rectangle 190"/>
            <p:cNvSpPr>
              <a:spLocks noChangeArrowheads="1"/>
            </p:cNvSpPr>
            <p:nvPr/>
          </p:nvSpPr>
          <p:spPr bwMode="auto">
            <a:xfrm>
              <a:off x="5948864"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0" name="Rectangle 191"/>
            <p:cNvSpPr>
              <a:spLocks noChangeArrowheads="1"/>
            </p:cNvSpPr>
            <p:nvPr/>
          </p:nvSpPr>
          <p:spPr bwMode="auto">
            <a:xfrm>
              <a:off x="5948864"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1" name="Rectangle 192"/>
            <p:cNvSpPr>
              <a:spLocks noChangeArrowheads="1"/>
            </p:cNvSpPr>
            <p:nvPr/>
          </p:nvSpPr>
          <p:spPr bwMode="auto">
            <a:xfrm>
              <a:off x="5951617"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2" name="Rectangle 193"/>
            <p:cNvSpPr>
              <a:spLocks noChangeArrowheads="1"/>
            </p:cNvSpPr>
            <p:nvPr/>
          </p:nvSpPr>
          <p:spPr bwMode="auto">
            <a:xfrm>
              <a:off x="5951617"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3" name="Rectangle 194"/>
            <p:cNvSpPr>
              <a:spLocks noChangeArrowheads="1"/>
            </p:cNvSpPr>
            <p:nvPr/>
          </p:nvSpPr>
          <p:spPr bwMode="auto">
            <a:xfrm>
              <a:off x="5954372" y="4302290"/>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4" name="Rectangle 195"/>
            <p:cNvSpPr>
              <a:spLocks noChangeArrowheads="1"/>
            </p:cNvSpPr>
            <p:nvPr/>
          </p:nvSpPr>
          <p:spPr bwMode="auto">
            <a:xfrm>
              <a:off x="5954372" y="4302290"/>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5" name="Rectangle 196"/>
            <p:cNvSpPr>
              <a:spLocks noChangeArrowheads="1"/>
            </p:cNvSpPr>
            <p:nvPr/>
          </p:nvSpPr>
          <p:spPr bwMode="auto">
            <a:xfrm>
              <a:off x="5959879"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6" name="Rectangle 197"/>
            <p:cNvSpPr>
              <a:spLocks noChangeArrowheads="1"/>
            </p:cNvSpPr>
            <p:nvPr/>
          </p:nvSpPr>
          <p:spPr bwMode="auto">
            <a:xfrm>
              <a:off x="5959879"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7" name="Rectangle 198"/>
            <p:cNvSpPr>
              <a:spLocks noChangeArrowheads="1"/>
            </p:cNvSpPr>
            <p:nvPr/>
          </p:nvSpPr>
          <p:spPr bwMode="auto">
            <a:xfrm>
              <a:off x="5962632"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8" name="Rectangle 199"/>
            <p:cNvSpPr>
              <a:spLocks noChangeArrowheads="1"/>
            </p:cNvSpPr>
            <p:nvPr/>
          </p:nvSpPr>
          <p:spPr bwMode="auto">
            <a:xfrm>
              <a:off x="5962632"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299" name="Rectangle 200"/>
            <p:cNvSpPr>
              <a:spLocks noChangeArrowheads="1"/>
            </p:cNvSpPr>
            <p:nvPr/>
          </p:nvSpPr>
          <p:spPr bwMode="auto">
            <a:xfrm>
              <a:off x="5965387"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0" name="Freeform 201"/>
            <p:cNvSpPr>
              <a:spLocks/>
            </p:cNvSpPr>
            <p:nvPr/>
          </p:nvSpPr>
          <p:spPr bwMode="auto">
            <a:xfrm>
              <a:off x="5965387" y="4302290"/>
              <a:ext cx="2755" cy="5507"/>
            </a:xfrm>
            <a:custGeom>
              <a:avLst/>
              <a:gdLst/>
              <a:ahLst/>
              <a:cxnLst>
                <a:cxn ang="0">
                  <a:pos x="0" y="2"/>
                </a:cxn>
                <a:cxn ang="0">
                  <a:pos x="0" y="0"/>
                </a:cxn>
                <a:cxn ang="0">
                  <a:pos x="0" y="2"/>
                </a:cxn>
              </a:cxnLst>
              <a:rect l="0" t="0" r="r" b="b"/>
              <a:pathLst>
                <a:path h="2">
                  <a:moveTo>
                    <a:pt x="0" y="2"/>
                  </a:moveTo>
                  <a:lnTo>
                    <a:pt x="0" y="0"/>
                  </a:lnTo>
                  <a:lnTo>
                    <a:pt x="0" y="2"/>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1" name="Rectangle 202"/>
            <p:cNvSpPr>
              <a:spLocks noChangeArrowheads="1"/>
            </p:cNvSpPr>
            <p:nvPr/>
          </p:nvSpPr>
          <p:spPr bwMode="auto">
            <a:xfrm>
              <a:off x="5965387" y="4302290"/>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2" name="Rectangle 203"/>
            <p:cNvSpPr>
              <a:spLocks noChangeArrowheads="1"/>
            </p:cNvSpPr>
            <p:nvPr/>
          </p:nvSpPr>
          <p:spPr bwMode="auto">
            <a:xfrm>
              <a:off x="5965387" y="4302290"/>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3" name="Rectangle 204"/>
            <p:cNvSpPr>
              <a:spLocks noChangeArrowheads="1"/>
            </p:cNvSpPr>
            <p:nvPr/>
          </p:nvSpPr>
          <p:spPr bwMode="auto">
            <a:xfrm>
              <a:off x="5968140"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4" name="Rectangle 205"/>
            <p:cNvSpPr>
              <a:spLocks noChangeArrowheads="1"/>
            </p:cNvSpPr>
            <p:nvPr/>
          </p:nvSpPr>
          <p:spPr bwMode="auto">
            <a:xfrm>
              <a:off x="5968140"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5" name="Rectangle 207"/>
            <p:cNvSpPr>
              <a:spLocks noChangeArrowheads="1"/>
            </p:cNvSpPr>
            <p:nvPr/>
          </p:nvSpPr>
          <p:spPr bwMode="auto">
            <a:xfrm>
              <a:off x="5970892" y="4302292"/>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6" name="Rectangle 208"/>
            <p:cNvSpPr>
              <a:spLocks noChangeArrowheads="1"/>
            </p:cNvSpPr>
            <p:nvPr/>
          </p:nvSpPr>
          <p:spPr bwMode="auto">
            <a:xfrm>
              <a:off x="5970892" y="4302292"/>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7" name="Rectangle 209"/>
            <p:cNvSpPr>
              <a:spLocks noChangeArrowheads="1"/>
            </p:cNvSpPr>
            <p:nvPr/>
          </p:nvSpPr>
          <p:spPr bwMode="auto">
            <a:xfrm>
              <a:off x="5976400"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8" name="Rectangle 210"/>
            <p:cNvSpPr>
              <a:spLocks noChangeArrowheads="1"/>
            </p:cNvSpPr>
            <p:nvPr/>
          </p:nvSpPr>
          <p:spPr bwMode="auto">
            <a:xfrm>
              <a:off x="5976400"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09" name="Rectangle 211"/>
            <p:cNvSpPr>
              <a:spLocks noChangeArrowheads="1"/>
            </p:cNvSpPr>
            <p:nvPr/>
          </p:nvSpPr>
          <p:spPr bwMode="auto">
            <a:xfrm>
              <a:off x="5979155"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0" name="Rectangle 212"/>
            <p:cNvSpPr>
              <a:spLocks noChangeArrowheads="1"/>
            </p:cNvSpPr>
            <p:nvPr/>
          </p:nvSpPr>
          <p:spPr bwMode="auto">
            <a:xfrm>
              <a:off x="5979155"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1" name="Rectangle 213"/>
            <p:cNvSpPr>
              <a:spLocks noChangeArrowheads="1"/>
            </p:cNvSpPr>
            <p:nvPr/>
          </p:nvSpPr>
          <p:spPr bwMode="auto">
            <a:xfrm>
              <a:off x="5981907"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2" name="Rectangle 214"/>
            <p:cNvSpPr>
              <a:spLocks noChangeArrowheads="1"/>
            </p:cNvSpPr>
            <p:nvPr/>
          </p:nvSpPr>
          <p:spPr bwMode="auto">
            <a:xfrm>
              <a:off x="5981907"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3" name="Rectangle 215"/>
            <p:cNvSpPr>
              <a:spLocks noChangeArrowheads="1"/>
            </p:cNvSpPr>
            <p:nvPr/>
          </p:nvSpPr>
          <p:spPr bwMode="auto">
            <a:xfrm>
              <a:off x="5984662"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4" name="Rectangle 216"/>
            <p:cNvSpPr>
              <a:spLocks noChangeArrowheads="1"/>
            </p:cNvSpPr>
            <p:nvPr/>
          </p:nvSpPr>
          <p:spPr bwMode="auto">
            <a:xfrm>
              <a:off x="5984662"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5" name="Rectangle 217"/>
            <p:cNvSpPr>
              <a:spLocks noChangeArrowheads="1"/>
            </p:cNvSpPr>
            <p:nvPr/>
          </p:nvSpPr>
          <p:spPr bwMode="auto">
            <a:xfrm>
              <a:off x="5987415" y="4302292"/>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6" name="Rectangle 218"/>
            <p:cNvSpPr>
              <a:spLocks noChangeArrowheads="1"/>
            </p:cNvSpPr>
            <p:nvPr/>
          </p:nvSpPr>
          <p:spPr bwMode="auto">
            <a:xfrm>
              <a:off x="5987415" y="4302292"/>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7" name="Rectangle 219"/>
            <p:cNvSpPr>
              <a:spLocks noChangeArrowheads="1"/>
            </p:cNvSpPr>
            <p:nvPr/>
          </p:nvSpPr>
          <p:spPr bwMode="auto">
            <a:xfrm>
              <a:off x="5992922"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8" name="Rectangle 220"/>
            <p:cNvSpPr>
              <a:spLocks noChangeArrowheads="1"/>
            </p:cNvSpPr>
            <p:nvPr/>
          </p:nvSpPr>
          <p:spPr bwMode="auto">
            <a:xfrm>
              <a:off x="5992922"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19" name="Rectangle 221"/>
            <p:cNvSpPr>
              <a:spLocks noChangeArrowheads="1"/>
            </p:cNvSpPr>
            <p:nvPr/>
          </p:nvSpPr>
          <p:spPr bwMode="auto">
            <a:xfrm>
              <a:off x="5995677"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0" name="Rectangle 222"/>
            <p:cNvSpPr>
              <a:spLocks noChangeArrowheads="1"/>
            </p:cNvSpPr>
            <p:nvPr/>
          </p:nvSpPr>
          <p:spPr bwMode="auto">
            <a:xfrm>
              <a:off x="5995677"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1" name="Rectangle 223"/>
            <p:cNvSpPr>
              <a:spLocks noChangeArrowheads="1"/>
            </p:cNvSpPr>
            <p:nvPr/>
          </p:nvSpPr>
          <p:spPr bwMode="auto">
            <a:xfrm>
              <a:off x="5998430"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2" name="Rectangle 224"/>
            <p:cNvSpPr>
              <a:spLocks noChangeArrowheads="1"/>
            </p:cNvSpPr>
            <p:nvPr/>
          </p:nvSpPr>
          <p:spPr bwMode="auto">
            <a:xfrm>
              <a:off x="5998430"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3" name="Rectangle 225"/>
            <p:cNvSpPr>
              <a:spLocks noChangeArrowheads="1"/>
            </p:cNvSpPr>
            <p:nvPr/>
          </p:nvSpPr>
          <p:spPr bwMode="auto">
            <a:xfrm>
              <a:off x="6001184" y="4302292"/>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4" name="Rectangle 226"/>
            <p:cNvSpPr>
              <a:spLocks noChangeArrowheads="1"/>
            </p:cNvSpPr>
            <p:nvPr/>
          </p:nvSpPr>
          <p:spPr bwMode="auto">
            <a:xfrm>
              <a:off x="6001184" y="4302292"/>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5" name="Rectangle 227"/>
            <p:cNvSpPr>
              <a:spLocks noChangeArrowheads="1"/>
            </p:cNvSpPr>
            <p:nvPr/>
          </p:nvSpPr>
          <p:spPr bwMode="auto">
            <a:xfrm>
              <a:off x="6006692"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6" name="Rectangle 228"/>
            <p:cNvSpPr>
              <a:spLocks noChangeArrowheads="1"/>
            </p:cNvSpPr>
            <p:nvPr/>
          </p:nvSpPr>
          <p:spPr bwMode="auto">
            <a:xfrm>
              <a:off x="6006692"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7" name="Rectangle 229"/>
            <p:cNvSpPr>
              <a:spLocks noChangeArrowheads="1"/>
            </p:cNvSpPr>
            <p:nvPr/>
          </p:nvSpPr>
          <p:spPr bwMode="auto">
            <a:xfrm>
              <a:off x="6009445"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8" name="Rectangle 230"/>
            <p:cNvSpPr>
              <a:spLocks noChangeArrowheads="1"/>
            </p:cNvSpPr>
            <p:nvPr/>
          </p:nvSpPr>
          <p:spPr bwMode="auto">
            <a:xfrm>
              <a:off x="6009445"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29" name="Rectangle 231"/>
            <p:cNvSpPr>
              <a:spLocks noChangeArrowheads="1"/>
            </p:cNvSpPr>
            <p:nvPr/>
          </p:nvSpPr>
          <p:spPr bwMode="auto">
            <a:xfrm>
              <a:off x="6012199"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0" name="Rectangle 232"/>
            <p:cNvSpPr>
              <a:spLocks noChangeArrowheads="1"/>
            </p:cNvSpPr>
            <p:nvPr/>
          </p:nvSpPr>
          <p:spPr bwMode="auto">
            <a:xfrm>
              <a:off x="6012199"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1" name="Rectangle 233"/>
            <p:cNvSpPr>
              <a:spLocks noChangeArrowheads="1"/>
            </p:cNvSpPr>
            <p:nvPr/>
          </p:nvSpPr>
          <p:spPr bwMode="auto">
            <a:xfrm>
              <a:off x="6014952"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2" name="Rectangle 234"/>
            <p:cNvSpPr>
              <a:spLocks noChangeArrowheads="1"/>
            </p:cNvSpPr>
            <p:nvPr/>
          </p:nvSpPr>
          <p:spPr bwMode="auto">
            <a:xfrm>
              <a:off x="6014952"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3" name="Rectangle 235"/>
            <p:cNvSpPr>
              <a:spLocks noChangeArrowheads="1"/>
            </p:cNvSpPr>
            <p:nvPr/>
          </p:nvSpPr>
          <p:spPr bwMode="auto">
            <a:xfrm>
              <a:off x="6017707" y="4302292"/>
              <a:ext cx="5507"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4" name="Rectangle 236"/>
            <p:cNvSpPr>
              <a:spLocks noChangeArrowheads="1"/>
            </p:cNvSpPr>
            <p:nvPr/>
          </p:nvSpPr>
          <p:spPr bwMode="auto">
            <a:xfrm>
              <a:off x="6017707" y="4302292"/>
              <a:ext cx="5507"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5" name="Rectangle 237"/>
            <p:cNvSpPr>
              <a:spLocks noChangeArrowheads="1"/>
            </p:cNvSpPr>
            <p:nvPr/>
          </p:nvSpPr>
          <p:spPr bwMode="auto">
            <a:xfrm>
              <a:off x="6023214"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6" name="Rectangle 238"/>
            <p:cNvSpPr>
              <a:spLocks noChangeArrowheads="1"/>
            </p:cNvSpPr>
            <p:nvPr/>
          </p:nvSpPr>
          <p:spPr bwMode="auto">
            <a:xfrm>
              <a:off x="6023214"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7" name="Rectangle 239"/>
            <p:cNvSpPr>
              <a:spLocks noChangeArrowheads="1"/>
            </p:cNvSpPr>
            <p:nvPr/>
          </p:nvSpPr>
          <p:spPr bwMode="auto">
            <a:xfrm>
              <a:off x="6025967"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8" name="Rectangle 240"/>
            <p:cNvSpPr>
              <a:spLocks noChangeArrowheads="1"/>
            </p:cNvSpPr>
            <p:nvPr/>
          </p:nvSpPr>
          <p:spPr bwMode="auto">
            <a:xfrm>
              <a:off x="6025967"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39" name="Rectangle 241"/>
            <p:cNvSpPr>
              <a:spLocks noChangeArrowheads="1"/>
            </p:cNvSpPr>
            <p:nvPr/>
          </p:nvSpPr>
          <p:spPr bwMode="auto">
            <a:xfrm>
              <a:off x="6028721"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0" name="Rectangle 242"/>
            <p:cNvSpPr>
              <a:spLocks noChangeArrowheads="1"/>
            </p:cNvSpPr>
            <p:nvPr/>
          </p:nvSpPr>
          <p:spPr bwMode="auto">
            <a:xfrm>
              <a:off x="6028721"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1" name="Rectangle 243"/>
            <p:cNvSpPr>
              <a:spLocks noChangeArrowheads="1"/>
            </p:cNvSpPr>
            <p:nvPr/>
          </p:nvSpPr>
          <p:spPr bwMode="auto">
            <a:xfrm>
              <a:off x="6031474"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2" name="Rectangle 244"/>
            <p:cNvSpPr>
              <a:spLocks noChangeArrowheads="1"/>
            </p:cNvSpPr>
            <p:nvPr/>
          </p:nvSpPr>
          <p:spPr bwMode="auto">
            <a:xfrm>
              <a:off x="6031474"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3" name="Rectangle 245"/>
            <p:cNvSpPr>
              <a:spLocks noChangeArrowheads="1"/>
            </p:cNvSpPr>
            <p:nvPr/>
          </p:nvSpPr>
          <p:spPr bwMode="auto">
            <a:xfrm>
              <a:off x="6034229" y="4299537"/>
              <a:ext cx="5507"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4" name="Rectangle 246"/>
            <p:cNvSpPr>
              <a:spLocks noChangeArrowheads="1"/>
            </p:cNvSpPr>
            <p:nvPr/>
          </p:nvSpPr>
          <p:spPr bwMode="auto">
            <a:xfrm>
              <a:off x="6034229" y="4299537"/>
              <a:ext cx="5507"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5" name="Rectangle 247"/>
            <p:cNvSpPr>
              <a:spLocks noChangeArrowheads="1"/>
            </p:cNvSpPr>
            <p:nvPr/>
          </p:nvSpPr>
          <p:spPr bwMode="auto">
            <a:xfrm>
              <a:off x="6039736"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6" name="Freeform 248"/>
            <p:cNvSpPr>
              <a:spLocks/>
            </p:cNvSpPr>
            <p:nvPr/>
          </p:nvSpPr>
          <p:spPr bwMode="auto">
            <a:xfrm>
              <a:off x="6039736" y="4299537"/>
              <a:ext cx="2755" cy="8262"/>
            </a:xfrm>
            <a:custGeom>
              <a:avLst/>
              <a:gdLst/>
              <a:ahLst/>
              <a:cxnLst>
                <a:cxn ang="0">
                  <a:pos x="0" y="3"/>
                </a:cxn>
                <a:cxn ang="0">
                  <a:pos x="0" y="0"/>
                </a:cxn>
                <a:cxn ang="0">
                  <a:pos x="0" y="3"/>
                </a:cxn>
              </a:cxnLst>
              <a:rect l="0" t="0" r="r" b="b"/>
              <a:pathLst>
                <a:path h="3">
                  <a:moveTo>
                    <a:pt x="0" y="3"/>
                  </a:moveTo>
                  <a:lnTo>
                    <a:pt x="0" y="0"/>
                  </a:lnTo>
                  <a:lnTo>
                    <a:pt x="0" y="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7" name="Rectangle 249"/>
            <p:cNvSpPr>
              <a:spLocks noChangeArrowheads="1"/>
            </p:cNvSpPr>
            <p:nvPr/>
          </p:nvSpPr>
          <p:spPr bwMode="auto">
            <a:xfrm>
              <a:off x="6039736"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8" name="Rectangle 250"/>
            <p:cNvSpPr>
              <a:spLocks noChangeArrowheads="1"/>
            </p:cNvSpPr>
            <p:nvPr/>
          </p:nvSpPr>
          <p:spPr bwMode="auto">
            <a:xfrm>
              <a:off x="6039736"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49" name="Rectangle 251"/>
            <p:cNvSpPr>
              <a:spLocks noChangeArrowheads="1"/>
            </p:cNvSpPr>
            <p:nvPr/>
          </p:nvSpPr>
          <p:spPr bwMode="auto">
            <a:xfrm>
              <a:off x="6042489"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0" name="Rectangle 252"/>
            <p:cNvSpPr>
              <a:spLocks noChangeArrowheads="1"/>
            </p:cNvSpPr>
            <p:nvPr/>
          </p:nvSpPr>
          <p:spPr bwMode="auto">
            <a:xfrm>
              <a:off x="6042489"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1" name="Rectangle 253"/>
            <p:cNvSpPr>
              <a:spLocks noChangeArrowheads="1"/>
            </p:cNvSpPr>
            <p:nvPr/>
          </p:nvSpPr>
          <p:spPr bwMode="auto">
            <a:xfrm>
              <a:off x="6045244"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2" name="Rectangle 254"/>
            <p:cNvSpPr>
              <a:spLocks noChangeArrowheads="1"/>
            </p:cNvSpPr>
            <p:nvPr/>
          </p:nvSpPr>
          <p:spPr bwMode="auto">
            <a:xfrm>
              <a:off x="6045244"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3" name="Rectangle 255"/>
            <p:cNvSpPr>
              <a:spLocks noChangeArrowheads="1"/>
            </p:cNvSpPr>
            <p:nvPr/>
          </p:nvSpPr>
          <p:spPr bwMode="auto">
            <a:xfrm>
              <a:off x="6047997"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4" name="Rectangle 256"/>
            <p:cNvSpPr>
              <a:spLocks noChangeArrowheads="1"/>
            </p:cNvSpPr>
            <p:nvPr/>
          </p:nvSpPr>
          <p:spPr bwMode="auto">
            <a:xfrm>
              <a:off x="6047997"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5" name="Rectangle 257"/>
            <p:cNvSpPr>
              <a:spLocks noChangeArrowheads="1"/>
            </p:cNvSpPr>
            <p:nvPr/>
          </p:nvSpPr>
          <p:spPr bwMode="auto">
            <a:xfrm>
              <a:off x="6050751" y="4296784"/>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6" name="Rectangle 258"/>
            <p:cNvSpPr>
              <a:spLocks noChangeArrowheads="1"/>
            </p:cNvSpPr>
            <p:nvPr/>
          </p:nvSpPr>
          <p:spPr bwMode="auto">
            <a:xfrm>
              <a:off x="6050751" y="4296784"/>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7" name="Rectangle 259"/>
            <p:cNvSpPr>
              <a:spLocks noChangeArrowheads="1"/>
            </p:cNvSpPr>
            <p:nvPr/>
          </p:nvSpPr>
          <p:spPr bwMode="auto">
            <a:xfrm>
              <a:off x="6056259"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8" name="Rectangle 260"/>
            <p:cNvSpPr>
              <a:spLocks noChangeArrowheads="1"/>
            </p:cNvSpPr>
            <p:nvPr/>
          </p:nvSpPr>
          <p:spPr bwMode="auto">
            <a:xfrm>
              <a:off x="6056259"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59" name="Rectangle 261"/>
            <p:cNvSpPr>
              <a:spLocks noChangeArrowheads="1"/>
            </p:cNvSpPr>
            <p:nvPr/>
          </p:nvSpPr>
          <p:spPr bwMode="auto">
            <a:xfrm>
              <a:off x="6059012"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0" name="Rectangle 262"/>
            <p:cNvSpPr>
              <a:spLocks noChangeArrowheads="1"/>
            </p:cNvSpPr>
            <p:nvPr/>
          </p:nvSpPr>
          <p:spPr bwMode="auto">
            <a:xfrm>
              <a:off x="6059012"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1" name="Rectangle 263"/>
            <p:cNvSpPr>
              <a:spLocks noChangeArrowheads="1"/>
            </p:cNvSpPr>
            <p:nvPr/>
          </p:nvSpPr>
          <p:spPr bwMode="auto">
            <a:xfrm>
              <a:off x="6061766"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2" name="Rectangle 264"/>
            <p:cNvSpPr>
              <a:spLocks noChangeArrowheads="1"/>
            </p:cNvSpPr>
            <p:nvPr/>
          </p:nvSpPr>
          <p:spPr bwMode="auto">
            <a:xfrm>
              <a:off x="6061766"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3" name="Rectangle 265"/>
            <p:cNvSpPr>
              <a:spLocks noChangeArrowheads="1"/>
            </p:cNvSpPr>
            <p:nvPr/>
          </p:nvSpPr>
          <p:spPr bwMode="auto">
            <a:xfrm>
              <a:off x="6064519"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4" name="Rectangle 266"/>
            <p:cNvSpPr>
              <a:spLocks noChangeArrowheads="1"/>
            </p:cNvSpPr>
            <p:nvPr/>
          </p:nvSpPr>
          <p:spPr bwMode="auto">
            <a:xfrm>
              <a:off x="6064519"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5" name="Rectangle 267"/>
            <p:cNvSpPr>
              <a:spLocks noChangeArrowheads="1"/>
            </p:cNvSpPr>
            <p:nvPr/>
          </p:nvSpPr>
          <p:spPr bwMode="auto">
            <a:xfrm>
              <a:off x="6067274" y="4296784"/>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6" name="Rectangle 268"/>
            <p:cNvSpPr>
              <a:spLocks noChangeArrowheads="1"/>
            </p:cNvSpPr>
            <p:nvPr/>
          </p:nvSpPr>
          <p:spPr bwMode="auto">
            <a:xfrm>
              <a:off x="6067274" y="4296784"/>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7" name="Rectangle 269"/>
            <p:cNvSpPr>
              <a:spLocks noChangeArrowheads="1"/>
            </p:cNvSpPr>
            <p:nvPr/>
          </p:nvSpPr>
          <p:spPr bwMode="auto">
            <a:xfrm>
              <a:off x="6072781"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8" name="Rectangle 270"/>
            <p:cNvSpPr>
              <a:spLocks noChangeArrowheads="1"/>
            </p:cNvSpPr>
            <p:nvPr/>
          </p:nvSpPr>
          <p:spPr bwMode="auto">
            <a:xfrm>
              <a:off x="6072781"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69" name="Rectangle 271"/>
            <p:cNvSpPr>
              <a:spLocks noChangeArrowheads="1"/>
            </p:cNvSpPr>
            <p:nvPr/>
          </p:nvSpPr>
          <p:spPr bwMode="auto">
            <a:xfrm>
              <a:off x="6075534"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0" name="Rectangle 272"/>
            <p:cNvSpPr>
              <a:spLocks noChangeArrowheads="1"/>
            </p:cNvSpPr>
            <p:nvPr/>
          </p:nvSpPr>
          <p:spPr bwMode="auto">
            <a:xfrm>
              <a:off x="6075534"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1" name="Rectangle 273"/>
            <p:cNvSpPr>
              <a:spLocks noChangeArrowheads="1"/>
            </p:cNvSpPr>
            <p:nvPr/>
          </p:nvSpPr>
          <p:spPr bwMode="auto">
            <a:xfrm>
              <a:off x="6078288"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2" name="Rectangle 274"/>
            <p:cNvSpPr>
              <a:spLocks noChangeArrowheads="1"/>
            </p:cNvSpPr>
            <p:nvPr/>
          </p:nvSpPr>
          <p:spPr bwMode="auto">
            <a:xfrm>
              <a:off x="6078288"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3" name="Rectangle 275"/>
            <p:cNvSpPr>
              <a:spLocks noChangeArrowheads="1"/>
            </p:cNvSpPr>
            <p:nvPr/>
          </p:nvSpPr>
          <p:spPr bwMode="auto">
            <a:xfrm>
              <a:off x="6081041" y="4299537"/>
              <a:ext cx="5507"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4" name="Rectangle 276"/>
            <p:cNvSpPr>
              <a:spLocks noChangeArrowheads="1"/>
            </p:cNvSpPr>
            <p:nvPr/>
          </p:nvSpPr>
          <p:spPr bwMode="auto">
            <a:xfrm>
              <a:off x="6081041" y="4299537"/>
              <a:ext cx="5507"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5" name="Rectangle 277"/>
            <p:cNvSpPr>
              <a:spLocks noChangeArrowheads="1"/>
            </p:cNvSpPr>
            <p:nvPr/>
          </p:nvSpPr>
          <p:spPr bwMode="auto">
            <a:xfrm>
              <a:off x="6086549"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6" name="Rectangle 278"/>
            <p:cNvSpPr>
              <a:spLocks noChangeArrowheads="1"/>
            </p:cNvSpPr>
            <p:nvPr/>
          </p:nvSpPr>
          <p:spPr bwMode="auto">
            <a:xfrm>
              <a:off x="6086549"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7" name="Rectangle 279"/>
            <p:cNvSpPr>
              <a:spLocks noChangeArrowheads="1"/>
            </p:cNvSpPr>
            <p:nvPr/>
          </p:nvSpPr>
          <p:spPr bwMode="auto">
            <a:xfrm>
              <a:off x="6089303"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8" name="Rectangle 280"/>
            <p:cNvSpPr>
              <a:spLocks noChangeArrowheads="1"/>
            </p:cNvSpPr>
            <p:nvPr/>
          </p:nvSpPr>
          <p:spPr bwMode="auto">
            <a:xfrm>
              <a:off x="6089303"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79" name="Rectangle 281"/>
            <p:cNvSpPr>
              <a:spLocks noChangeArrowheads="1"/>
            </p:cNvSpPr>
            <p:nvPr/>
          </p:nvSpPr>
          <p:spPr bwMode="auto">
            <a:xfrm>
              <a:off x="6092056"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0" name="Rectangle 282"/>
            <p:cNvSpPr>
              <a:spLocks noChangeArrowheads="1"/>
            </p:cNvSpPr>
            <p:nvPr/>
          </p:nvSpPr>
          <p:spPr bwMode="auto">
            <a:xfrm>
              <a:off x="6092056"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1" name="Rectangle 283"/>
            <p:cNvSpPr>
              <a:spLocks noChangeArrowheads="1"/>
            </p:cNvSpPr>
            <p:nvPr/>
          </p:nvSpPr>
          <p:spPr bwMode="auto">
            <a:xfrm>
              <a:off x="6094811"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2" name="Rectangle 284"/>
            <p:cNvSpPr>
              <a:spLocks noChangeArrowheads="1"/>
            </p:cNvSpPr>
            <p:nvPr/>
          </p:nvSpPr>
          <p:spPr bwMode="auto">
            <a:xfrm>
              <a:off x="6094811"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3" name="Rectangle 285"/>
            <p:cNvSpPr>
              <a:spLocks noChangeArrowheads="1"/>
            </p:cNvSpPr>
            <p:nvPr/>
          </p:nvSpPr>
          <p:spPr bwMode="auto">
            <a:xfrm>
              <a:off x="6097564" y="4296784"/>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4" name="Rectangle 286"/>
            <p:cNvSpPr>
              <a:spLocks noChangeArrowheads="1"/>
            </p:cNvSpPr>
            <p:nvPr/>
          </p:nvSpPr>
          <p:spPr bwMode="auto">
            <a:xfrm>
              <a:off x="6097564" y="4296784"/>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5" name="Rectangle 287"/>
            <p:cNvSpPr>
              <a:spLocks noChangeArrowheads="1"/>
            </p:cNvSpPr>
            <p:nvPr/>
          </p:nvSpPr>
          <p:spPr bwMode="auto">
            <a:xfrm>
              <a:off x="6103071"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6" name="Rectangle 288"/>
            <p:cNvSpPr>
              <a:spLocks noChangeArrowheads="1"/>
            </p:cNvSpPr>
            <p:nvPr/>
          </p:nvSpPr>
          <p:spPr bwMode="auto">
            <a:xfrm>
              <a:off x="6103071"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7" name="Rectangle 289"/>
            <p:cNvSpPr>
              <a:spLocks noChangeArrowheads="1"/>
            </p:cNvSpPr>
            <p:nvPr/>
          </p:nvSpPr>
          <p:spPr bwMode="auto">
            <a:xfrm>
              <a:off x="6105826"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8" name="Rectangle 290"/>
            <p:cNvSpPr>
              <a:spLocks noChangeArrowheads="1"/>
            </p:cNvSpPr>
            <p:nvPr/>
          </p:nvSpPr>
          <p:spPr bwMode="auto">
            <a:xfrm>
              <a:off x="6105826"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89" name="Rectangle 291"/>
            <p:cNvSpPr>
              <a:spLocks noChangeArrowheads="1"/>
            </p:cNvSpPr>
            <p:nvPr/>
          </p:nvSpPr>
          <p:spPr bwMode="auto">
            <a:xfrm>
              <a:off x="6108579"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0" name="Rectangle 292"/>
            <p:cNvSpPr>
              <a:spLocks noChangeArrowheads="1"/>
            </p:cNvSpPr>
            <p:nvPr/>
          </p:nvSpPr>
          <p:spPr bwMode="auto">
            <a:xfrm>
              <a:off x="6108579"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1" name="Rectangle 293"/>
            <p:cNvSpPr>
              <a:spLocks noChangeArrowheads="1"/>
            </p:cNvSpPr>
            <p:nvPr/>
          </p:nvSpPr>
          <p:spPr bwMode="auto">
            <a:xfrm>
              <a:off x="6111333"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2" name="Freeform 294"/>
            <p:cNvSpPr>
              <a:spLocks/>
            </p:cNvSpPr>
            <p:nvPr/>
          </p:nvSpPr>
          <p:spPr bwMode="auto">
            <a:xfrm>
              <a:off x="6111333" y="4296784"/>
              <a:ext cx="2755" cy="11015"/>
            </a:xfrm>
            <a:custGeom>
              <a:avLst/>
              <a:gdLst/>
              <a:ahLst/>
              <a:cxnLst>
                <a:cxn ang="0">
                  <a:pos x="0" y="4"/>
                </a:cxn>
                <a:cxn ang="0">
                  <a:pos x="0" y="0"/>
                </a:cxn>
                <a:cxn ang="0">
                  <a:pos x="0" y="4"/>
                </a:cxn>
              </a:cxnLst>
              <a:rect l="0" t="0" r="r" b="b"/>
              <a:pathLst>
                <a:path h="4">
                  <a:moveTo>
                    <a:pt x="0" y="4"/>
                  </a:moveTo>
                  <a:lnTo>
                    <a:pt x="0" y="0"/>
                  </a:lnTo>
                  <a:lnTo>
                    <a:pt x="0" y="4"/>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3" name="Rectangle 295"/>
            <p:cNvSpPr>
              <a:spLocks noChangeArrowheads="1"/>
            </p:cNvSpPr>
            <p:nvPr/>
          </p:nvSpPr>
          <p:spPr bwMode="auto">
            <a:xfrm>
              <a:off x="6111333"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4" name="Rectangle 296"/>
            <p:cNvSpPr>
              <a:spLocks noChangeArrowheads="1"/>
            </p:cNvSpPr>
            <p:nvPr/>
          </p:nvSpPr>
          <p:spPr bwMode="auto">
            <a:xfrm>
              <a:off x="6111333"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5" name="Rectangle 297"/>
            <p:cNvSpPr>
              <a:spLocks noChangeArrowheads="1"/>
            </p:cNvSpPr>
            <p:nvPr/>
          </p:nvSpPr>
          <p:spPr bwMode="auto">
            <a:xfrm>
              <a:off x="6114086"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6" name="Rectangle 298"/>
            <p:cNvSpPr>
              <a:spLocks noChangeArrowheads="1"/>
            </p:cNvSpPr>
            <p:nvPr/>
          </p:nvSpPr>
          <p:spPr bwMode="auto">
            <a:xfrm>
              <a:off x="6114086"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7" name="Rectangle 299"/>
            <p:cNvSpPr>
              <a:spLocks noChangeArrowheads="1"/>
            </p:cNvSpPr>
            <p:nvPr/>
          </p:nvSpPr>
          <p:spPr bwMode="auto">
            <a:xfrm>
              <a:off x="6119593"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8" name="Rectangle 300"/>
            <p:cNvSpPr>
              <a:spLocks noChangeArrowheads="1"/>
            </p:cNvSpPr>
            <p:nvPr/>
          </p:nvSpPr>
          <p:spPr bwMode="auto">
            <a:xfrm>
              <a:off x="6119593"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399" name="Rectangle 301"/>
            <p:cNvSpPr>
              <a:spLocks noChangeArrowheads="1"/>
            </p:cNvSpPr>
            <p:nvPr/>
          </p:nvSpPr>
          <p:spPr bwMode="auto">
            <a:xfrm>
              <a:off x="6122348"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0" name="Rectangle 302"/>
            <p:cNvSpPr>
              <a:spLocks noChangeArrowheads="1"/>
            </p:cNvSpPr>
            <p:nvPr/>
          </p:nvSpPr>
          <p:spPr bwMode="auto">
            <a:xfrm>
              <a:off x="6122348"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1" name="Rectangle 303"/>
            <p:cNvSpPr>
              <a:spLocks noChangeArrowheads="1"/>
            </p:cNvSpPr>
            <p:nvPr/>
          </p:nvSpPr>
          <p:spPr bwMode="auto">
            <a:xfrm>
              <a:off x="6125101"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2" name="Rectangle 304"/>
            <p:cNvSpPr>
              <a:spLocks noChangeArrowheads="1"/>
            </p:cNvSpPr>
            <p:nvPr/>
          </p:nvSpPr>
          <p:spPr bwMode="auto">
            <a:xfrm>
              <a:off x="6125101"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3" name="Rectangle 305"/>
            <p:cNvSpPr>
              <a:spLocks noChangeArrowheads="1"/>
            </p:cNvSpPr>
            <p:nvPr/>
          </p:nvSpPr>
          <p:spPr bwMode="auto">
            <a:xfrm>
              <a:off x="6127855"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4" name="Rectangle 306"/>
            <p:cNvSpPr>
              <a:spLocks noChangeArrowheads="1"/>
            </p:cNvSpPr>
            <p:nvPr/>
          </p:nvSpPr>
          <p:spPr bwMode="auto">
            <a:xfrm>
              <a:off x="6127855"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5" name="Rectangle 307"/>
            <p:cNvSpPr>
              <a:spLocks noChangeArrowheads="1"/>
            </p:cNvSpPr>
            <p:nvPr/>
          </p:nvSpPr>
          <p:spPr bwMode="auto">
            <a:xfrm>
              <a:off x="6130608" y="4285769"/>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6" name="Rectangle 308"/>
            <p:cNvSpPr>
              <a:spLocks noChangeArrowheads="1"/>
            </p:cNvSpPr>
            <p:nvPr/>
          </p:nvSpPr>
          <p:spPr bwMode="auto">
            <a:xfrm>
              <a:off x="6130608" y="4285769"/>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7" name="Rectangle 309"/>
            <p:cNvSpPr>
              <a:spLocks noChangeArrowheads="1"/>
            </p:cNvSpPr>
            <p:nvPr/>
          </p:nvSpPr>
          <p:spPr bwMode="auto">
            <a:xfrm>
              <a:off x="6136116"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8" name="Rectangle 310"/>
            <p:cNvSpPr>
              <a:spLocks noChangeArrowheads="1"/>
            </p:cNvSpPr>
            <p:nvPr/>
          </p:nvSpPr>
          <p:spPr bwMode="auto">
            <a:xfrm>
              <a:off x="6136116"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09" name="Rectangle 311"/>
            <p:cNvSpPr>
              <a:spLocks noChangeArrowheads="1"/>
            </p:cNvSpPr>
            <p:nvPr/>
          </p:nvSpPr>
          <p:spPr bwMode="auto">
            <a:xfrm>
              <a:off x="6138870"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0" name="Rectangle 312"/>
            <p:cNvSpPr>
              <a:spLocks noChangeArrowheads="1"/>
            </p:cNvSpPr>
            <p:nvPr/>
          </p:nvSpPr>
          <p:spPr bwMode="auto">
            <a:xfrm>
              <a:off x="6138870"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1" name="Rectangle 313"/>
            <p:cNvSpPr>
              <a:spLocks noChangeArrowheads="1"/>
            </p:cNvSpPr>
            <p:nvPr/>
          </p:nvSpPr>
          <p:spPr bwMode="auto">
            <a:xfrm>
              <a:off x="6141623" y="4296784"/>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2" name="Rectangle 314"/>
            <p:cNvSpPr>
              <a:spLocks noChangeArrowheads="1"/>
            </p:cNvSpPr>
            <p:nvPr/>
          </p:nvSpPr>
          <p:spPr bwMode="auto">
            <a:xfrm>
              <a:off x="6141623" y="4296784"/>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3" name="Rectangle 315"/>
            <p:cNvSpPr>
              <a:spLocks noChangeArrowheads="1"/>
            </p:cNvSpPr>
            <p:nvPr/>
          </p:nvSpPr>
          <p:spPr bwMode="auto">
            <a:xfrm>
              <a:off x="6144378"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4" name="Rectangle 316"/>
            <p:cNvSpPr>
              <a:spLocks noChangeArrowheads="1"/>
            </p:cNvSpPr>
            <p:nvPr/>
          </p:nvSpPr>
          <p:spPr bwMode="auto">
            <a:xfrm>
              <a:off x="6144378"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5" name="Rectangle 317"/>
            <p:cNvSpPr>
              <a:spLocks noChangeArrowheads="1"/>
            </p:cNvSpPr>
            <p:nvPr/>
          </p:nvSpPr>
          <p:spPr bwMode="auto">
            <a:xfrm>
              <a:off x="6147131"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6" name="Rectangle 318"/>
            <p:cNvSpPr>
              <a:spLocks noChangeArrowheads="1"/>
            </p:cNvSpPr>
            <p:nvPr/>
          </p:nvSpPr>
          <p:spPr bwMode="auto">
            <a:xfrm>
              <a:off x="6147131"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7" name="Rectangle 319"/>
            <p:cNvSpPr>
              <a:spLocks noChangeArrowheads="1"/>
            </p:cNvSpPr>
            <p:nvPr/>
          </p:nvSpPr>
          <p:spPr bwMode="auto">
            <a:xfrm>
              <a:off x="6152638"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8" name="Rectangle 320"/>
            <p:cNvSpPr>
              <a:spLocks noChangeArrowheads="1"/>
            </p:cNvSpPr>
            <p:nvPr/>
          </p:nvSpPr>
          <p:spPr bwMode="auto">
            <a:xfrm>
              <a:off x="6152638"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19" name="Rectangle 321"/>
            <p:cNvSpPr>
              <a:spLocks noChangeArrowheads="1"/>
            </p:cNvSpPr>
            <p:nvPr/>
          </p:nvSpPr>
          <p:spPr bwMode="auto">
            <a:xfrm>
              <a:off x="6155393"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0" name="Rectangle 322"/>
            <p:cNvSpPr>
              <a:spLocks noChangeArrowheads="1"/>
            </p:cNvSpPr>
            <p:nvPr/>
          </p:nvSpPr>
          <p:spPr bwMode="auto">
            <a:xfrm>
              <a:off x="6155393"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1" name="Rectangle 323"/>
            <p:cNvSpPr>
              <a:spLocks noChangeArrowheads="1"/>
            </p:cNvSpPr>
            <p:nvPr/>
          </p:nvSpPr>
          <p:spPr bwMode="auto">
            <a:xfrm>
              <a:off x="6158145"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2" name="Rectangle 324"/>
            <p:cNvSpPr>
              <a:spLocks noChangeArrowheads="1"/>
            </p:cNvSpPr>
            <p:nvPr/>
          </p:nvSpPr>
          <p:spPr bwMode="auto">
            <a:xfrm>
              <a:off x="6158145"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3" name="Rectangle 325"/>
            <p:cNvSpPr>
              <a:spLocks noChangeArrowheads="1"/>
            </p:cNvSpPr>
            <p:nvPr/>
          </p:nvSpPr>
          <p:spPr bwMode="auto">
            <a:xfrm>
              <a:off x="6160900" y="4291277"/>
              <a:ext cx="5507"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4" name="Rectangle 326"/>
            <p:cNvSpPr>
              <a:spLocks noChangeArrowheads="1"/>
            </p:cNvSpPr>
            <p:nvPr/>
          </p:nvSpPr>
          <p:spPr bwMode="auto">
            <a:xfrm>
              <a:off x="6160900" y="4291277"/>
              <a:ext cx="5507"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5" name="Rectangle 327"/>
            <p:cNvSpPr>
              <a:spLocks noChangeArrowheads="1"/>
            </p:cNvSpPr>
            <p:nvPr/>
          </p:nvSpPr>
          <p:spPr bwMode="auto">
            <a:xfrm>
              <a:off x="6166408" y="4285769"/>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6" name="Rectangle 328"/>
            <p:cNvSpPr>
              <a:spLocks noChangeArrowheads="1"/>
            </p:cNvSpPr>
            <p:nvPr/>
          </p:nvSpPr>
          <p:spPr bwMode="auto">
            <a:xfrm>
              <a:off x="6166408" y="4285769"/>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7" name="Rectangle 329"/>
            <p:cNvSpPr>
              <a:spLocks noChangeArrowheads="1"/>
            </p:cNvSpPr>
            <p:nvPr/>
          </p:nvSpPr>
          <p:spPr bwMode="auto">
            <a:xfrm>
              <a:off x="6169160" y="4285769"/>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8" name="Rectangle 330"/>
            <p:cNvSpPr>
              <a:spLocks noChangeArrowheads="1"/>
            </p:cNvSpPr>
            <p:nvPr/>
          </p:nvSpPr>
          <p:spPr bwMode="auto">
            <a:xfrm>
              <a:off x="6169160" y="4285769"/>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29" name="Rectangle 331"/>
            <p:cNvSpPr>
              <a:spLocks noChangeArrowheads="1"/>
            </p:cNvSpPr>
            <p:nvPr/>
          </p:nvSpPr>
          <p:spPr bwMode="auto">
            <a:xfrm>
              <a:off x="6171915" y="4285769"/>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0" name="Rectangle 332"/>
            <p:cNvSpPr>
              <a:spLocks noChangeArrowheads="1"/>
            </p:cNvSpPr>
            <p:nvPr/>
          </p:nvSpPr>
          <p:spPr bwMode="auto">
            <a:xfrm>
              <a:off x="6171915" y="4285769"/>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1" name="Rectangle 333"/>
            <p:cNvSpPr>
              <a:spLocks noChangeArrowheads="1"/>
            </p:cNvSpPr>
            <p:nvPr/>
          </p:nvSpPr>
          <p:spPr bwMode="auto">
            <a:xfrm>
              <a:off x="6174668"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2" name="Rectangle 334"/>
            <p:cNvSpPr>
              <a:spLocks noChangeArrowheads="1"/>
            </p:cNvSpPr>
            <p:nvPr/>
          </p:nvSpPr>
          <p:spPr bwMode="auto">
            <a:xfrm>
              <a:off x="6174668"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3" name="Rectangle 335"/>
            <p:cNvSpPr>
              <a:spLocks noChangeArrowheads="1"/>
            </p:cNvSpPr>
            <p:nvPr/>
          </p:nvSpPr>
          <p:spPr bwMode="auto">
            <a:xfrm>
              <a:off x="6177422" y="4285769"/>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4" name="Rectangle 336"/>
            <p:cNvSpPr>
              <a:spLocks noChangeArrowheads="1"/>
            </p:cNvSpPr>
            <p:nvPr/>
          </p:nvSpPr>
          <p:spPr bwMode="auto">
            <a:xfrm>
              <a:off x="6177422" y="4285769"/>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5" name="Rectangle 337"/>
            <p:cNvSpPr>
              <a:spLocks noChangeArrowheads="1"/>
            </p:cNvSpPr>
            <p:nvPr/>
          </p:nvSpPr>
          <p:spPr bwMode="auto">
            <a:xfrm>
              <a:off x="6182930"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6" name="Rectangle 338"/>
            <p:cNvSpPr>
              <a:spLocks noChangeArrowheads="1"/>
            </p:cNvSpPr>
            <p:nvPr/>
          </p:nvSpPr>
          <p:spPr bwMode="auto">
            <a:xfrm>
              <a:off x="6182930"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7" name="Rectangle 339"/>
            <p:cNvSpPr>
              <a:spLocks noChangeArrowheads="1"/>
            </p:cNvSpPr>
            <p:nvPr/>
          </p:nvSpPr>
          <p:spPr bwMode="auto">
            <a:xfrm>
              <a:off x="6185683"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8" name="Freeform 340"/>
            <p:cNvSpPr>
              <a:spLocks/>
            </p:cNvSpPr>
            <p:nvPr/>
          </p:nvSpPr>
          <p:spPr bwMode="auto">
            <a:xfrm>
              <a:off x="6185683" y="4291277"/>
              <a:ext cx="2755" cy="16522"/>
            </a:xfrm>
            <a:custGeom>
              <a:avLst/>
              <a:gdLst/>
              <a:ahLst/>
              <a:cxnLst>
                <a:cxn ang="0">
                  <a:pos x="0" y="6"/>
                </a:cxn>
                <a:cxn ang="0">
                  <a:pos x="0" y="0"/>
                </a:cxn>
                <a:cxn ang="0">
                  <a:pos x="0" y="6"/>
                </a:cxn>
              </a:cxnLst>
              <a:rect l="0" t="0" r="r" b="b"/>
              <a:pathLst>
                <a:path h="6">
                  <a:moveTo>
                    <a:pt x="0" y="6"/>
                  </a:moveTo>
                  <a:lnTo>
                    <a:pt x="0" y="0"/>
                  </a:lnTo>
                  <a:lnTo>
                    <a:pt x="0" y="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39" name="Rectangle 341"/>
            <p:cNvSpPr>
              <a:spLocks noChangeArrowheads="1"/>
            </p:cNvSpPr>
            <p:nvPr/>
          </p:nvSpPr>
          <p:spPr bwMode="auto">
            <a:xfrm>
              <a:off x="6185683"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0" name="Rectangle 342"/>
            <p:cNvSpPr>
              <a:spLocks noChangeArrowheads="1"/>
            </p:cNvSpPr>
            <p:nvPr/>
          </p:nvSpPr>
          <p:spPr bwMode="auto">
            <a:xfrm>
              <a:off x="6185683"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1" name="Rectangle 343"/>
            <p:cNvSpPr>
              <a:spLocks noChangeArrowheads="1"/>
            </p:cNvSpPr>
            <p:nvPr/>
          </p:nvSpPr>
          <p:spPr bwMode="auto">
            <a:xfrm>
              <a:off x="6188437"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2" name="Rectangle 344"/>
            <p:cNvSpPr>
              <a:spLocks noChangeArrowheads="1"/>
            </p:cNvSpPr>
            <p:nvPr/>
          </p:nvSpPr>
          <p:spPr bwMode="auto">
            <a:xfrm>
              <a:off x="6188437"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3" name="Rectangle 345"/>
            <p:cNvSpPr>
              <a:spLocks noChangeArrowheads="1"/>
            </p:cNvSpPr>
            <p:nvPr/>
          </p:nvSpPr>
          <p:spPr bwMode="auto">
            <a:xfrm>
              <a:off x="6191190"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4" name="Rectangle 346"/>
            <p:cNvSpPr>
              <a:spLocks noChangeArrowheads="1"/>
            </p:cNvSpPr>
            <p:nvPr/>
          </p:nvSpPr>
          <p:spPr bwMode="auto">
            <a:xfrm>
              <a:off x="6191190"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5" name="Rectangle 347"/>
            <p:cNvSpPr>
              <a:spLocks noChangeArrowheads="1"/>
            </p:cNvSpPr>
            <p:nvPr/>
          </p:nvSpPr>
          <p:spPr bwMode="auto">
            <a:xfrm>
              <a:off x="6193945" y="4285769"/>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6" name="Rectangle 348"/>
            <p:cNvSpPr>
              <a:spLocks noChangeArrowheads="1"/>
            </p:cNvSpPr>
            <p:nvPr/>
          </p:nvSpPr>
          <p:spPr bwMode="auto">
            <a:xfrm>
              <a:off x="6193945" y="4285769"/>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7" name="Rectangle 349"/>
            <p:cNvSpPr>
              <a:spLocks noChangeArrowheads="1"/>
            </p:cNvSpPr>
            <p:nvPr/>
          </p:nvSpPr>
          <p:spPr bwMode="auto">
            <a:xfrm>
              <a:off x="6199452" y="4291277"/>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8" name="Rectangle 350"/>
            <p:cNvSpPr>
              <a:spLocks noChangeArrowheads="1"/>
            </p:cNvSpPr>
            <p:nvPr/>
          </p:nvSpPr>
          <p:spPr bwMode="auto">
            <a:xfrm>
              <a:off x="6199452" y="4291277"/>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49" name="Rectangle 351"/>
            <p:cNvSpPr>
              <a:spLocks noChangeArrowheads="1"/>
            </p:cNvSpPr>
            <p:nvPr/>
          </p:nvSpPr>
          <p:spPr bwMode="auto">
            <a:xfrm>
              <a:off x="6202205" y="4285769"/>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0" name="Rectangle 352"/>
            <p:cNvSpPr>
              <a:spLocks noChangeArrowheads="1"/>
            </p:cNvSpPr>
            <p:nvPr/>
          </p:nvSpPr>
          <p:spPr bwMode="auto">
            <a:xfrm>
              <a:off x="6202205" y="4285769"/>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1" name="Rectangle 353"/>
            <p:cNvSpPr>
              <a:spLocks noChangeArrowheads="1"/>
            </p:cNvSpPr>
            <p:nvPr/>
          </p:nvSpPr>
          <p:spPr bwMode="auto">
            <a:xfrm>
              <a:off x="6204960"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2" name="Rectangle 354"/>
            <p:cNvSpPr>
              <a:spLocks noChangeArrowheads="1"/>
            </p:cNvSpPr>
            <p:nvPr/>
          </p:nvSpPr>
          <p:spPr bwMode="auto">
            <a:xfrm>
              <a:off x="6204960"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3" name="Rectangle 355"/>
            <p:cNvSpPr>
              <a:spLocks noChangeArrowheads="1"/>
            </p:cNvSpPr>
            <p:nvPr/>
          </p:nvSpPr>
          <p:spPr bwMode="auto">
            <a:xfrm>
              <a:off x="6207712" y="4280262"/>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4" name="Rectangle 356"/>
            <p:cNvSpPr>
              <a:spLocks noChangeArrowheads="1"/>
            </p:cNvSpPr>
            <p:nvPr/>
          </p:nvSpPr>
          <p:spPr bwMode="auto">
            <a:xfrm>
              <a:off x="6207712" y="4280262"/>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5" name="Rectangle 357"/>
            <p:cNvSpPr>
              <a:spLocks noChangeArrowheads="1"/>
            </p:cNvSpPr>
            <p:nvPr/>
          </p:nvSpPr>
          <p:spPr bwMode="auto">
            <a:xfrm>
              <a:off x="6210467" y="4283015"/>
              <a:ext cx="5507"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6" name="Rectangle 358"/>
            <p:cNvSpPr>
              <a:spLocks noChangeArrowheads="1"/>
            </p:cNvSpPr>
            <p:nvPr/>
          </p:nvSpPr>
          <p:spPr bwMode="auto">
            <a:xfrm>
              <a:off x="6210467" y="4283015"/>
              <a:ext cx="5507"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7" name="Rectangle 359"/>
            <p:cNvSpPr>
              <a:spLocks noChangeArrowheads="1"/>
            </p:cNvSpPr>
            <p:nvPr/>
          </p:nvSpPr>
          <p:spPr bwMode="auto">
            <a:xfrm>
              <a:off x="6215974"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8" name="Rectangle 360"/>
            <p:cNvSpPr>
              <a:spLocks noChangeArrowheads="1"/>
            </p:cNvSpPr>
            <p:nvPr/>
          </p:nvSpPr>
          <p:spPr bwMode="auto">
            <a:xfrm>
              <a:off x="6215974"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59" name="Rectangle 361"/>
            <p:cNvSpPr>
              <a:spLocks noChangeArrowheads="1"/>
            </p:cNvSpPr>
            <p:nvPr/>
          </p:nvSpPr>
          <p:spPr bwMode="auto">
            <a:xfrm>
              <a:off x="6218727"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0" name="Rectangle 362"/>
            <p:cNvSpPr>
              <a:spLocks noChangeArrowheads="1"/>
            </p:cNvSpPr>
            <p:nvPr/>
          </p:nvSpPr>
          <p:spPr bwMode="auto">
            <a:xfrm>
              <a:off x="6218727"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1" name="Rectangle 363"/>
            <p:cNvSpPr>
              <a:spLocks noChangeArrowheads="1"/>
            </p:cNvSpPr>
            <p:nvPr/>
          </p:nvSpPr>
          <p:spPr bwMode="auto">
            <a:xfrm>
              <a:off x="6221482"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2" name="Rectangle 364"/>
            <p:cNvSpPr>
              <a:spLocks noChangeArrowheads="1"/>
            </p:cNvSpPr>
            <p:nvPr/>
          </p:nvSpPr>
          <p:spPr bwMode="auto">
            <a:xfrm>
              <a:off x="6221482"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3" name="Rectangle 365"/>
            <p:cNvSpPr>
              <a:spLocks noChangeArrowheads="1"/>
            </p:cNvSpPr>
            <p:nvPr/>
          </p:nvSpPr>
          <p:spPr bwMode="auto">
            <a:xfrm>
              <a:off x="6224235"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4" name="Rectangle 366"/>
            <p:cNvSpPr>
              <a:spLocks noChangeArrowheads="1"/>
            </p:cNvSpPr>
            <p:nvPr/>
          </p:nvSpPr>
          <p:spPr bwMode="auto">
            <a:xfrm>
              <a:off x="6224235"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5" name="Rectangle 367"/>
            <p:cNvSpPr>
              <a:spLocks noChangeArrowheads="1"/>
            </p:cNvSpPr>
            <p:nvPr/>
          </p:nvSpPr>
          <p:spPr bwMode="auto">
            <a:xfrm>
              <a:off x="6226989" y="4280262"/>
              <a:ext cx="5507"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6" name="Rectangle 368"/>
            <p:cNvSpPr>
              <a:spLocks noChangeArrowheads="1"/>
            </p:cNvSpPr>
            <p:nvPr/>
          </p:nvSpPr>
          <p:spPr bwMode="auto">
            <a:xfrm>
              <a:off x="6226989" y="4280262"/>
              <a:ext cx="5507"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7" name="Rectangle 369"/>
            <p:cNvSpPr>
              <a:spLocks noChangeArrowheads="1"/>
            </p:cNvSpPr>
            <p:nvPr/>
          </p:nvSpPr>
          <p:spPr bwMode="auto">
            <a:xfrm>
              <a:off x="6232497" y="4280262"/>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8" name="Rectangle 370"/>
            <p:cNvSpPr>
              <a:spLocks noChangeArrowheads="1"/>
            </p:cNvSpPr>
            <p:nvPr/>
          </p:nvSpPr>
          <p:spPr bwMode="auto">
            <a:xfrm>
              <a:off x="6232497" y="4280262"/>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69" name="Rectangle 371"/>
            <p:cNvSpPr>
              <a:spLocks noChangeArrowheads="1"/>
            </p:cNvSpPr>
            <p:nvPr/>
          </p:nvSpPr>
          <p:spPr bwMode="auto">
            <a:xfrm>
              <a:off x="6235250"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0" name="Rectangle 372"/>
            <p:cNvSpPr>
              <a:spLocks noChangeArrowheads="1"/>
            </p:cNvSpPr>
            <p:nvPr/>
          </p:nvSpPr>
          <p:spPr bwMode="auto">
            <a:xfrm>
              <a:off x="6235250"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1" name="Rectangle 373"/>
            <p:cNvSpPr>
              <a:spLocks noChangeArrowheads="1"/>
            </p:cNvSpPr>
            <p:nvPr/>
          </p:nvSpPr>
          <p:spPr bwMode="auto">
            <a:xfrm>
              <a:off x="6238004"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2" name="Rectangle 374"/>
            <p:cNvSpPr>
              <a:spLocks noChangeArrowheads="1"/>
            </p:cNvSpPr>
            <p:nvPr/>
          </p:nvSpPr>
          <p:spPr bwMode="auto">
            <a:xfrm>
              <a:off x="6238004"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3" name="Rectangle 375"/>
            <p:cNvSpPr>
              <a:spLocks noChangeArrowheads="1"/>
            </p:cNvSpPr>
            <p:nvPr/>
          </p:nvSpPr>
          <p:spPr bwMode="auto">
            <a:xfrm>
              <a:off x="6240757"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4" name="Rectangle 376"/>
            <p:cNvSpPr>
              <a:spLocks noChangeArrowheads="1"/>
            </p:cNvSpPr>
            <p:nvPr/>
          </p:nvSpPr>
          <p:spPr bwMode="auto">
            <a:xfrm>
              <a:off x="6240757"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5" name="Rectangle 377"/>
            <p:cNvSpPr>
              <a:spLocks noChangeArrowheads="1"/>
            </p:cNvSpPr>
            <p:nvPr/>
          </p:nvSpPr>
          <p:spPr bwMode="auto">
            <a:xfrm>
              <a:off x="6243512" y="4277507"/>
              <a:ext cx="5507"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6" name="Rectangle 378"/>
            <p:cNvSpPr>
              <a:spLocks noChangeArrowheads="1"/>
            </p:cNvSpPr>
            <p:nvPr/>
          </p:nvSpPr>
          <p:spPr bwMode="auto">
            <a:xfrm>
              <a:off x="6243512" y="4277507"/>
              <a:ext cx="5507"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7" name="Rectangle 379"/>
            <p:cNvSpPr>
              <a:spLocks noChangeArrowheads="1"/>
            </p:cNvSpPr>
            <p:nvPr/>
          </p:nvSpPr>
          <p:spPr bwMode="auto">
            <a:xfrm>
              <a:off x="6249019"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8" name="Rectangle 380"/>
            <p:cNvSpPr>
              <a:spLocks noChangeArrowheads="1"/>
            </p:cNvSpPr>
            <p:nvPr/>
          </p:nvSpPr>
          <p:spPr bwMode="auto">
            <a:xfrm>
              <a:off x="6249019"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79" name="Rectangle 381"/>
            <p:cNvSpPr>
              <a:spLocks noChangeArrowheads="1"/>
            </p:cNvSpPr>
            <p:nvPr/>
          </p:nvSpPr>
          <p:spPr bwMode="auto">
            <a:xfrm>
              <a:off x="6251772" y="4280262"/>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0" name="Rectangle 382"/>
            <p:cNvSpPr>
              <a:spLocks noChangeArrowheads="1"/>
            </p:cNvSpPr>
            <p:nvPr/>
          </p:nvSpPr>
          <p:spPr bwMode="auto">
            <a:xfrm>
              <a:off x="6251772" y="4280262"/>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1" name="Rectangle 383"/>
            <p:cNvSpPr>
              <a:spLocks noChangeArrowheads="1"/>
            </p:cNvSpPr>
            <p:nvPr/>
          </p:nvSpPr>
          <p:spPr bwMode="auto">
            <a:xfrm>
              <a:off x="6254527"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2" name="Rectangle 384"/>
            <p:cNvSpPr>
              <a:spLocks noChangeArrowheads="1"/>
            </p:cNvSpPr>
            <p:nvPr/>
          </p:nvSpPr>
          <p:spPr bwMode="auto">
            <a:xfrm>
              <a:off x="6254527"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3" name="Rectangle 385"/>
            <p:cNvSpPr>
              <a:spLocks noChangeArrowheads="1"/>
            </p:cNvSpPr>
            <p:nvPr/>
          </p:nvSpPr>
          <p:spPr bwMode="auto">
            <a:xfrm>
              <a:off x="6257279"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4" name="Freeform 386"/>
            <p:cNvSpPr>
              <a:spLocks/>
            </p:cNvSpPr>
            <p:nvPr/>
          </p:nvSpPr>
          <p:spPr bwMode="auto">
            <a:xfrm>
              <a:off x="6257279" y="4272000"/>
              <a:ext cx="2755" cy="35799"/>
            </a:xfrm>
            <a:custGeom>
              <a:avLst/>
              <a:gdLst/>
              <a:ahLst/>
              <a:cxnLst>
                <a:cxn ang="0">
                  <a:pos x="0" y="13"/>
                </a:cxn>
                <a:cxn ang="0">
                  <a:pos x="0" y="0"/>
                </a:cxn>
                <a:cxn ang="0">
                  <a:pos x="0" y="13"/>
                </a:cxn>
              </a:cxnLst>
              <a:rect l="0" t="0" r="r" b="b"/>
              <a:pathLst>
                <a:path h="13">
                  <a:moveTo>
                    <a:pt x="0" y="13"/>
                  </a:moveTo>
                  <a:lnTo>
                    <a:pt x="0" y="0"/>
                  </a:lnTo>
                  <a:lnTo>
                    <a:pt x="0" y="1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5" name="Rectangle 387"/>
            <p:cNvSpPr>
              <a:spLocks noChangeArrowheads="1"/>
            </p:cNvSpPr>
            <p:nvPr/>
          </p:nvSpPr>
          <p:spPr bwMode="auto">
            <a:xfrm>
              <a:off x="6257279" y="4277507"/>
              <a:ext cx="5507"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6" name="Rectangle 388"/>
            <p:cNvSpPr>
              <a:spLocks noChangeArrowheads="1"/>
            </p:cNvSpPr>
            <p:nvPr/>
          </p:nvSpPr>
          <p:spPr bwMode="auto">
            <a:xfrm>
              <a:off x="6257279" y="4277507"/>
              <a:ext cx="5507"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7" name="Rectangle 389"/>
            <p:cNvSpPr>
              <a:spLocks noChangeArrowheads="1"/>
            </p:cNvSpPr>
            <p:nvPr/>
          </p:nvSpPr>
          <p:spPr bwMode="auto">
            <a:xfrm>
              <a:off x="6262787"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8" name="Rectangle 390"/>
            <p:cNvSpPr>
              <a:spLocks noChangeArrowheads="1"/>
            </p:cNvSpPr>
            <p:nvPr/>
          </p:nvSpPr>
          <p:spPr bwMode="auto">
            <a:xfrm>
              <a:off x="6262787"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89" name="Rectangle 391"/>
            <p:cNvSpPr>
              <a:spLocks noChangeArrowheads="1"/>
            </p:cNvSpPr>
            <p:nvPr/>
          </p:nvSpPr>
          <p:spPr bwMode="auto">
            <a:xfrm>
              <a:off x="6265541"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0" name="Rectangle 392"/>
            <p:cNvSpPr>
              <a:spLocks noChangeArrowheads="1"/>
            </p:cNvSpPr>
            <p:nvPr/>
          </p:nvSpPr>
          <p:spPr bwMode="auto">
            <a:xfrm>
              <a:off x="6265541"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1" name="Rectangle 393"/>
            <p:cNvSpPr>
              <a:spLocks noChangeArrowheads="1"/>
            </p:cNvSpPr>
            <p:nvPr/>
          </p:nvSpPr>
          <p:spPr bwMode="auto">
            <a:xfrm>
              <a:off x="6268294"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2" name="Rectangle 394"/>
            <p:cNvSpPr>
              <a:spLocks noChangeArrowheads="1"/>
            </p:cNvSpPr>
            <p:nvPr/>
          </p:nvSpPr>
          <p:spPr bwMode="auto">
            <a:xfrm>
              <a:off x="6268294"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3" name="Rectangle 395"/>
            <p:cNvSpPr>
              <a:spLocks noChangeArrowheads="1"/>
            </p:cNvSpPr>
            <p:nvPr/>
          </p:nvSpPr>
          <p:spPr bwMode="auto">
            <a:xfrm>
              <a:off x="6271049"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4" name="Rectangle 396"/>
            <p:cNvSpPr>
              <a:spLocks noChangeArrowheads="1"/>
            </p:cNvSpPr>
            <p:nvPr/>
          </p:nvSpPr>
          <p:spPr bwMode="auto">
            <a:xfrm>
              <a:off x="6271049"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5" name="Rectangle 397"/>
            <p:cNvSpPr>
              <a:spLocks noChangeArrowheads="1"/>
            </p:cNvSpPr>
            <p:nvPr/>
          </p:nvSpPr>
          <p:spPr bwMode="auto">
            <a:xfrm>
              <a:off x="6273802" y="4272000"/>
              <a:ext cx="5507"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6" name="Rectangle 398"/>
            <p:cNvSpPr>
              <a:spLocks noChangeArrowheads="1"/>
            </p:cNvSpPr>
            <p:nvPr/>
          </p:nvSpPr>
          <p:spPr bwMode="auto">
            <a:xfrm>
              <a:off x="6273802" y="4272000"/>
              <a:ext cx="5507"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7" name="Rectangle 399"/>
            <p:cNvSpPr>
              <a:spLocks noChangeArrowheads="1"/>
            </p:cNvSpPr>
            <p:nvPr/>
          </p:nvSpPr>
          <p:spPr bwMode="auto">
            <a:xfrm>
              <a:off x="6279309"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8" name="Rectangle 400"/>
            <p:cNvSpPr>
              <a:spLocks noChangeArrowheads="1"/>
            </p:cNvSpPr>
            <p:nvPr/>
          </p:nvSpPr>
          <p:spPr bwMode="auto">
            <a:xfrm>
              <a:off x="6279309"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499" name="Rectangle 401"/>
            <p:cNvSpPr>
              <a:spLocks noChangeArrowheads="1"/>
            </p:cNvSpPr>
            <p:nvPr/>
          </p:nvSpPr>
          <p:spPr bwMode="auto">
            <a:xfrm>
              <a:off x="6282064" y="4269247"/>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0" name="Rectangle 402"/>
            <p:cNvSpPr>
              <a:spLocks noChangeArrowheads="1"/>
            </p:cNvSpPr>
            <p:nvPr/>
          </p:nvSpPr>
          <p:spPr bwMode="auto">
            <a:xfrm>
              <a:off x="6282064" y="4269247"/>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1" name="Rectangle 403"/>
            <p:cNvSpPr>
              <a:spLocks noChangeArrowheads="1"/>
            </p:cNvSpPr>
            <p:nvPr/>
          </p:nvSpPr>
          <p:spPr bwMode="auto">
            <a:xfrm>
              <a:off x="6284817"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2" name="Rectangle 404"/>
            <p:cNvSpPr>
              <a:spLocks noChangeArrowheads="1"/>
            </p:cNvSpPr>
            <p:nvPr/>
          </p:nvSpPr>
          <p:spPr bwMode="auto">
            <a:xfrm>
              <a:off x="6284817"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3" name="Rectangle 405"/>
            <p:cNvSpPr>
              <a:spLocks noChangeArrowheads="1"/>
            </p:cNvSpPr>
            <p:nvPr/>
          </p:nvSpPr>
          <p:spPr bwMode="auto">
            <a:xfrm>
              <a:off x="6287571"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4" name="Rectangle 406"/>
            <p:cNvSpPr>
              <a:spLocks noChangeArrowheads="1"/>
            </p:cNvSpPr>
            <p:nvPr/>
          </p:nvSpPr>
          <p:spPr bwMode="auto">
            <a:xfrm>
              <a:off x="6287571"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5" name="Rectangle 408"/>
            <p:cNvSpPr>
              <a:spLocks noChangeArrowheads="1"/>
            </p:cNvSpPr>
            <p:nvPr/>
          </p:nvSpPr>
          <p:spPr bwMode="auto">
            <a:xfrm>
              <a:off x="6290324" y="4266492"/>
              <a:ext cx="5507"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6" name="Rectangle 409"/>
            <p:cNvSpPr>
              <a:spLocks noChangeArrowheads="1"/>
            </p:cNvSpPr>
            <p:nvPr/>
          </p:nvSpPr>
          <p:spPr bwMode="auto">
            <a:xfrm>
              <a:off x="6290324" y="4266492"/>
              <a:ext cx="5507"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7" name="Rectangle 410"/>
            <p:cNvSpPr>
              <a:spLocks noChangeArrowheads="1"/>
            </p:cNvSpPr>
            <p:nvPr/>
          </p:nvSpPr>
          <p:spPr bwMode="auto">
            <a:xfrm>
              <a:off x="6295832" y="4269247"/>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8" name="Rectangle 411"/>
            <p:cNvSpPr>
              <a:spLocks noChangeArrowheads="1"/>
            </p:cNvSpPr>
            <p:nvPr/>
          </p:nvSpPr>
          <p:spPr bwMode="auto">
            <a:xfrm>
              <a:off x="6295832" y="4269247"/>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09" name="Rectangle 412"/>
            <p:cNvSpPr>
              <a:spLocks noChangeArrowheads="1"/>
            </p:cNvSpPr>
            <p:nvPr/>
          </p:nvSpPr>
          <p:spPr bwMode="auto">
            <a:xfrm>
              <a:off x="6298586" y="4269247"/>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0" name="Rectangle 413"/>
            <p:cNvSpPr>
              <a:spLocks noChangeArrowheads="1"/>
            </p:cNvSpPr>
            <p:nvPr/>
          </p:nvSpPr>
          <p:spPr bwMode="auto">
            <a:xfrm>
              <a:off x="6298586" y="4269247"/>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1" name="Rectangle 414"/>
            <p:cNvSpPr>
              <a:spLocks noChangeArrowheads="1"/>
            </p:cNvSpPr>
            <p:nvPr/>
          </p:nvSpPr>
          <p:spPr bwMode="auto">
            <a:xfrm>
              <a:off x="6301339" y="4269247"/>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2" name="Rectangle 415"/>
            <p:cNvSpPr>
              <a:spLocks noChangeArrowheads="1"/>
            </p:cNvSpPr>
            <p:nvPr/>
          </p:nvSpPr>
          <p:spPr bwMode="auto">
            <a:xfrm>
              <a:off x="6301339" y="4269247"/>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3" name="Rectangle 416"/>
            <p:cNvSpPr>
              <a:spLocks noChangeArrowheads="1"/>
            </p:cNvSpPr>
            <p:nvPr/>
          </p:nvSpPr>
          <p:spPr bwMode="auto">
            <a:xfrm>
              <a:off x="6304094" y="4263740"/>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4" name="Rectangle 417"/>
            <p:cNvSpPr>
              <a:spLocks noChangeArrowheads="1"/>
            </p:cNvSpPr>
            <p:nvPr/>
          </p:nvSpPr>
          <p:spPr bwMode="auto">
            <a:xfrm>
              <a:off x="6304094" y="4263740"/>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5" name="Rectangle 418"/>
            <p:cNvSpPr>
              <a:spLocks noChangeArrowheads="1"/>
            </p:cNvSpPr>
            <p:nvPr/>
          </p:nvSpPr>
          <p:spPr bwMode="auto">
            <a:xfrm>
              <a:off x="6306846" y="4266492"/>
              <a:ext cx="5507"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6" name="Rectangle 419"/>
            <p:cNvSpPr>
              <a:spLocks noChangeArrowheads="1"/>
            </p:cNvSpPr>
            <p:nvPr/>
          </p:nvSpPr>
          <p:spPr bwMode="auto">
            <a:xfrm>
              <a:off x="6306846" y="4266492"/>
              <a:ext cx="5507"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7" name="Rectangle 420"/>
            <p:cNvSpPr>
              <a:spLocks noChangeArrowheads="1"/>
            </p:cNvSpPr>
            <p:nvPr/>
          </p:nvSpPr>
          <p:spPr bwMode="auto">
            <a:xfrm>
              <a:off x="6312354"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8" name="Rectangle 421"/>
            <p:cNvSpPr>
              <a:spLocks noChangeArrowheads="1"/>
            </p:cNvSpPr>
            <p:nvPr/>
          </p:nvSpPr>
          <p:spPr bwMode="auto">
            <a:xfrm>
              <a:off x="6312354"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19" name="Rectangle 422"/>
            <p:cNvSpPr>
              <a:spLocks noChangeArrowheads="1"/>
            </p:cNvSpPr>
            <p:nvPr/>
          </p:nvSpPr>
          <p:spPr bwMode="auto">
            <a:xfrm>
              <a:off x="6315108" y="4263740"/>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0" name="Rectangle 423"/>
            <p:cNvSpPr>
              <a:spLocks noChangeArrowheads="1"/>
            </p:cNvSpPr>
            <p:nvPr/>
          </p:nvSpPr>
          <p:spPr bwMode="auto">
            <a:xfrm>
              <a:off x="6315108" y="4263740"/>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1" name="Rectangle 424"/>
            <p:cNvSpPr>
              <a:spLocks noChangeArrowheads="1"/>
            </p:cNvSpPr>
            <p:nvPr/>
          </p:nvSpPr>
          <p:spPr bwMode="auto">
            <a:xfrm>
              <a:off x="6317861"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2" name="Rectangle 425"/>
            <p:cNvSpPr>
              <a:spLocks noChangeArrowheads="1"/>
            </p:cNvSpPr>
            <p:nvPr/>
          </p:nvSpPr>
          <p:spPr bwMode="auto">
            <a:xfrm>
              <a:off x="6317861"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3" name="Rectangle 426"/>
            <p:cNvSpPr>
              <a:spLocks noChangeArrowheads="1"/>
            </p:cNvSpPr>
            <p:nvPr/>
          </p:nvSpPr>
          <p:spPr bwMode="auto">
            <a:xfrm>
              <a:off x="6320616"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4" name="Rectangle 427"/>
            <p:cNvSpPr>
              <a:spLocks noChangeArrowheads="1"/>
            </p:cNvSpPr>
            <p:nvPr/>
          </p:nvSpPr>
          <p:spPr bwMode="auto">
            <a:xfrm>
              <a:off x="6320616"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5" name="Rectangle 428"/>
            <p:cNvSpPr>
              <a:spLocks noChangeArrowheads="1"/>
            </p:cNvSpPr>
            <p:nvPr/>
          </p:nvSpPr>
          <p:spPr bwMode="auto">
            <a:xfrm>
              <a:off x="6323369" y="4266492"/>
              <a:ext cx="5507"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6" name="Rectangle 429"/>
            <p:cNvSpPr>
              <a:spLocks noChangeArrowheads="1"/>
            </p:cNvSpPr>
            <p:nvPr/>
          </p:nvSpPr>
          <p:spPr bwMode="auto">
            <a:xfrm>
              <a:off x="6323369" y="4266492"/>
              <a:ext cx="5507"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7" name="Rectangle 430"/>
            <p:cNvSpPr>
              <a:spLocks noChangeArrowheads="1"/>
            </p:cNvSpPr>
            <p:nvPr/>
          </p:nvSpPr>
          <p:spPr bwMode="auto">
            <a:xfrm>
              <a:off x="6328876"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8" name="Rectangle 431"/>
            <p:cNvSpPr>
              <a:spLocks noChangeArrowheads="1"/>
            </p:cNvSpPr>
            <p:nvPr/>
          </p:nvSpPr>
          <p:spPr bwMode="auto">
            <a:xfrm>
              <a:off x="6328876"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29" name="Rectangle 432"/>
            <p:cNvSpPr>
              <a:spLocks noChangeArrowheads="1"/>
            </p:cNvSpPr>
            <p:nvPr/>
          </p:nvSpPr>
          <p:spPr bwMode="auto">
            <a:xfrm>
              <a:off x="6331631" y="4269247"/>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0" name="Freeform 433"/>
            <p:cNvSpPr>
              <a:spLocks/>
            </p:cNvSpPr>
            <p:nvPr/>
          </p:nvSpPr>
          <p:spPr bwMode="auto">
            <a:xfrm>
              <a:off x="6331631" y="4269247"/>
              <a:ext cx="2755" cy="38552"/>
            </a:xfrm>
            <a:custGeom>
              <a:avLst/>
              <a:gdLst/>
              <a:ahLst/>
              <a:cxnLst>
                <a:cxn ang="0">
                  <a:pos x="0" y="14"/>
                </a:cxn>
                <a:cxn ang="0">
                  <a:pos x="0" y="0"/>
                </a:cxn>
                <a:cxn ang="0">
                  <a:pos x="0" y="14"/>
                </a:cxn>
              </a:cxnLst>
              <a:rect l="0" t="0" r="r" b="b"/>
              <a:pathLst>
                <a:path h="14">
                  <a:moveTo>
                    <a:pt x="0" y="14"/>
                  </a:moveTo>
                  <a:lnTo>
                    <a:pt x="0" y="0"/>
                  </a:lnTo>
                  <a:lnTo>
                    <a:pt x="0" y="14"/>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1" name="Rectangle 434"/>
            <p:cNvSpPr>
              <a:spLocks noChangeArrowheads="1"/>
            </p:cNvSpPr>
            <p:nvPr/>
          </p:nvSpPr>
          <p:spPr bwMode="auto">
            <a:xfrm>
              <a:off x="6331631"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2" name="Rectangle 435"/>
            <p:cNvSpPr>
              <a:spLocks noChangeArrowheads="1"/>
            </p:cNvSpPr>
            <p:nvPr/>
          </p:nvSpPr>
          <p:spPr bwMode="auto">
            <a:xfrm>
              <a:off x="6331631"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3" name="Rectangle 436"/>
            <p:cNvSpPr>
              <a:spLocks noChangeArrowheads="1"/>
            </p:cNvSpPr>
            <p:nvPr/>
          </p:nvSpPr>
          <p:spPr bwMode="auto">
            <a:xfrm>
              <a:off x="6334384" y="4263740"/>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4" name="Rectangle 437"/>
            <p:cNvSpPr>
              <a:spLocks noChangeArrowheads="1"/>
            </p:cNvSpPr>
            <p:nvPr/>
          </p:nvSpPr>
          <p:spPr bwMode="auto">
            <a:xfrm>
              <a:off x="6334384" y="4263740"/>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5" name="Rectangle 438"/>
            <p:cNvSpPr>
              <a:spLocks noChangeArrowheads="1"/>
            </p:cNvSpPr>
            <p:nvPr/>
          </p:nvSpPr>
          <p:spPr bwMode="auto">
            <a:xfrm>
              <a:off x="6337138" y="4260985"/>
              <a:ext cx="5507"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6" name="Rectangle 439"/>
            <p:cNvSpPr>
              <a:spLocks noChangeArrowheads="1"/>
            </p:cNvSpPr>
            <p:nvPr/>
          </p:nvSpPr>
          <p:spPr bwMode="auto">
            <a:xfrm>
              <a:off x="6337138" y="4260985"/>
              <a:ext cx="5507"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7" name="Rectangle 440"/>
            <p:cNvSpPr>
              <a:spLocks noChangeArrowheads="1"/>
            </p:cNvSpPr>
            <p:nvPr/>
          </p:nvSpPr>
          <p:spPr bwMode="auto">
            <a:xfrm>
              <a:off x="6342646"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8" name="Rectangle 441"/>
            <p:cNvSpPr>
              <a:spLocks noChangeArrowheads="1"/>
            </p:cNvSpPr>
            <p:nvPr/>
          </p:nvSpPr>
          <p:spPr bwMode="auto">
            <a:xfrm>
              <a:off x="6342646"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39" name="Rectangle 442"/>
            <p:cNvSpPr>
              <a:spLocks noChangeArrowheads="1"/>
            </p:cNvSpPr>
            <p:nvPr/>
          </p:nvSpPr>
          <p:spPr bwMode="auto">
            <a:xfrm>
              <a:off x="6345398" y="4249970"/>
              <a:ext cx="2755"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0" name="Rectangle 443"/>
            <p:cNvSpPr>
              <a:spLocks noChangeArrowheads="1"/>
            </p:cNvSpPr>
            <p:nvPr/>
          </p:nvSpPr>
          <p:spPr bwMode="auto">
            <a:xfrm>
              <a:off x="6345398" y="4249970"/>
              <a:ext cx="2755"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1" name="Rectangle 444"/>
            <p:cNvSpPr>
              <a:spLocks noChangeArrowheads="1"/>
            </p:cNvSpPr>
            <p:nvPr/>
          </p:nvSpPr>
          <p:spPr bwMode="auto">
            <a:xfrm>
              <a:off x="6348153"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2" name="Rectangle 445"/>
            <p:cNvSpPr>
              <a:spLocks noChangeArrowheads="1"/>
            </p:cNvSpPr>
            <p:nvPr/>
          </p:nvSpPr>
          <p:spPr bwMode="auto">
            <a:xfrm>
              <a:off x="6348153"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3" name="Rectangle 446"/>
            <p:cNvSpPr>
              <a:spLocks noChangeArrowheads="1"/>
            </p:cNvSpPr>
            <p:nvPr/>
          </p:nvSpPr>
          <p:spPr bwMode="auto">
            <a:xfrm>
              <a:off x="6350906"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4" name="Rectangle 447"/>
            <p:cNvSpPr>
              <a:spLocks noChangeArrowheads="1"/>
            </p:cNvSpPr>
            <p:nvPr/>
          </p:nvSpPr>
          <p:spPr bwMode="auto">
            <a:xfrm>
              <a:off x="6350906"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5" name="Rectangle 448"/>
            <p:cNvSpPr>
              <a:spLocks noChangeArrowheads="1"/>
            </p:cNvSpPr>
            <p:nvPr/>
          </p:nvSpPr>
          <p:spPr bwMode="auto">
            <a:xfrm>
              <a:off x="6353661" y="4260985"/>
              <a:ext cx="5507"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6" name="Rectangle 449"/>
            <p:cNvSpPr>
              <a:spLocks noChangeArrowheads="1"/>
            </p:cNvSpPr>
            <p:nvPr/>
          </p:nvSpPr>
          <p:spPr bwMode="auto">
            <a:xfrm>
              <a:off x="6353661" y="4260985"/>
              <a:ext cx="5507"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7" name="Rectangle 450"/>
            <p:cNvSpPr>
              <a:spLocks noChangeArrowheads="1"/>
            </p:cNvSpPr>
            <p:nvPr/>
          </p:nvSpPr>
          <p:spPr bwMode="auto">
            <a:xfrm>
              <a:off x="6359168"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8" name="Rectangle 451"/>
            <p:cNvSpPr>
              <a:spLocks noChangeArrowheads="1"/>
            </p:cNvSpPr>
            <p:nvPr/>
          </p:nvSpPr>
          <p:spPr bwMode="auto">
            <a:xfrm>
              <a:off x="6359168"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49" name="Rectangle 452"/>
            <p:cNvSpPr>
              <a:spLocks noChangeArrowheads="1"/>
            </p:cNvSpPr>
            <p:nvPr/>
          </p:nvSpPr>
          <p:spPr bwMode="auto">
            <a:xfrm>
              <a:off x="6361921"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0" name="Rectangle 453"/>
            <p:cNvSpPr>
              <a:spLocks noChangeArrowheads="1"/>
            </p:cNvSpPr>
            <p:nvPr/>
          </p:nvSpPr>
          <p:spPr bwMode="auto">
            <a:xfrm>
              <a:off x="6361921"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1" name="Rectangle 454"/>
            <p:cNvSpPr>
              <a:spLocks noChangeArrowheads="1"/>
            </p:cNvSpPr>
            <p:nvPr/>
          </p:nvSpPr>
          <p:spPr bwMode="auto">
            <a:xfrm>
              <a:off x="6364675"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2" name="Rectangle 455"/>
            <p:cNvSpPr>
              <a:spLocks noChangeArrowheads="1"/>
            </p:cNvSpPr>
            <p:nvPr/>
          </p:nvSpPr>
          <p:spPr bwMode="auto">
            <a:xfrm>
              <a:off x="6364675"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3" name="Rectangle 456"/>
            <p:cNvSpPr>
              <a:spLocks noChangeArrowheads="1"/>
            </p:cNvSpPr>
            <p:nvPr/>
          </p:nvSpPr>
          <p:spPr bwMode="auto">
            <a:xfrm>
              <a:off x="6367428"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4" name="Rectangle 457"/>
            <p:cNvSpPr>
              <a:spLocks noChangeArrowheads="1"/>
            </p:cNvSpPr>
            <p:nvPr/>
          </p:nvSpPr>
          <p:spPr bwMode="auto">
            <a:xfrm>
              <a:off x="6367428"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5" name="Rectangle 458"/>
            <p:cNvSpPr>
              <a:spLocks noChangeArrowheads="1"/>
            </p:cNvSpPr>
            <p:nvPr/>
          </p:nvSpPr>
          <p:spPr bwMode="auto">
            <a:xfrm>
              <a:off x="6370183" y="4252725"/>
              <a:ext cx="5507"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6" name="Rectangle 459"/>
            <p:cNvSpPr>
              <a:spLocks noChangeArrowheads="1"/>
            </p:cNvSpPr>
            <p:nvPr/>
          </p:nvSpPr>
          <p:spPr bwMode="auto">
            <a:xfrm>
              <a:off x="6370183" y="4252725"/>
              <a:ext cx="5507"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7" name="Rectangle 460"/>
            <p:cNvSpPr>
              <a:spLocks noChangeArrowheads="1"/>
            </p:cNvSpPr>
            <p:nvPr/>
          </p:nvSpPr>
          <p:spPr bwMode="auto">
            <a:xfrm>
              <a:off x="6375690" y="4249970"/>
              <a:ext cx="2755"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8" name="Rectangle 461"/>
            <p:cNvSpPr>
              <a:spLocks noChangeArrowheads="1"/>
            </p:cNvSpPr>
            <p:nvPr/>
          </p:nvSpPr>
          <p:spPr bwMode="auto">
            <a:xfrm>
              <a:off x="6375690" y="4249970"/>
              <a:ext cx="2755"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59" name="Rectangle 462"/>
            <p:cNvSpPr>
              <a:spLocks noChangeArrowheads="1"/>
            </p:cNvSpPr>
            <p:nvPr/>
          </p:nvSpPr>
          <p:spPr bwMode="auto">
            <a:xfrm>
              <a:off x="6378443"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0" name="Rectangle 463"/>
            <p:cNvSpPr>
              <a:spLocks noChangeArrowheads="1"/>
            </p:cNvSpPr>
            <p:nvPr/>
          </p:nvSpPr>
          <p:spPr bwMode="auto">
            <a:xfrm>
              <a:off x="6378443"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1" name="Rectangle 464"/>
            <p:cNvSpPr>
              <a:spLocks noChangeArrowheads="1"/>
            </p:cNvSpPr>
            <p:nvPr/>
          </p:nvSpPr>
          <p:spPr bwMode="auto">
            <a:xfrm>
              <a:off x="6381198" y="4249970"/>
              <a:ext cx="2755"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2" name="Rectangle 465"/>
            <p:cNvSpPr>
              <a:spLocks noChangeArrowheads="1"/>
            </p:cNvSpPr>
            <p:nvPr/>
          </p:nvSpPr>
          <p:spPr bwMode="auto">
            <a:xfrm>
              <a:off x="6381198" y="4249970"/>
              <a:ext cx="2755"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3" name="Rectangle 466"/>
            <p:cNvSpPr>
              <a:spLocks noChangeArrowheads="1"/>
            </p:cNvSpPr>
            <p:nvPr/>
          </p:nvSpPr>
          <p:spPr bwMode="auto">
            <a:xfrm>
              <a:off x="6383951" y="4255477"/>
              <a:ext cx="2755" cy="523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4" name="Rectangle 467"/>
            <p:cNvSpPr>
              <a:spLocks noChangeArrowheads="1"/>
            </p:cNvSpPr>
            <p:nvPr/>
          </p:nvSpPr>
          <p:spPr bwMode="auto">
            <a:xfrm>
              <a:off x="6383951" y="4255477"/>
              <a:ext cx="2755" cy="523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5" name="Rectangle 468"/>
            <p:cNvSpPr>
              <a:spLocks noChangeArrowheads="1"/>
            </p:cNvSpPr>
            <p:nvPr/>
          </p:nvSpPr>
          <p:spPr bwMode="auto">
            <a:xfrm>
              <a:off x="6386705" y="4247217"/>
              <a:ext cx="5507" cy="605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6" name="Rectangle 469"/>
            <p:cNvSpPr>
              <a:spLocks noChangeArrowheads="1"/>
            </p:cNvSpPr>
            <p:nvPr/>
          </p:nvSpPr>
          <p:spPr bwMode="auto">
            <a:xfrm>
              <a:off x="6386705" y="4247217"/>
              <a:ext cx="5507" cy="605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7" name="Rectangle 470"/>
            <p:cNvSpPr>
              <a:spLocks noChangeArrowheads="1"/>
            </p:cNvSpPr>
            <p:nvPr/>
          </p:nvSpPr>
          <p:spPr bwMode="auto">
            <a:xfrm>
              <a:off x="6392213"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8" name="Rectangle 471"/>
            <p:cNvSpPr>
              <a:spLocks noChangeArrowheads="1"/>
            </p:cNvSpPr>
            <p:nvPr/>
          </p:nvSpPr>
          <p:spPr bwMode="auto">
            <a:xfrm>
              <a:off x="6392213"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69" name="Rectangle 472"/>
            <p:cNvSpPr>
              <a:spLocks noChangeArrowheads="1"/>
            </p:cNvSpPr>
            <p:nvPr/>
          </p:nvSpPr>
          <p:spPr bwMode="auto">
            <a:xfrm>
              <a:off x="6394965" y="4249970"/>
              <a:ext cx="2755"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0" name="Rectangle 473"/>
            <p:cNvSpPr>
              <a:spLocks noChangeArrowheads="1"/>
            </p:cNvSpPr>
            <p:nvPr/>
          </p:nvSpPr>
          <p:spPr bwMode="auto">
            <a:xfrm>
              <a:off x="6394965" y="4249970"/>
              <a:ext cx="2755"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1" name="Rectangle 474"/>
            <p:cNvSpPr>
              <a:spLocks noChangeArrowheads="1"/>
            </p:cNvSpPr>
            <p:nvPr/>
          </p:nvSpPr>
          <p:spPr bwMode="auto">
            <a:xfrm>
              <a:off x="6397720" y="4252725"/>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2" name="Rectangle 475"/>
            <p:cNvSpPr>
              <a:spLocks noChangeArrowheads="1"/>
            </p:cNvSpPr>
            <p:nvPr/>
          </p:nvSpPr>
          <p:spPr bwMode="auto">
            <a:xfrm>
              <a:off x="6397720" y="4252725"/>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3" name="Rectangle 476"/>
            <p:cNvSpPr>
              <a:spLocks noChangeArrowheads="1"/>
            </p:cNvSpPr>
            <p:nvPr/>
          </p:nvSpPr>
          <p:spPr bwMode="auto">
            <a:xfrm>
              <a:off x="6400473"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4" name="Rectangle 477"/>
            <p:cNvSpPr>
              <a:spLocks noChangeArrowheads="1"/>
            </p:cNvSpPr>
            <p:nvPr/>
          </p:nvSpPr>
          <p:spPr bwMode="auto">
            <a:xfrm>
              <a:off x="6400473"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5" name="Rectangle 478"/>
            <p:cNvSpPr>
              <a:spLocks noChangeArrowheads="1"/>
            </p:cNvSpPr>
            <p:nvPr/>
          </p:nvSpPr>
          <p:spPr bwMode="auto">
            <a:xfrm>
              <a:off x="6403227" y="4238955"/>
              <a:ext cx="5507"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6" name="Rectangle 479"/>
            <p:cNvSpPr>
              <a:spLocks noChangeArrowheads="1"/>
            </p:cNvSpPr>
            <p:nvPr/>
          </p:nvSpPr>
          <p:spPr bwMode="auto">
            <a:xfrm>
              <a:off x="6403227" y="4238955"/>
              <a:ext cx="5507"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7" name="Rectangle 480"/>
            <p:cNvSpPr>
              <a:spLocks noChangeArrowheads="1"/>
            </p:cNvSpPr>
            <p:nvPr/>
          </p:nvSpPr>
          <p:spPr bwMode="auto">
            <a:xfrm>
              <a:off x="6408735" y="4236202"/>
              <a:ext cx="2755" cy="7159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8" name="Freeform 481"/>
            <p:cNvSpPr>
              <a:spLocks/>
            </p:cNvSpPr>
            <p:nvPr/>
          </p:nvSpPr>
          <p:spPr bwMode="auto">
            <a:xfrm>
              <a:off x="6408735" y="4236202"/>
              <a:ext cx="2755" cy="71597"/>
            </a:xfrm>
            <a:custGeom>
              <a:avLst/>
              <a:gdLst/>
              <a:ahLst/>
              <a:cxnLst>
                <a:cxn ang="0">
                  <a:pos x="0" y="26"/>
                </a:cxn>
                <a:cxn ang="0">
                  <a:pos x="0" y="0"/>
                </a:cxn>
                <a:cxn ang="0">
                  <a:pos x="0" y="26"/>
                </a:cxn>
              </a:cxnLst>
              <a:rect l="0" t="0" r="r" b="b"/>
              <a:pathLst>
                <a:path h="26">
                  <a:moveTo>
                    <a:pt x="0" y="26"/>
                  </a:moveTo>
                  <a:lnTo>
                    <a:pt x="0" y="0"/>
                  </a:lnTo>
                  <a:lnTo>
                    <a:pt x="0" y="2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79" name="Rectangle 482"/>
            <p:cNvSpPr>
              <a:spLocks noChangeArrowheads="1"/>
            </p:cNvSpPr>
            <p:nvPr/>
          </p:nvSpPr>
          <p:spPr bwMode="auto">
            <a:xfrm>
              <a:off x="6408735"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0" name="Rectangle 483"/>
            <p:cNvSpPr>
              <a:spLocks noChangeArrowheads="1"/>
            </p:cNvSpPr>
            <p:nvPr/>
          </p:nvSpPr>
          <p:spPr bwMode="auto">
            <a:xfrm>
              <a:off x="6408735"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1" name="Rectangle 484"/>
            <p:cNvSpPr>
              <a:spLocks noChangeArrowheads="1"/>
            </p:cNvSpPr>
            <p:nvPr/>
          </p:nvSpPr>
          <p:spPr bwMode="auto">
            <a:xfrm>
              <a:off x="6411488" y="4233448"/>
              <a:ext cx="2755" cy="743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2" name="Rectangle 485"/>
            <p:cNvSpPr>
              <a:spLocks noChangeArrowheads="1"/>
            </p:cNvSpPr>
            <p:nvPr/>
          </p:nvSpPr>
          <p:spPr bwMode="auto">
            <a:xfrm>
              <a:off x="6411488" y="4233448"/>
              <a:ext cx="2755" cy="743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3" name="Rectangle 486"/>
            <p:cNvSpPr>
              <a:spLocks noChangeArrowheads="1"/>
            </p:cNvSpPr>
            <p:nvPr/>
          </p:nvSpPr>
          <p:spPr bwMode="auto">
            <a:xfrm>
              <a:off x="6414242"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4" name="Rectangle 487"/>
            <p:cNvSpPr>
              <a:spLocks noChangeArrowheads="1"/>
            </p:cNvSpPr>
            <p:nvPr/>
          </p:nvSpPr>
          <p:spPr bwMode="auto">
            <a:xfrm>
              <a:off x="6414242"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5" name="Rectangle 488"/>
            <p:cNvSpPr>
              <a:spLocks noChangeArrowheads="1"/>
            </p:cNvSpPr>
            <p:nvPr/>
          </p:nvSpPr>
          <p:spPr bwMode="auto">
            <a:xfrm>
              <a:off x="6416995"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6" name="Rectangle 489"/>
            <p:cNvSpPr>
              <a:spLocks noChangeArrowheads="1"/>
            </p:cNvSpPr>
            <p:nvPr/>
          </p:nvSpPr>
          <p:spPr bwMode="auto">
            <a:xfrm>
              <a:off x="6416995"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7" name="Rectangle 490"/>
            <p:cNvSpPr>
              <a:spLocks noChangeArrowheads="1"/>
            </p:cNvSpPr>
            <p:nvPr/>
          </p:nvSpPr>
          <p:spPr bwMode="auto">
            <a:xfrm>
              <a:off x="6419750" y="4236202"/>
              <a:ext cx="5507" cy="7159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8" name="Rectangle 491"/>
            <p:cNvSpPr>
              <a:spLocks noChangeArrowheads="1"/>
            </p:cNvSpPr>
            <p:nvPr/>
          </p:nvSpPr>
          <p:spPr bwMode="auto">
            <a:xfrm>
              <a:off x="6419750" y="4236202"/>
              <a:ext cx="5507" cy="7159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89" name="Rectangle 492"/>
            <p:cNvSpPr>
              <a:spLocks noChangeArrowheads="1"/>
            </p:cNvSpPr>
            <p:nvPr/>
          </p:nvSpPr>
          <p:spPr bwMode="auto">
            <a:xfrm>
              <a:off x="6425257" y="4233448"/>
              <a:ext cx="2755" cy="743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0" name="Rectangle 493"/>
            <p:cNvSpPr>
              <a:spLocks noChangeArrowheads="1"/>
            </p:cNvSpPr>
            <p:nvPr/>
          </p:nvSpPr>
          <p:spPr bwMode="auto">
            <a:xfrm>
              <a:off x="6425257" y="4233448"/>
              <a:ext cx="2755" cy="743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1" name="Rectangle 494"/>
            <p:cNvSpPr>
              <a:spLocks noChangeArrowheads="1"/>
            </p:cNvSpPr>
            <p:nvPr/>
          </p:nvSpPr>
          <p:spPr bwMode="auto">
            <a:xfrm>
              <a:off x="6428010" y="4230695"/>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2" name="Rectangle 495"/>
            <p:cNvSpPr>
              <a:spLocks noChangeArrowheads="1"/>
            </p:cNvSpPr>
            <p:nvPr/>
          </p:nvSpPr>
          <p:spPr bwMode="auto">
            <a:xfrm>
              <a:off x="6428010" y="4230695"/>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3" name="Rectangle 496"/>
            <p:cNvSpPr>
              <a:spLocks noChangeArrowheads="1"/>
            </p:cNvSpPr>
            <p:nvPr/>
          </p:nvSpPr>
          <p:spPr bwMode="auto">
            <a:xfrm>
              <a:off x="6430765" y="4233448"/>
              <a:ext cx="2755" cy="743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4" name="Rectangle 497"/>
            <p:cNvSpPr>
              <a:spLocks noChangeArrowheads="1"/>
            </p:cNvSpPr>
            <p:nvPr/>
          </p:nvSpPr>
          <p:spPr bwMode="auto">
            <a:xfrm>
              <a:off x="6430765" y="4233448"/>
              <a:ext cx="2755" cy="743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5" name="Rectangle 498"/>
            <p:cNvSpPr>
              <a:spLocks noChangeArrowheads="1"/>
            </p:cNvSpPr>
            <p:nvPr/>
          </p:nvSpPr>
          <p:spPr bwMode="auto">
            <a:xfrm>
              <a:off x="6433518" y="4230695"/>
              <a:ext cx="5507"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6" name="Rectangle 499"/>
            <p:cNvSpPr>
              <a:spLocks noChangeArrowheads="1"/>
            </p:cNvSpPr>
            <p:nvPr/>
          </p:nvSpPr>
          <p:spPr bwMode="auto">
            <a:xfrm>
              <a:off x="6433518" y="4230695"/>
              <a:ext cx="5507"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7" name="Rectangle 500"/>
            <p:cNvSpPr>
              <a:spLocks noChangeArrowheads="1"/>
            </p:cNvSpPr>
            <p:nvPr/>
          </p:nvSpPr>
          <p:spPr bwMode="auto">
            <a:xfrm>
              <a:off x="6439025" y="4227940"/>
              <a:ext cx="2755"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8" name="Rectangle 501"/>
            <p:cNvSpPr>
              <a:spLocks noChangeArrowheads="1"/>
            </p:cNvSpPr>
            <p:nvPr/>
          </p:nvSpPr>
          <p:spPr bwMode="auto">
            <a:xfrm>
              <a:off x="6439025" y="4227940"/>
              <a:ext cx="2755"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599" name="Rectangle 502"/>
            <p:cNvSpPr>
              <a:spLocks noChangeArrowheads="1"/>
            </p:cNvSpPr>
            <p:nvPr/>
          </p:nvSpPr>
          <p:spPr bwMode="auto">
            <a:xfrm>
              <a:off x="6441780" y="4227940"/>
              <a:ext cx="2755"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0" name="Rectangle 503"/>
            <p:cNvSpPr>
              <a:spLocks noChangeArrowheads="1"/>
            </p:cNvSpPr>
            <p:nvPr/>
          </p:nvSpPr>
          <p:spPr bwMode="auto">
            <a:xfrm>
              <a:off x="6441780" y="4227940"/>
              <a:ext cx="2755"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1" name="Rectangle 504"/>
            <p:cNvSpPr>
              <a:spLocks noChangeArrowheads="1"/>
            </p:cNvSpPr>
            <p:nvPr/>
          </p:nvSpPr>
          <p:spPr bwMode="auto">
            <a:xfrm>
              <a:off x="6444532" y="4230695"/>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2" name="Rectangle 505"/>
            <p:cNvSpPr>
              <a:spLocks noChangeArrowheads="1"/>
            </p:cNvSpPr>
            <p:nvPr/>
          </p:nvSpPr>
          <p:spPr bwMode="auto">
            <a:xfrm>
              <a:off x="6444532" y="4230695"/>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3" name="Rectangle 506"/>
            <p:cNvSpPr>
              <a:spLocks noChangeArrowheads="1"/>
            </p:cNvSpPr>
            <p:nvPr/>
          </p:nvSpPr>
          <p:spPr bwMode="auto">
            <a:xfrm>
              <a:off x="6447287" y="4208665"/>
              <a:ext cx="2755"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4" name="Rectangle 507"/>
            <p:cNvSpPr>
              <a:spLocks noChangeArrowheads="1"/>
            </p:cNvSpPr>
            <p:nvPr/>
          </p:nvSpPr>
          <p:spPr bwMode="auto">
            <a:xfrm>
              <a:off x="6447287" y="4208665"/>
              <a:ext cx="2755"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5" name="Rectangle 508"/>
            <p:cNvSpPr>
              <a:spLocks noChangeArrowheads="1"/>
            </p:cNvSpPr>
            <p:nvPr/>
          </p:nvSpPr>
          <p:spPr bwMode="auto">
            <a:xfrm>
              <a:off x="6450040" y="4216925"/>
              <a:ext cx="5507"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6" name="Rectangle 509"/>
            <p:cNvSpPr>
              <a:spLocks noChangeArrowheads="1"/>
            </p:cNvSpPr>
            <p:nvPr/>
          </p:nvSpPr>
          <p:spPr bwMode="auto">
            <a:xfrm>
              <a:off x="6450040" y="4216925"/>
              <a:ext cx="5507" cy="908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7" name="Rectangle 510"/>
            <p:cNvSpPr>
              <a:spLocks noChangeArrowheads="1"/>
            </p:cNvSpPr>
            <p:nvPr/>
          </p:nvSpPr>
          <p:spPr bwMode="auto">
            <a:xfrm>
              <a:off x="6455547" y="4227940"/>
              <a:ext cx="2755"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8" name="Rectangle 511"/>
            <p:cNvSpPr>
              <a:spLocks noChangeArrowheads="1"/>
            </p:cNvSpPr>
            <p:nvPr/>
          </p:nvSpPr>
          <p:spPr bwMode="auto">
            <a:xfrm>
              <a:off x="6455547" y="4227940"/>
              <a:ext cx="2755"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09" name="Rectangle 512"/>
            <p:cNvSpPr>
              <a:spLocks noChangeArrowheads="1"/>
            </p:cNvSpPr>
            <p:nvPr/>
          </p:nvSpPr>
          <p:spPr bwMode="auto">
            <a:xfrm>
              <a:off x="6458302" y="4222433"/>
              <a:ext cx="2755" cy="853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0" name="Rectangle 513"/>
            <p:cNvSpPr>
              <a:spLocks noChangeArrowheads="1"/>
            </p:cNvSpPr>
            <p:nvPr/>
          </p:nvSpPr>
          <p:spPr bwMode="auto">
            <a:xfrm>
              <a:off x="6458302" y="4222433"/>
              <a:ext cx="2755" cy="853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1" name="Rectangle 514"/>
            <p:cNvSpPr>
              <a:spLocks noChangeArrowheads="1"/>
            </p:cNvSpPr>
            <p:nvPr/>
          </p:nvSpPr>
          <p:spPr bwMode="auto">
            <a:xfrm>
              <a:off x="6461055" y="4219680"/>
              <a:ext cx="2755"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2" name="Rectangle 515"/>
            <p:cNvSpPr>
              <a:spLocks noChangeArrowheads="1"/>
            </p:cNvSpPr>
            <p:nvPr/>
          </p:nvSpPr>
          <p:spPr bwMode="auto">
            <a:xfrm>
              <a:off x="6461055" y="4219680"/>
              <a:ext cx="2755"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3" name="Rectangle 516"/>
            <p:cNvSpPr>
              <a:spLocks noChangeArrowheads="1"/>
            </p:cNvSpPr>
            <p:nvPr/>
          </p:nvSpPr>
          <p:spPr bwMode="auto">
            <a:xfrm>
              <a:off x="6463809" y="4222433"/>
              <a:ext cx="2755" cy="853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4" name="Rectangle 517"/>
            <p:cNvSpPr>
              <a:spLocks noChangeArrowheads="1"/>
            </p:cNvSpPr>
            <p:nvPr/>
          </p:nvSpPr>
          <p:spPr bwMode="auto">
            <a:xfrm>
              <a:off x="6463809" y="4222433"/>
              <a:ext cx="2755" cy="853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5" name="Rectangle 518"/>
            <p:cNvSpPr>
              <a:spLocks noChangeArrowheads="1"/>
            </p:cNvSpPr>
            <p:nvPr/>
          </p:nvSpPr>
          <p:spPr bwMode="auto">
            <a:xfrm>
              <a:off x="6466562" y="4227940"/>
              <a:ext cx="5507"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6" name="Rectangle 519"/>
            <p:cNvSpPr>
              <a:spLocks noChangeArrowheads="1"/>
            </p:cNvSpPr>
            <p:nvPr/>
          </p:nvSpPr>
          <p:spPr bwMode="auto">
            <a:xfrm>
              <a:off x="6466562" y="4227940"/>
              <a:ext cx="5507"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7" name="Rectangle 520"/>
            <p:cNvSpPr>
              <a:spLocks noChangeArrowheads="1"/>
            </p:cNvSpPr>
            <p:nvPr/>
          </p:nvSpPr>
          <p:spPr bwMode="auto">
            <a:xfrm>
              <a:off x="6472070" y="4227940"/>
              <a:ext cx="2755"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8" name="Rectangle 521"/>
            <p:cNvSpPr>
              <a:spLocks noChangeArrowheads="1"/>
            </p:cNvSpPr>
            <p:nvPr/>
          </p:nvSpPr>
          <p:spPr bwMode="auto">
            <a:xfrm>
              <a:off x="6472070" y="4227940"/>
              <a:ext cx="2755"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19" name="Rectangle 522"/>
            <p:cNvSpPr>
              <a:spLocks noChangeArrowheads="1"/>
            </p:cNvSpPr>
            <p:nvPr/>
          </p:nvSpPr>
          <p:spPr bwMode="auto">
            <a:xfrm>
              <a:off x="6474824" y="4208665"/>
              <a:ext cx="2755"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0" name="Rectangle 523"/>
            <p:cNvSpPr>
              <a:spLocks noChangeArrowheads="1"/>
            </p:cNvSpPr>
            <p:nvPr/>
          </p:nvSpPr>
          <p:spPr bwMode="auto">
            <a:xfrm>
              <a:off x="6474824" y="4208665"/>
              <a:ext cx="2755"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1" name="Rectangle 524"/>
            <p:cNvSpPr>
              <a:spLocks noChangeArrowheads="1"/>
            </p:cNvSpPr>
            <p:nvPr/>
          </p:nvSpPr>
          <p:spPr bwMode="auto">
            <a:xfrm>
              <a:off x="6477577" y="4208665"/>
              <a:ext cx="2755"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2" name="Rectangle 525"/>
            <p:cNvSpPr>
              <a:spLocks noChangeArrowheads="1"/>
            </p:cNvSpPr>
            <p:nvPr/>
          </p:nvSpPr>
          <p:spPr bwMode="auto">
            <a:xfrm>
              <a:off x="6477577" y="4208665"/>
              <a:ext cx="2755"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3" name="Rectangle 526"/>
            <p:cNvSpPr>
              <a:spLocks noChangeArrowheads="1"/>
            </p:cNvSpPr>
            <p:nvPr/>
          </p:nvSpPr>
          <p:spPr bwMode="auto">
            <a:xfrm>
              <a:off x="6480332" y="4216925"/>
              <a:ext cx="2755"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4" name="Freeform 527"/>
            <p:cNvSpPr>
              <a:spLocks/>
            </p:cNvSpPr>
            <p:nvPr/>
          </p:nvSpPr>
          <p:spPr bwMode="auto">
            <a:xfrm>
              <a:off x="6480332" y="4216925"/>
              <a:ext cx="2755" cy="90874"/>
            </a:xfrm>
            <a:custGeom>
              <a:avLst/>
              <a:gdLst/>
              <a:ahLst/>
              <a:cxnLst>
                <a:cxn ang="0">
                  <a:pos x="0" y="33"/>
                </a:cxn>
                <a:cxn ang="0">
                  <a:pos x="0" y="0"/>
                </a:cxn>
                <a:cxn ang="0">
                  <a:pos x="0" y="33"/>
                </a:cxn>
              </a:cxnLst>
              <a:rect l="0" t="0" r="r" b="b"/>
              <a:pathLst>
                <a:path h="33">
                  <a:moveTo>
                    <a:pt x="0" y="33"/>
                  </a:moveTo>
                  <a:lnTo>
                    <a:pt x="0" y="0"/>
                  </a:lnTo>
                  <a:lnTo>
                    <a:pt x="0" y="3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5" name="Rectangle 528"/>
            <p:cNvSpPr>
              <a:spLocks noChangeArrowheads="1"/>
            </p:cNvSpPr>
            <p:nvPr/>
          </p:nvSpPr>
          <p:spPr bwMode="auto">
            <a:xfrm>
              <a:off x="6480332" y="4214173"/>
              <a:ext cx="2755"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6" name="Rectangle 529"/>
            <p:cNvSpPr>
              <a:spLocks noChangeArrowheads="1"/>
            </p:cNvSpPr>
            <p:nvPr/>
          </p:nvSpPr>
          <p:spPr bwMode="auto">
            <a:xfrm>
              <a:off x="6480332" y="4214173"/>
              <a:ext cx="2755"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7" name="Rectangle 530"/>
            <p:cNvSpPr>
              <a:spLocks noChangeArrowheads="1"/>
            </p:cNvSpPr>
            <p:nvPr/>
          </p:nvSpPr>
          <p:spPr bwMode="auto">
            <a:xfrm>
              <a:off x="6483085" y="4219680"/>
              <a:ext cx="5507"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8" name="Rectangle 531"/>
            <p:cNvSpPr>
              <a:spLocks noChangeArrowheads="1"/>
            </p:cNvSpPr>
            <p:nvPr/>
          </p:nvSpPr>
          <p:spPr bwMode="auto">
            <a:xfrm>
              <a:off x="6483085" y="4219680"/>
              <a:ext cx="5507"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29" name="Rectangle 532"/>
            <p:cNvSpPr>
              <a:spLocks noChangeArrowheads="1"/>
            </p:cNvSpPr>
            <p:nvPr/>
          </p:nvSpPr>
          <p:spPr bwMode="auto">
            <a:xfrm>
              <a:off x="6488592" y="4203158"/>
              <a:ext cx="2755"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0" name="Rectangle 533"/>
            <p:cNvSpPr>
              <a:spLocks noChangeArrowheads="1"/>
            </p:cNvSpPr>
            <p:nvPr/>
          </p:nvSpPr>
          <p:spPr bwMode="auto">
            <a:xfrm>
              <a:off x="6488592" y="4203158"/>
              <a:ext cx="2755"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1" name="Rectangle 534"/>
            <p:cNvSpPr>
              <a:spLocks noChangeArrowheads="1"/>
            </p:cNvSpPr>
            <p:nvPr/>
          </p:nvSpPr>
          <p:spPr bwMode="auto">
            <a:xfrm>
              <a:off x="6491347" y="4197650"/>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2" name="Rectangle 535"/>
            <p:cNvSpPr>
              <a:spLocks noChangeArrowheads="1"/>
            </p:cNvSpPr>
            <p:nvPr/>
          </p:nvSpPr>
          <p:spPr bwMode="auto">
            <a:xfrm>
              <a:off x="6491347" y="4197650"/>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3" name="Rectangle 536"/>
            <p:cNvSpPr>
              <a:spLocks noChangeArrowheads="1"/>
            </p:cNvSpPr>
            <p:nvPr/>
          </p:nvSpPr>
          <p:spPr bwMode="auto">
            <a:xfrm>
              <a:off x="6494099" y="4219680"/>
              <a:ext cx="2755"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4" name="Rectangle 537"/>
            <p:cNvSpPr>
              <a:spLocks noChangeArrowheads="1"/>
            </p:cNvSpPr>
            <p:nvPr/>
          </p:nvSpPr>
          <p:spPr bwMode="auto">
            <a:xfrm>
              <a:off x="6494099" y="4219680"/>
              <a:ext cx="2755"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5" name="Rectangle 538"/>
            <p:cNvSpPr>
              <a:spLocks noChangeArrowheads="1"/>
            </p:cNvSpPr>
            <p:nvPr/>
          </p:nvSpPr>
          <p:spPr bwMode="auto">
            <a:xfrm>
              <a:off x="6496854" y="4208665"/>
              <a:ext cx="2755"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6" name="Rectangle 539"/>
            <p:cNvSpPr>
              <a:spLocks noChangeArrowheads="1"/>
            </p:cNvSpPr>
            <p:nvPr/>
          </p:nvSpPr>
          <p:spPr bwMode="auto">
            <a:xfrm>
              <a:off x="6496854" y="4208665"/>
              <a:ext cx="2755"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7" name="Rectangle 540"/>
            <p:cNvSpPr>
              <a:spLocks noChangeArrowheads="1"/>
            </p:cNvSpPr>
            <p:nvPr/>
          </p:nvSpPr>
          <p:spPr bwMode="auto">
            <a:xfrm>
              <a:off x="6499607" y="4208665"/>
              <a:ext cx="5507"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8" name="Rectangle 541"/>
            <p:cNvSpPr>
              <a:spLocks noChangeArrowheads="1"/>
            </p:cNvSpPr>
            <p:nvPr/>
          </p:nvSpPr>
          <p:spPr bwMode="auto">
            <a:xfrm>
              <a:off x="6499607" y="4208665"/>
              <a:ext cx="5507"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39" name="Rectangle 542"/>
            <p:cNvSpPr>
              <a:spLocks noChangeArrowheads="1"/>
            </p:cNvSpPr>
            <p:nvPr/>
          </p:nvSpPr>
          <p:spPr bwMode="auto">
            <a:xfrm>
              <a:off x="6505114" y="4197650"/>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0" name="Rectangle 543"/>
            <p:cNvSpPr>
              <a:spLocks noChangeArrowheads="1"/>
            </p:cNvSpPr>
            <p:nvPr/>
          </p:nvSpPr>
          <p:spPr bwMode="auto">
            <a:xfrm>
              <a:off x="6505114" y="4197650"/>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1" name="Rectangle 544"/>
            <p:cNvSpPr>
              <a:spLocks noChangeArrowheads="1"/>
            </p:cNvSpPr>
            <p:nvPr/>
          </p:nvSpPr>
          <p:spPr bwMode="auto">
            <a:xfrm>
              <a:off x="6507869" y="4203158"/>
              <a:ext cx="2755"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2" name="Rectangle 545"/>
            <p:cNvSpPr>
              <a:spLocks noChangeArrowheads="1"/>
            </p:cNvSpPr>
            <p:nvPr/>
          </p:nvSpPr>
          <p:spPr bwMode="auto">
            <a:xfrm>
              <a:off x="6507869" y="4203158"/>
              <a:ext cx="2755"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3" name="Rectangle 546"/>
            <p:cNvSpPr>
              <a:spLocks noChangeArrowheads="1"/>
            </p:cNvSpPr>
            <p:nvPr/>
          </p:nvSpPr>
          <p:spPr bwMode="auto">
            <a:xfrm>
              <a:off x="6510622" y="4214173"/>
              <a:ext cx="2755"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4" name="Rectangle 547"/>
            <p:cNvSpPr>
              <a:spLocks noChangeArrowheads="1"/>
            </p:cNvSpPr>
            <p:nvPr/>
          </p:nvSpPr>
          <p:spPr bwMode="auto">
            <a:xfrm>
              <a:off x="6510622" y="4214173"/>
              <a:ext cx="2755"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5" name="Rectangle 548"/>
            <p:cNvSpPr>
              <a:spLocks noChangeArrowheads="1"/>
            </p:cNvSpPr>
            <p:nvPr/>
          </p:nvSpPr>
          <p:spPr bwMode="auto">
            <a:xfrm>
              <a:off x="6513376" y="4203158"/>
              <a:ext cx="5507"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6" name="Rectangle 549"/>
            <p:cNvSpPr>
              <a:spLocks noChangeArrowheads="1"/>
            </p:cNvSpPr>
            <p:nvPr/>
          </p:nvSpPr>
          <p:spPr bwMode="auto">
            <a:xfrm>
              <a:off x="6513376" y="4203158"/>
              <a:ext cx="5507"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7" name="Rectangle 550"/>
            <p:cNvSpPr>
              <a:spLocks noChangeArrowheads="1"/>
            </p:cNvSpPr>
            <p:nvPr/>
          </p:nvSpPr>
          <p:spPr bwMode="auto">
            <a:xfrm>
              <a:off x="6518884" y="4205911"/>
              <a:ext cx="2755" cy="1018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8" name="Rectangle 551"/>
            <p:cNvSpPr>
              <a:spLocks noChangeArrowheads="1"/>
            </p:cNvSpPr>
            <p:nvPr/>
          </p:nvSpPr>
          <p:spPr bwMode="auto">
            <a:xfrm>
              <a:off x="6518884" y="4205911"/>
              <a:ext cx="2755" cy="1018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49" name="Rectangle 552"/>
            <p:cNvSpPr>
              <a:spLocks noChangeArrowheads="1"/>
            </p:cNvSpPr>
            <p:nvPr/>
          </p:nvSpPr>
          <p:spPr bwMode="auto">
            <a:xfrm>
              <a:off x="6521637" y="4197650"/>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0" name="Rectangle 553"/>
            <p:cNvSpPr>
              <a:spLocks noChangeArrowheads="1"/>
            </p:cNvSpPr>
            <p:nvPr/>
          </p:nvSpPr>
          <p:spPr bwMode="auto">
            <a:xfrm>
              <a:off x="6521637" y="4197650"/>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1" name="Rectangle 554"/>
            <p:cNvSpPr>
              <a:spLocks noChangeArrowheads="1"/>
            </p:cNvSpPr>
            <p:nvPr/>
          </p:nvSpPr>
          <p:spPr bwMode="auto">
            <a:xfrm>
              <a:off x="6524391" y="4208665"/>
              <a:ext cx="2755" cy="991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2" name="Rectangle 555"/>
            <p:cNvSpPr>
              <a:spLocks noChangeArrowheads="1"/>
            </p:cNvSpPr>
            <p:nvPr/>
          </p:nvSpPr>
          <p:spPr bwMode="auto">
            <a:xfrm>
              <a:off x="6524391" y="4208665"/>
              <a:ext cx="2755" cy="991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3" name="Rectangle 556"/>
            <p:cNvSpPr>
              <a:spLocks noChangeArrowheads="1"/>
            </p:cNvSpPr>
            <p:nvPr/>
          </p:nvSpPr>
          <p:spPr bwMode="auto">
            <a:xfrm>
              <a:off x="6527144" y="4197650"/>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4" name="Rectangle 557"/>
            <p:cNvSpPr>
              <a:spLocks noChangeArrowheads="1"/>
            </p:cNvSpPr>
            <p:nvPr/>
          </p:nvSpPr>
          <p:spPr bwMode="auto">
            <a:xfrm>
              <a:off x="6527144" y="4197650"/>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5" name="Rectangle 558"/>
            <p:cNvSpPr>
              <a:spLocks noChangeArrowheads="1"/>
            </p:cNvSpPr>
            <p:nvPr/>
          </p:nvSpPr>
          <p:spPr bwMode="auto">
            <a:xfrm>
              <a:off x="6529899" y="4219680"/>
              <a:ext cx="5507"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6" name="Rectangle 559"/>
            <p:cNvSpPr>
              <a:spLocks noChangeArrowheads="1"/>
            </p:cNvSpPr>
            <p:nvPr/>
          </p:nvSpPr>
          <p:spPr bwMode="auto">
            <a:xfrm>
              <a:off x="6529899" y="4219680"/>
              <a:ext cx="5507"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7" name="Rectangle 560"/>
            <p:cNvSpPr>
              <a:spLocks noChangeArrowheads="1"/>
            </p:cNvSpPr>
            <p:nvPr/>
          </p:nvSpPr>
          <p:spPr bwMode="auto">
            <a:xfrm>
              <a:off x="6535406"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8" name="Rectangle 561"/>
            <p:cNvSpPr>
              <a:spLocks noChangeArrowheads="1"/>
            </p:cNvSpPr>
            <p:nvPr/>
          </p:nvSpPr>
          <p:spPr bwMode="auto">
            <a:xfrm>
              <a:off x="6535406"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59" name="Rectangle 562"/>
            <p:cNvSpPr>
              <a:spLocks noChangeArrowheads="1"/>
            </p:cNvSpPr>
            <p:nvPr/>
          </p:nvSpPr>
          <p:spPr bwMode="auto">
            <a:xfrm>
              <a:off x="6538159" y="4214173"/>
              <a:ext cx="2755"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0" name="Rectangle 563"/>
            <p:cNvSpPr>
              <a:spLocks noChangeArrowheads="1"/>
            </p:cNvSpPr>
            <p:nvPr/>
          </p:nvSpPr>
          <p:spPr bwMode="auto">
            <a:xfrm>
              <a:off x="6538159" y="4214173"/>
              <a:ext cx="2755"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1" name="Rectangle 564"/>
            <p:cNvSpPr>
              <a:spLocks noChangeArrowheads="1"/>
            </p:cNvSpPr>
            <p:nvPr/>
          </p:nvSpPr>
          <p:spPr bwMode="auto">
            <a:xfrm>
              <a:off x="6540914" y="4203158"/>
              <a:ext cx="2755"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2" name="Rectangle 565"/>
            <p:cNvSpPr>
              <a:spLocks noChangeArrowheads="1"/>
            </p:cNvSpPr>
            <p:nvPr/>
          </p:nvSpPr>
          <p:spPr bwMode="auto">
            <a:xfrm>
              <a:off x="6540914" y="4203158"/>
              <a:ext cx="2755"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3" name="Rectangle 566"/>
            <p:cNvSpPr>
              <a:spLocks noChangeArrowheads="1"/>
            </p:cNvSpPr>
            <p:nvPr/>
          </p:nvSpPr>
          <p:spPr bwMode="auto">
            <a:xfrm>
              <a:off x="6543666" y="4197650"/>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4" name="Rectangle 567"/>
            <p:cNvSpPr>
              <a:spLocks noChangeArrowheads="1"/>
            </p:cNvSpPr>
            <p:nvPr/>
          </p:nvSpPr>
          <p:spPr bwMode="auto">
            <a:xfrm>
              <a:off x="6543666" y="4197650"/>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5" name="Rectangle 568"/>
            <p:cNvSpPr>
              <a:spLocks noChangeArrowheads="1"/>
            </p:cNvSpPr>
            <p:nvPr/>
          </p:nvSpPr>
          <p:spPr bwMode="auto">
            <a:xfrm>
              <a:off x="6546421" y="4197650"/>
              <a:ext cx="5507"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6" name="Rectangle 569"/>
            <p:cNvSpPr>
              <a:spLocks noChangeArrowheads="1"/>
            </p:cNvSpPr>
            <p:nvPr/>
          </p:nvSpPr>
          <p:spPr bwMode="auto">
            <a:xfrm>
              <a:off x="6546421" y="4197650"/>
              <a:ext cx="5507"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7" name="Rectangle 570"/>
            <p:cNvSpPr>
              <a:spLocks noChangeArrowheads="1"/>
            </p:cNvSpPr>
            <p:nvPr/>
          </p:nvSpPr>
          <p:spPr bwMode="auto">
            <a:xfrm>
              <a:off x="6551928"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8" name="Rectangle 571"/>
            <p:cNvSpPr>
              <a:spLocks noChangeArrowheads="1"/>
            </p:cNvSpPr>
            <p:nvPr/>
          </p:nvSpPr>
          <p:spPr bwMode="auto">
            <a:xfrm>
              <a:off x="6551928"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69" name="Rectangle 572"/>
            <p:cNvSpPr>
              <a:spLocks noChangeArrowheads="1"/>
            </p:cNvSpPr>
            <p:nvPr/>
          </p:nvSpPr>
          <p:spPr bwMode="auto">
            <a:xfrm>
              <a:off x="6554681" y="4186635"/>
              <a:ext cx="2755"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0" name="Freeform 573"/>
            <p:cNvSpPr>
              <a:spLocks/>
            </p:cNvSpPr>
            <p:nvPr/>
          </p:nvSpPr>
          <p:spPr bwMode="auto">
            <a:xfrm>
              <a:off x="6554681" y="4186635"/>
              <a:ext cx="2755" cy="121164"/>
            </a:xfrm>
            <a:custGeom>
              <a:avLst/>
              <a:gdLst/>
              <a:ahLst/>
              <a:cxnLst>
                <a:cxn ang="0">
                  <a:pos x="0" y="44"/>
                </a:cxn>
                <a:cxn ang="0">
                  <a:pos x="0" y="0"/>
                </a:cxn>
                <a:cxn ang="0">
                  <a:pos x="0" y="44"/>
                </a:cxn>
              </a:cxnLst>
              <a:rect l="0" t="0" r="r" b="b"/>
              <a:pathLst>
                <a:path h="44">
                  <a:moveTo>
                    <a:pt x="0" y="44"/>
                  </a:moveTo>
                  <a:lnTo>
                    <a:pt x="0" y="0"/>
                  </a:lnTo>
                  <a:lnTo>
                    <a:pt x="0" y="44"/>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1" name="Rectangle 574"/>
            <p:cNvSpPr>
              <a:spLocks noChangeArrowheads="1"/>
            </p:cNvSpPr>
            <p:nvPr/>
          </p:nvSpPr>
          <p:spPr bwMode="auto">
            <a:xfrm>
              <a:off x="6554681" y="4183881"/>
              <a:ext cx="2755" cy="1239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2" name="Rectangle 575"/>
            <p:cNvSpPr>
              <a:spLocks noChangeArrowheads="1"/>
            </p:cNvSpPr>
            <p:nvPr/>
          </p:nvSpPr>
          <p:spPr bwMode="auto">
            <a:xfrm>
              <a:off x="6554681" y="4183881"/>
              <a:ext cx="2755" cy="1239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3" name="Rectangle 576"/>
            <p:cNvSpPr>
              <a:spLocks noChangeArrowheads="1"/>
            </p:cNvSpPr>
            <p:nvPr/>
          </p:nvSpPr>
          <p:spPr bwMode="auto">
            <a:xfrm>
              <a:off x="6557436" y="4186635"/>
              <a:ext cx="2755"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4" name="Rectangle 577"/>
            <p:cNvSpPr>
              <a:spLocks noChangeArrowheads="1"/>
            </p:cNvSpPr>
            <p:nvPr/>
          </p:nvSpPr>
          <p:spPr bwMode="auto">
            <a:xfrm>
              <a:off x="6557436" y="4186635"/>
              <a:ext cx="2755" cy="1211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5" name="Rectangle 578"/>
            <p:cNvSpPr>
              <a:spLocks noChangeArrowheads="1"/>
            </p:cNvSpPr>
            <p:nvPr/>
          </p:nvSpPr>
          <p:spPr bwMode="auto">
            <a:xfrm>
              <a:off x="6560189" y="4192143"/>
              <a:ext cx="2755" cy="1156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6" name="Rectangle 579"/>
            <p:cNvSpPr>
              <a:spLocks noChangeArrowheads="1"/>
            </p:cNvSpPr>
            <p:nvPr/>
          </p:nvSpPr>
          <p:spPr bwMode="auto">
            <a:xfrm>
              <a:off x="6560189" y="4192143"/>
              <a:ext cx="2755" cy="1156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7" name="Rectangle 580"/>
            <p:cNvSpPr>
              <a:spLocks noChangeArrowheads="1"/>
            </p:cNvSpPr>
            <p:nvPr/>
          </p:nvSpPr>
          <p:spPr bwMode="auto">
            <a:xfrm>
              <a:off x="6562943" y="4170113"/>
              <a:ext cx="5507" cy="1376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8" name="Rectangle 581"/>
            <p:cNvSpPr>
              <a:spLocks noChangeArrowheads="1"/>
            </p:cNvSpPr>
            <p:nvPr/>
          </p:nvSpPr>
          <p:spPr bwMode="auto">
            <a:xfrm>
              <a:off x="6562943" y="4170113"/>
              <a:ext cx="5507" cy="13768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79" name="Rectangle 582"/>
            <p:cNvSpPr>
              <a:spLocks noChangeArrowheads="1"/>
            </p:cNvSpPr>
            <p:nvPr/>
          </p:nvSpPr>
          <p:spPr bwMode="auto">
            <a:xfrm>
              <a:off x="6568451" y="4186635"/>
              <a:ext cx="2755"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0" name="Rectangle 583"/>
            <p:cNvSpPr>
              <a:spLocks noChangeArrowheads="1"/>
            </p:cNvSpPr>
            <p:nvPr/>
          </p:nvSpPr>
          <p:spPr bwMode="auto">
            <a:xfrm>
              <a:off x="6568451" y="4186635"/>
              <a:ext cx="2755" cy="1211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1" name="Rectangle 584"/>
            <p:cNvSpPr>
              <a:spLocks noChangeArrowheads="1"/>
            </p:cNvSpPr>
            <p:nvPr/>
          </p:nvSpPr>
          <p:spPr bwMode="auto">
            <a:xfrm>
              <a:off x="6571204" y="4186635"/>
              <a:ext cx="2755"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2" name="Rectangle 585"/>
            <p:cNvSpPr>
              <a:spLocks noChangeArrowheads="1"/>
            </p:cNvSpPr>
            <p:nvPr/>
          </p:nvSpPr>
          <p:spPr bwMode="auto">
            <a:xfrm>
              <a:off x="6571204" y="4186635"/>
              <a:ext cx="2755" cy="1211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3" name="Rectangle 586"/>
            <p:cNvSpPr>
              <a:spLocks noChangeArrowheads="1"/>
            </p:cNvSpPr>
            <p:nvPr/>
          </p:nvSpPr>
          <p:spPr bwMode="auto">
            <a:xfrm>
              <a:off x="6573958" y="4164606"/>
              <a:ext cx="2755" cy="1431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4" name="Rectangle 587"/>
            <p:cNvSpPr>
              <a:spLocks noChangeArrowheads="1"/>
            </p:cNvSpPr>
            <p:nvPr/>
          </p:nvSpPr>
          <p:spPr bwMode="auto">
            <a:xfrm>
              <a:off x="6573958" y="4164606"/>
              <a:ext cx="2755" cy="1431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5" name="Rectangle 588"/>
            <p:cNvSpPr>
              <a:spLocks noChangeArrowheads="1"/>
            </p:cNvSpPr>
            <p:nvPr/>
          </p:nvSpPr>
          <p:spPr bwMode="auto">
            <a:xfrm>
              <a:off x="6576711" y="4181128"/>
              <a:ext cx="2755" cy="12667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6" name="Rectangle 589"/>
            <p:cNvSpPr>
              <a:spLocks noChangeArrowheads="1"/>
            </p:cNvSpPr>
            <p:nvPr/>
          </p:nvSpPr>
          <p:spPr bwMode="auto">
            <a:xfrm>
              <a:off x="6576711" y="4181128"/>
              <a:ext cx="2755" cy="12667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7" name="Rectangle 590"/>
            <p:cNvSpPr>
              <a:spLocks noChangeArrowheads="1"/>
            </p:cNvSpPr>
            <p:nvPr/>
          </p:nvSpPr>
          <p:spPr bwMode="auto">
            <a:xfrm>
              <a:off x="6579466" y="4175620"/>
              <a:ext cx="5507" cy="1321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8" name="Rectangle 591"/>
            <p:cNvSpPr>
              <a:spLocks noChangeArrowheads="1"/>
            </p:cNvSpPr>
            <p:nvPr/>
          </p:nvSpPr>
          <p:spPr bwMode="auto">
            <a:xfrm>
              <a:off x="6579466" y="4175620"/>
              <a:ext cx="5507" cy="1321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89" name="Rectangle 592"/>
            <p:cNvSpPr>
              <a:spLocks noChangeArrowheads="1"/>
            </p:cNvSpPr>
            <p:nvPr/>
          </p:nvSpPr>
          <p:spPr bwMode="auto">
            <a:xfrm>
              <a:off x="6584973" y="4167358"/>
              <a:ext cx="2755" cy="1404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0" name="Rectangle 593"/>
            <p:cNvSpPr>
              <a:spLocks noChangeArrowheads="1"/>
            </p:cNvSpPr>
            <p:nvPr/>
          </p:nvSpPr>
          <p:spPr bwMode="auto">
            <a:xfrm>
              <a:off x="6584973" y="4167358"/>
              <a:ext cx="2755" cy="1404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1" name="Rectangle 594"/>
            <p:cNvSpPr>
              <a:spLocks noChangeArrowheads="1"/>
            </p:cNvSpPr>
            <p:nvPr/>
          </p:nvSpPr>
          <p:spPr bwMode="auto">
            <a:xfrm>
              <a:off x="6587726" y="4172866"/>
              <a:ext cx="2755" cy="1349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2" name="Rectangle 595"/>
            <p:cNvSpPr>
              <a:spLocks noChangeArrowheads="1"/>
            </p:cNvSpPr>
            <p:nvPr/>
          </p:nvSpPr>
          <p:spPr bwMode="auto">
            <a:xfrm>
              <a:off x="6587726" y="4172866"/>
              <a:ext cx="2755" cy="1349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3" name="Rectangle 596"/>
            <p:cNvSpPr>
              <a:spLocks noChangeArrowheads="1"/>
            </p:cNvSpPr>
            <p:nvPr/>
          </p:nvSpPr>
          <p:spPr bwMode="auto">
            <a:xfrm>
              <a:off x="6590480" y="4170113"/>
              <a:ext cx="2755" cy="1376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4" name="Rectangle 597"/>
            <p:cNvSpPr>
              <a:spLocks noChangeArrowheads="1"/>
            </p:cNvSpPr>
            <p:nvPr/>
          </p:nvSpPr>
          <p:spPr bwMode="auto">
            <a:xfrm>
              <a:off x="6590480" y="4170113"/>
              <a:ext cx="2755" cy="13768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5" name="Rectangle 598"/>
            <p:cNvSpPr>
              <a:spLocks noChangeArrowheads="1"/>
            </p:cNvSpPr>
            <p:nvPr/>
          </p:nvSpPr>
          <p:spPr bwMode="auto">
            <a:xfrm>
              <a:off x="6593233" y="4159098"/>
              <a:ext cx="5507" cy="1487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6" name="Rectangle 599"/>
            <p:cNvSpPr>
              <a:spLocks noChangeArrowheads="1"/>
            </p:cNvSpPr>
            <p:nvPr/>
          </p:nvSpPr>
          <p:spPr bwMode="auto">
            <a:xfrm>
              <a:off x="6593233" y="4159098"/>
              <a:ext cx="5507" cy="1487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7" name="Rectangle 600"/>
            <p:cNvSpPr>
              <a:spLocks noChangeArrowheads="1"/>
            </p:cNvSpPr>
            <p:nvPr/>
          </p:nvSpPr>
          <p:spPr bwMode="auto">
            <a:xfrm>
              <a:off x="6598741" y="4164606"/>
              <a:ext cx="2755" cy="1431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8" name="Rectangle 601"/>
            <p:cNvSpPr>
              <a:spLocks noChangeArrowheads="1"/>
            </p:cNvSpPr>
            <p:nvPr/>
          </p:nvSpPr>
          <p:spPr bwMode="auto">
            <a:xfrm>
              <a:off x="6598741" y="4164606"/>
              <a:ext cx="2755" cy="1431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699" name="Rectangle 602"/>
            <p:cNvSpPr>
              <a:spLocks noChangeArrowheads="1"/>
            </p:cNvSpPr>
            <p:nvPr/>
          </p:nvSpPr>
          <p:spPr bwMode="auto">
            <a:xfrm>
              <a:off x="6601495" y="4172866"/>
              <a:ext cx="2755" cy="1349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0" name="Rectangle 603"/>
            <p:cNvSpPr>
              <a:spLocks noChangeArrowheads="1"/>
            </p:cNvSpPr>
            <p:nvPr/>
          </p:nvSpPr>
          <p:spPr bwMode="auto">
            <a:xfrm>
              <a:off x="6601495" y="4172866"/>
              <a:ext cx="2755" cy="1349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1" name="Rectangle 604"/>
            <p:cNvSpPr>
              <a:spLocks noChangeArrowheads="1"/>
            </p:cNvSpPr>
            <p:nvPr/>
          </p:nvSpPr>
          <p:spPr bwMode="auto">
            <a:xfrm>
              <a:off x="6604248" y="4153591"/>
              <a:ext cx="2755" cy="1542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2" name="Rectangle 605"/>
            <p:cNvSpPr>
              <a:spLocks noChangeArrowheads="1"/>
            </p:cNvSpPr>
            <p:nvPr/>
          </p:nvSpPr>
          <p:spPr bwMode="auto">
            <a:xfrm>
              <a:off x="6604248" y="4153591"/>
              <a:ext cx="2755" cy="1542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3" name="Rectangle 606"/>
            <p:cNvSpPr>
              <a:spLocks noChangeArrowheads="1"/>
            </p:cNvSpPr>
            <p:nvPr/>
          </p:nvSpPr>
          <p:spPr bwMode="auto">
            <a:xfrm>
              <a:off x="6607003" y="4145329"/>
              <a:ext cx="2755" cy="16247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4" name="Rectangle 607"/>
            <p:cNvSpPr>
              <a:spLocks noChangeArrowheads="1"/>
            </p:cNvSpPr>
            <p:nvPr/>
          </p:nvSpPr>
          <p:spPr bwMode="auto">
            <a:xfrm>
              <a:off x="6607003" y="4145329"/>
              <a:ext cx="2755" cy="16247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5" name="Rectangle 609"/>
            <p:cNvSpPr>
              <a:spLocks noChangeArrowheads="1"/>
            </p:cNvSpPr>
            <p:nvPr/>
          </p:nvSpPr>
          <p:spPr bwMode="auto">
            <a:xfrm>
              <a:off x="6609756" y="4150836"/>
              <a:ext cx="5507"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6" name="Rectangle 610"/>
            <p:cNvSpPr>
              <a:spLocks noChangeArrowheads="1"/>
            </p:cNvSpPr>
            <p:nvPr/>
          </p:nvSpPr>
          <p:spPr bwMode="auto">
            <a:xfrm>
              <a:off x="6609756" y="4150836"/>
              <a:ext cx="5507"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7" name="Rectangle 611"/>
            <p:cNvSpPr>
              <a:spLocks noChangeArrowheads="1"/>
            </p:cNvSpPr>
            <p:nvPr/>
          </p:nvSpPr>
          <p:spPr bwMode="auto">
            <a:xfrm>
              <a:off x="6615263" y="4142576"/>
              <a:ext cx="2753" cy="1652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8" name="Rectangle 612"/>
            <p:cNvSpPr>
              <a:spLocks noChangeArrowheads="1"/>
            </p:cNvSpPr>
            <p:nvPr/>
          </p:nvSpPr>
          <p:spPr bwMode="auto">
            <a:xfrm>
              <a:off x="6615263" y="4142576"/>
              <a:ext cx="2753" cy="1652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09" name="Rectangle 613"/>
            <p:cNvSpPr>
              <a:spLocks noChangeArrowheads="1"/>
            </p:cNvSpPr>
            <p:nvPr/>
          </p:nvSpPr>
          <p:spPr bwMode="auto">
            <a:xfrm>
              <a:off x="6618016" y="4156344"/>
              <a:ext cx="2753" cy="1514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0" name="Rectangle 614"/>
            <p:cNvSpPr>
              <a:spLocks noChangeArrowheads="1"/>
            </p:cNvSpPr>
            <p:nvPr/>
          </p:nvSpPr>
          <p:spPr bwMode="auto">
            <a:xfrm>
              <a:off x="6618016" y="4156344"/>
              <a:ext cx="2753" cy="1514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1" name="Rectangle 615"/>
            <p:cNvSpPr>
              <a:spLocks noChangeArrowheads="1"/>
            </p:cNvSpPr>
            <p:nvPr/>
          </p:nvSpPr>
          <p:spPr bwMode="auto">
            <a:xfrm>
              <a:off x="6620771" y="4139821"/>
              <a:ext cx="2753" cy="16797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2" name="Rectangle 616"/>
            <p:cNvSpPr>
              <a:spLocks noChangeArrowheads="1"/>
            </p:cNvSpPr>
            <p:nvPr/>
          </p:nvSpPr>
          <p:spPr bwMode="auto">
            <a:xfrm>
              <a:off x="6620771" y="4139821"/>
              <a:ext cx="2753" cy="16797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3" name="Rectangle 617"/>
            <p:cNvSpPr>
              <a:spLocks noChangeArrowheads="1"/>
            </p:cNvSpPr>
            <p:nvPr/>
          </p:nvSpPr>
          <p:spPr bwMode="auto">
            <a:xfrm>
              <a:off x="6623523" y="4139821"/>
              <a:ext cx="2753" cy="16797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4" name="Rectangle 618"/>
            <p:cNvSpPr>
              <a:spLocks noChangeArrowheads="1"/>
            </p:cNvSpPr>
            <p:nvPr/>
          </p:nvSpPr>
          <p:spPr bwMode="auto">
            <a:xfrm>
              <a:off x="6623523" y="4139821"/>
              <a:ext cx="2753" cy="16797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5" name="Rectangle 619"/>
            <p:cNvSpPr>
              <a:spLocks noChangeArrowheads="1"/>
            </p:cNvSpPr>
            <p:nvPr/>
          </p:nvSpPr>
          <p:spPr bwMode="auto">
            <a:xfrm>
              <a:off x="6626278" y="4145329"/>
              <a:ext cx="2753" cy="16247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6" name="Freeform 620"/>
            <p:cNvSpPr>
              <a:spLocks/>
            </p:cNvSpPr>
            <p:nvPr/>
          </p:nvSpPr>
          <p:spPr bwMode="auto">
            <a:xfrm>
              <a:off x="6626278" y="4145329"/>
              <a:ext cx="2753" cy="162470"/>
            </a:xfrm>
            <a:custGeom>
              <a:avLst/>
              <a:gdLst/>
              <a:ahLst/>
              <a:cxnLst>
                <a:cxn ang="0">
                  <a:pos x="0" y="59"/>
                </a:cxn>
                <a:cxn ang="0">
                  <a:pos x="0" y="0"/>
                </a:cxn>
                <a:cxn ang="0">
                  <a:pos x="0" y="59"/>
                </a:cxn>
              </a:cxnLst>
              <a:rect l="0" t="0" r="r" b="b"/>
              <a:pathLst>
                <a:path h="59">
                  <a:moveTo>
                    <a:pt x="0" y="59"/>
                  </a:moveTo>
                  <a:lnTo>
                    <a:pt x="0" y="0"/>
                  </a:lnTo>
                  <a:lnTo>
                    <a:pt x="0" y="59"/>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7" name="Rectangle 621"/>
            <p:cNvSpPr>
              <a:spLocks noChangeArrowheads="1"/>
            </p:cNvSpPr>
            <p:nvPr/>
          </p:nvSpPr>
          <p:spPr bwMode="auto">
            <a:xfrm>
              <a:off x="6626278" y="4150836"/>
              <a:ext cx="5507"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8" name="Rectangle 622"/>
            <p:cNvSpPr>
              <a:spLocks noChangeArrowheads="1"/>
            </p:cNvSpPr>
            <p:nvPr/>
          </p:nvSpPr>
          <p:spPr bwMode="auto">
            <a:xfrm>
              <a:off x="6626278" y="4150836"/>
              <a:ext cx="5507"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19" name="Rectangle 623"/>
            <p:cNvSpPr>
              <a:spLocks noChangeArrowheads="1"/>
            </p:cNvSpPr>
            <p:nvPr/>
          </p:nvSpPr>
          <p:spPr bwMode="auto">
            <a:xfrm>
              <a:off x="6631785" y="4156344"/>
              <a:ext cx="2753" cy="1514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0" name="Rectangle 624"/>
            <p:cNvSpPr>
              <a:spLocks noChangeArrowheads="1"/>
            </p:cNvSpPr>
            <p:nvPr/>
          </p:nvSpPr>
          <p:spPr bwMode="auto">
            <a:xfrm>
              <a:off x="6631785" y="4156344"/>
              <a:ext cx="2753" cy="1514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1" name="Rectangle 625"/>
            <p:cNvSpPr>
              <a:spLocks noChangeArrowheads="1"/>
            </p:cNvSpPr>
            <p:nvPr/>
          </p:nvSpPr>
          <p:spPr bwMode="auto">
            <a:xfrm>
              <a:off x="6634538" y="4150836"/>
              <a:ext cx="2753"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2" name="Rectangle 626"/>
            <p:cNvSpPr>
              <a:spLocks noChangeArrowheads="1"/>
            </p:cNvSpPr>
            <p:nvPr/>
          </p:nvSpPr>
          <p:spPr bwMode="auto">
            <a:xfrm>
              <a:off x="6634538" y="4150836"/>
              <a:ext cx="2753"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3" name="Rectangle 627"/>
            <p:cNvSpPr>
              <a:spLocks noChangeArrowheads="1"/>
            </p:cNvSpPr>
            <p:nvPr/>
          </p:nvSpPr>
          <p:spPr bwMode="auto">
            <a:xfrm>
              <a:off x="6637293" y="4142576"/>
              <a:ext cx="2753" cy="1652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4" name="Rectangle 628"/>
            <p:cNvSpPr>
              <a:spLocks noChangeArrowheads="1"/>
            </p:cNvSpPr>
            <p:nvPr/>
          </p:nvSpPr>
          <p:spPr bwMode="auto">
            <a:xfrm>
              <a:off x="6637293" y="4142576"/>
              <a:ext cx="2753" cy="1652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5" name="Rectangle 629"/>
            <p:cNvSpPr>
              <a:spLocks noChangeArrowheads="1"/>
            </p:cNvSpPr>
            <p:nvPr/>
          </p:nvSpPr>
          <p:spPr bwMode="auto">
            <a:xfrm>
              <a:off x="6640046" y="4137068"/>
              <a:ext cx="2753" cy="1707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6" name="Rectangle 630"/>
            <p:cNvSpPr>
              <a:spLocks noChangeArrowheads="1"/>
            </p:cNvSpPr>
            <p:nvPr/>
          </p:nvSpPr>
          <p:spPr bwMode="auto">
            <a:xfrm>
              <a:off x="6640046" y="4137068"/>
              <a:ext cx="2753" cy="1707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7" name="Rectangle 631"/>
            <p:cNvSpPr>
              <a:spLocks noChangeArrowheads="1"/>
            </p:cNvSpPr>
            <p:nvPr/>
          </p:nvSpPr>
          <p:spPr bwMode="auto">
            <a:xfrm>
              <a:off x="6642800" y="4134314"/>
              <a:ext cx="5507"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8" name="Rectangle 632"/>
            <p:cNvSpPr>
              <a:spLocks noChangeArrowheads="1"/>
            </p:cNvSpPr>
            <p:nvPr/>
          </p:nvSpPr>
          <p:spPr bwMode="auto">
            <a:xfrm>
              <a:off x="6642800" y="4134314"/>
              <a:ext cx="5507" cy="1734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29" name="Rectangle 633"/>
            <p:cNvSpPr>
              <a:spLocks noChangeArrowheads="1"/>
            </p:cNvSpPr>
            <p:nvPr/>
          </p:nvSpPr>
          <p:spPr bwMode="auto">
            <a:xfrm>
              <a:off x="6648308" y="4128806"/>
              <a:ext cx="2753" cy="1789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0" name="Rectangle 634"/>
            <p:cNvSpPr>
              <a:spLocks noChangeArrowheads="1"/>
            </p:cNvSpPr>
            <p:nvPr/>
          </p:nvSpPr>
          <p:spPr bwMode="auto">
            <a:xfrm>
              <a:off x="6648308" y="4128806"/>
              <a:ext cx="2753" cy="1789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1" name="Rectangle 635"/>
            <p:cNvSpPr>
              <a:spLocks noChangeArrowheads="1"/>
            </p:cNvSpPr>
            <p:nvPr/>
          </p:nvSpPr>
          <p:spPr bwMode="auto">
            <a:xfrm>
              <a:off x="6651061" y="4134314"/>
              <a:ext cx="2753"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2" name="Rectangle 636"/>
            <p:cNvSpPr>
              <a:spLocks noChangeArrowheads="1"/>
            </p:cNvSpPr>
            <p:nvPr/>
          </p:nvSpPr>
          <p:spPr bwMode="auto">
            <a:xfrm>
              <a:off x="6651061" y="4134314"/>
              <a:ext cx="2753" cy="1734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3" name="Rectangle 637"/>
            <p:cNvSpPr>
              <a:spLocks noChangeArrowheads="1"/>
            </p:cNvSpPr>
            <p:nvPr/>
          </p:nvSpPr>
          <p:spPr bwMode="auto">
            <a:xfrm>
              <a:off x="6653815" y="4120546"/>
              <a:ext cx="2753" cy="1872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4" name="Rectangle 638"/>
            <p:cNvSpPr>
              <a:spLocks noChangeArrowheads="1"/>
            </p:cNvSpPr>
            <p:nvPr/>
          </p:nvSpPr>
          <p:spPr bwMode="auto">
            <a:xfrm>
              <a:off x="6653815" y="4120546"/>
              <a:ext cx="2753" cy="1872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5" name="Rectangle 639"/>
            <p:cNvSpPr>
              <a:spLocks noChangeArrowheads="1"/>
            </p:cNvSpPr>
            <p:nvPr/>
          </p:nvSpPr>
          <p:spPr bwMode="auto">
            <a:xfrm>
              <a:off x="6656568" y="4128806"/>
              <a:ext cx="2753" cy="1789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6" name="Rectangle 640"/>
            <p:cNvSpPr>
              <a:spLocks noChangeArrowheads="1"/>
            </p:cNvSpPr>
            <p:nvPr/>
          </p:nvSpPr>
          <p:spPr bwMode="auto">
            <a:xfrm>
              <a:off x="6656568" y="4128806"/>
              <a:ext cx="2753" cy="1789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7" name="Rectangle 641"/>
            <p:cNvSpPr>
              <a:spLocks noChangeArrowheads="1"/>
            </p:cNvSpPr>
            <p:nvPr/>
          </p:nvSpPr>
          <p:spPr bwMode="auto">
            <a:xfrm>
              <a:off x="6659323" y="4134314"/>
              <a:ext cx="5507"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8" name="Rectangle 642"/>
            <p:cNvSpPr>
              <a:spLocks noChangeArrowheads="1"/>
            </p:cNvSpPr>
            <p:nvPr/>
          </p:nvSpPr>
          <p:spPr bwMode="auto">
            <a:xfrm>
              <a:off x="6659323" y="4134314"/>
              <a:ext cx="5507" cy="1734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39" name="Rectangle 643"/>
            <p:cNvSpPr>
              <a:spLocks noChangeArrowheads="1"/>
            </p:cNvSpPr>
            <p:nvPr/>
          </p:nvSpPr>
          <p:spPr bwMode="auto">
            <a:xfrm>
              <a:off x="6664830" y="4128806"/>
              <a:ext cx="2753" cy="1789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0" name="Rectangle 644"/>
            <p:cNvSpPr>
              <a:spLocks noChangeArrowheads="1"/>
            </p:cNvSpPr>
            <p:nvPr/>
          </p:nvSpPr>
          <p:spPr bwMode="auto">
            <a:xfrm>
              <a:off x="6664830" y="4128806"/>
              <a:ext cx="2753" cy="1789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1" name="Rectangle 645"/>
            <p:cNvSpPr>
              <a:spLocks noChangeArrowheads="1"/>
            </p:cNvSpPr>
            <p:nvPr/>
          </p:nvSpPr>
          <p:spPr bwMode="auto">
            <a:xfrm>
              <a:off x="6667583" y="4117791"/>
              <a:ext cx="2753" cy="1900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2" name="Rectangle 646"/>
            <p:cNvSpPr>
              <a:spLocks noChangeArrowheads="1"/>
            </p:cNvSpPr>
            <p:nvPr/>
          </p:nvSpPr>
          <p:spPr bwMode="auto">
            <a:xfrm>
              <a:off x="6667583" y="4117791"/>
              <a:ext cx="2753" cy="1900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3" name="Rectangle 647"/>
            <p:cNvSpPr>
              <a:spLocks noChangeArrowheads="1"/>
            </p:cNvSpPr>
            <p:nvPr/>
          </p:nvSpPr>
          <p:spPr bwMode="auto">
            <a:xfrm>
              <a:off x="6670338" y="4120546"/>
              <a:ext cx="2753" cy="1872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4" name="Rectangle 648"/>
            <p:cNvSpPr>
              <a:spLocks noChangeArrowheads="1"/>
            </p:cNvSpPr>
            <p:nvPr/>
          </p:nvSpPr>
          <p:spPr bwMode="auto">
            <a:xfrm>
              <a:off x="6670338" y="4120546"/>
              <a:ext cx="2753" cy="1872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5" name="Rectangle 649"/>
            <p:cNvSpPr>
              <a:spLocks noChangeArrowheads="1"/>
            </p:cNvSpPr>
            <p:nvPr/>
          </p:nvSpPr>
          <p:spPr bwMode="auto">
            <a:xfrm>
              <a:off x="6673090" y="4128806"/>
              <a:ext cx="2753" cy="1789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6" name="Rectangle 650"/>
            <p:cNvSpPr>
              <a:spLocks noChangeArrowheads="1"/>
            </p:cNvSpPr>
            <p:nvPr/>
          </p:nvSpPr>
          <p:spPr bwMode="auto">
            <a:xfrm>
              <a:off x="6673090" y="4128806"/>
              <a:ext cx="2753" cy="1789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7" name="Rectangle 651"/>
            <p:cNvSpPr>
              <a:spLocks noChangeArrowheads="1"/>
            </p:cNvSpPr>
            <p:nvPr/>
          </p:nvSpPr>
          <p:spPr bwMode="auto">
            <a:xfrm>
              <a:off x="6675845" y="4120546"/>
              <a:ext cx="5507" cy="1872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8" name="Rectangle 652"/>
            <p:cNvSpPr>
              <a:spLocks noChangeArrowheads="1"/>
            </p:cNvSpPr>
            <p:nvPr/>
          </p:nvSpPr>
          <p:spPr bwMode="auto">
            <a:xfrm>
              <a:off x="6675845" y="4120546"/>
              <a:ext cx="5507" cy="1872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49" name="Rectangle 653"/>
            <p:cNvSpPr>
              <a:spLocks noChangeArrowheads="1"/>
            </p:cNvSpPr>
            <p:nvPr/>
          </p:nvSpPr>
          <p:spPr bwMode="auto">
            <a:xfrm>
              <a:off x="6681352" y="4112284"/>
              <a:ext cx="2753" cy="1955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0" name="Rectangle 654"/>
            <p:cNvSpPr>
              <a:spLocks noChangeArrowheads="1"/>
            </p:cNvSpPr>
            <p:nvPr/>
          </p:nvSpPr>
          <p:spPr bwMode="auto">
            <a:xfrm>
              <a:off x="6681352" y="4112284"/>
              <a:ext cx="2753" cy="1955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1" name="Rectangle 655"/>
            <p:cNvSpPr>
              <a:spLocks noChangeArrowheads="1"/>
            </p:cNvSpPr>
            <p:nvPr/>
          </p:nvSpPr>
          <p:spPr bwMode="auto">
            <a:xfrm>
              <a:off x="6684105" y="4126053"/>
              <a:ext cx="2753" cy="18174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2" name="Rectangle 656"/>
            <p:cNvSpPr>
              <a:spLocks noChangeArrowheads="1"/>
            </p:cNvSpPr>
            <p:nvPr/>
          </p:nvSpPr>
          <p:spPr bwMode="auto">
            <a:xfrm>
              <a:off x="6684105" y="4126053"/>
              <a:ext cx="2753" cy="18174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3" name="Rectangle 657"/>
            <p:cNvSpPr>
              <a:spLocks noChangeArrowheads="1"/>
            </p:cNvSpPr>
            <p:nvPr/>
          </p:nvSpPr>
          <p:spPr bwMode="auto">
            <a:xfrm>
              <a:off x="6686860" y="4106777"/>
              <a:ext cx="2753" cy="2010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4" name="Rectangle 658"/>
            <p:cNvSpPr>
              <a:spLocks noChangeArrowheads="1"/>
            </p:cNvSpPr>
            <p:nvPr/>
          </p:nvSpPr>
          <p:spPr bwMode="auto">
            <a:xfrm>
              <a:off x="6686860" y="4106777"/>
              <a:ext cx="2753" cy="2010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5" name="Rectangle 659"/>
            <p:cNvSpPr>
              <a:spLocks noChangeArrowheads="1"/>
            </p:cNvSpPr>
            <p:nvPr/>
          </p:nvSpPr>
          <p:spPr bwMode="auto">
            <a:xfrm>
              <a:off x="6689613" y="4109531"/>
              <a:ext cx="5507" cy="19826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6" name="Rectangle 660"/>
            <p:cNvSpPr>
              <a:spLocks noChangeArrowheads="1"/>
            </p:cNvSpPr>
            <p:nvPr/>
          </p:nvSpPr>
          <p:spPr bwMode="auto">
            <a:xfrm>
              <a:off x="6689613" y="4109531"/>
              <a:ext cx="5507" cy="19826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7" name="Rectangle 661"/>
            <p:cNvSpPr>
              <a:spLocks noChangeArrowheads="1"/>
            </p:cNvSpPr>
            <p:nvPr/>
          </p:nvSpPr>
          <p:spPr bwMode="auto">
            <a:xfrm>
              <a:off x="6695120" y="4081994"/>
              <a:ext cx="2753" cy="2258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8" name="Rectangle 662"/>
            <p:cNvSpPr>
              <a:spLocks noChangeArrowheads="1"/>
            </p:cNvSpPr>
            <p:nvPr/>
          </p:nvSpPr>
          <p:spPr bwMode="auto">
            <a:xfrm>
              <a:off x="6695120" y="4081994"/>
              <a:ext cx="2753" cy="2258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59" name="Rectangle 663"/>
            <p:cNvSpPr>
              <a:spLocks noChangeArrowheads="1"/>
            </p:cNvSpPr>
            <p:nvPr/>
          </p:nvSpPr>
          <p:spPr bwMode="auto">
            <a:xfrm>
              <a:off x="6697875" y="4095762"/>
              <a:ext cx="2753" cy="2120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0" name="Rectangle 664"/>
            <p:cNvSpPr>
              <a:spLocks noChangeArrowheads="1"/>
            </p:cNvSpPr>
            <p:nvPr/>
          </p:nvSpPr>
          <p:spPr bwMode="auto">
            <a:xfrm>
              <a:off x="6697875" y="4095762"/>
              <a:ext cx="2753" cy="2120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1" name="Rectangle 665"/>
            <p:cNvSpPr>
              <a:spLocks noChangeArrowheads="1"/>
            </p:cNvSpPr>
            <p:nvPr/>
          </p:nvSpPr>
          <p:spPr bwMode="auto">
            <a:xfrm>
              <a:off x="6700628" y="4101269"/>
              <a:ext cx="2753" cy="2065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2" name="Freeform 666"/>
            <p:cNvSpPr>
              <a:spLocks/>
            </p:cNvSpPr>
            <p:nvPr/>
          </p:nvSpPr>
          <p:spPr bwMode="auto">
            <a:xfrm>
              <a:off x="6700628" y="4101269"/>
              <a:ext cx="2753" cy="206530"/>
            </a:xfrm>
            <a:custGeom>
              <a:avLst/>
              <a:gdLst/>
              <a:ahLst/>
              <a:cxnLst>
                <a:cxn ang="0">
                  <a:pos x="0" y="75"/>
                </a:cxn>
                <a:cxn ang="0">
                  <a:pos x="0" y="0"/>
                </a:cxn>
                <a:cxn ang="0">
                  <a:pos x="0" y="75"/>
                </a:cxn>
              </a:cxnLst>
              <a:rect l="0" t="0" r="r" b="b"/>
              <a:pathLst>
                <a:path h="75">
                  <a:moveTo>
                    <a:pt x="0" y="75"/>
                  </a:moveTo>
                  <a:lnTo>
                    <a:pt x="0" y="0"/>
                  </a:lnTo>
                  <a:lnTo>
                    <a:pt x="0" y="75"/>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3" name="Rectangle 667"/>
            <p:cNvSpPr>
              <a:spLocks noChangeArrowheads="1"/>
            </p:cNvSpPr>
            <p:nvPr/>
          </p:nvSpPr>
          <p:spPr bwMode="auto">
            <a:xfrm>
              <a:off x="6700628" y="4095762"/>
              <a:ext cx="2753" cy="2120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4" name="Rectangle 668"/>
            <p:cNvSpPr>
              <a:spLocks noChangeArrowheads="1"/>
            </p:cNvSpPr>
            <p:nvPr/>
          </p:nvSpPr>
          <p:spPr bwMode="auto">
            <a:xfrm>
              <a:off x="6700628" y="4095762"/>
              <a:ext cx="2753" cy="2120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5" name="Rectangle 669"/>
            <p:cNvSpPr>
              <a:spLocks noChangeArrowheads="1"/>
            </p:cNvSpPr>
            <p:nvPr/>
          </p:nvSpPr>
          <p:spPr bwMode="auto">
            <a:xfrm>
              <a:off x="6703382" y="4104024"/>
              <a:ext cx="2753" cy="20377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6" name="Rectangle 670"/>
            <p:cNvSpPr>
              <a:spLocks noChangeArrowheads="1"/>
            </p:cNvSpPr>
            <p:nvPr/>
          </p:nvSpPr>
          <p:spPr bwMode="auto">
            <a:xfrm>
              <a:off x="6703382" y="4104024"/>
              <a:ext cx="2753" cy="20377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7" name="Rectangle 671"/>
            <p:cNvSpPr>
              <a:spLocks noChangeArrowheads="1"/>
            </p:cNvSpPr>
            <p:nvPr/>
          </p:nvSpPr>
          <p:spPr bwMode="auto">
            <a:xfrm>
              <a:off x="6706135" y="4106777"/>
              <a:ext cx="5507" cy="2010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8" name="Rectangle 672"/>
            <p:cNvSpPr>
              <a:spLocks noChangeArrowheads="1"/>
            </p:cNvSpPr>
            <p:nvPr/>
          </p:nvSpPr>
          <p:spPr bwMode="auto">
            <a:xfrm>
              <a:off x="6706135" y="4106777"/>
              <a:ext cx="5507" cy="2010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69" name="Rectangle 673"/>
            <p:cNvSpPr>
              <a:spLocks noChangeArrowheads="1"/>
            </p:cNvSpPr>
            <p:nvPr/>
          </p:nvSpPr>
          <p:spPr bwMode="auto">
            <a:xfrm>
              <a:off x="6711642" y="4104024"/>
              <a:ext cx="2753" cy="20377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0" name="Rectangle 674"/>
            <p:cNvSpPr>
              <a:spLocks noChangeArrowheads="1"/>
            </p:cNvSpPr>
            <p:nvPr/>
          </p:nvSpPr>
          <p:spPr bwMode="auto">
            <a:xfrm>
              <a:off x="6711642" y="4104024"/>
              <a:ext cx="2753" cy="20377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1" name="Rectangle 675"/>
            <p:cNvSpPr>
              <a:spLocks noChangeArrowheads="1"/>
            </p:cNvSpPr>
            <p:nvPr/>
          </p:nvSpPr>
          <p:spPr bwMode="auto">
            <a:xfrm>
              <a:off x="6714397" y="4087501"/>
              <a:ext cx="2753" cy="22029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2" name="Rectangle 676"/>
            <p:cNvSpPr>
              <a:spLocks noChangeArrowheads="1"/>
            </p:cNvSpPr>
            <p:nvPr/>
          </p:nvSpPr>
          <p:spPr bwMode="auto">
            <a:xfrm>
              <a:off x="6714397" y="4087501"/>
              <a:ext cx="2753" cy="22029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3" name="Rectangle 677"/>
            <p:cNvSpPr>
              <a:spLocks noChangeArrowheads="1"/>
            </p:cNvSpPr>
            <p:nvPr/>
          </p:nvSpPr>
          <p:spPr bwMode="auto">
            <a:xfrm>
              <a:off x="6717150" y="4054457"/>
              <a:ext cx="2753" cy="2533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4" name="Rectangle 678"/>
            <p:cNvSpPr>
              <a:spLocks noChangeArrowheads="1"/>
            </p:cNvSpPr>
            <p:nvPr/>
          </p:nvSpPr>
          <p:spPr bwMode="auto">
            <a:xfrm>
              <a:off x="6717150" y="4054457"/>
              <a:ext cx="2753" cy="25334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5" name="Rectangle 679"/>
            <p:cNvSpPr>
              <a:spLocks noChangeArrowheads="1"/>
            </p:cNvSpPr>
            <p:nvPr/>
          </p:nvSpPr>
          <p:spPr bwMode="auto">
            <a:xfrm>
              <a:off x="6719904" y="4081994"/>
              <a:ext cx="2753" cy="2258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6" name="Rectangle 680"/>
            <p:cNvSpPr>
              <a:spLocks noChangeArrowheads="1"/>
            </p:cNvSpPr>
            <p:nvPr/>
          </p:nvSpPr>
          <p:spPr bwMode="auto">
            <a:xfrm>
              <a:off x="6719904" y="4081994"/>
              <a:ext cx="2753" cy="2258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7" name="Rectangle 681"/>
            <p:cNvSpPr>
              <a:spLocks noChangeArrowheads="1"/>
            </p:cNvSpPr>
            <p:nvPr/>
          </p:nvSpPr>
          <p:spPr bwMode="auto">
            <a:xfrm>
              <a:off x="6722657" y="4073732"/>
              <a:ext cx="5507" cy="23406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8" name="Rectangle 682"/>
            <p:cNvSpPr>
              <a:spLocks noChangeArrowheads="1"/>
            </p:cNvSpPr>
            <p:nvPr/>
          </p:nvSpPr>
          <p:spPr bwMode="auto">
            <a:xfrm>
              <a:off x="6722657" y="4073732"/>
              <a:ext cx="5507" cy="23406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79" name="Rectangle 683"/>
            <p:cNvSpPr>
              <a:spLocks noChangeArrowheads="1"/>
            </p:cNvSpPr>
            <p:nvPr/>
          </p:nvSpPr>
          <p:spPr bwMode="auto">
            <a:xfrm>
              <a:off x="6728165" y="4062717"/>
              <a:ext cx="2753" cy="2450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0" name="Rectangle 684"/>
            <p:cNvSpPr>
              <a:spLocks noChangeArrowheads="1"/>
            </p:cNvSpPr>
            <p:nvPr/>
          </p:nvSpPr>
          <p:spPr bwMode="auto">
            <a:xfrm>
              <a:off x="6728165" y="4062717"/>
              <a:ext cx="2753" cy="2450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1" name="Rectangle 685"/>
            <p:cNvSpPr>
              <a:spLocks noChangeArrowheads="1"/>
            </p:cNvSpPr>
            <p:nvPr/>
          </p:nvSpPr>
          <p:spPr bwMode="auto">
            <a:xfrm>
              <a:off x="6730919" y="4081994"/>
              <a:ext cx="2753" cy="2258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2" name="Rectangle 686"/>
            <p:cNvSpPr>
              <a:spLocks noChangeArrowheads="1"/>
            </p:cNvSpPr>
            <p:nvPr/>
          </p:nvSpPr>
          <p:spPr bwMode="auto">
            <a:xfrm>
              <a:off x="6730919" y="4081994"/>
              <a:ext cx="2753" cy="2258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3" name="Rectangle 687"/>
            <p:cNvSpPr>
              <a:spLocks noChangeArrowheads="1"/>
            </p:cNvSpPr>
            <p:nvPr/>
          </p:nvSpPr>
          <p:spPr bwMode="auto">
            <a:xfrm>
              <a:off x="6733672" y="4065472"/>
              <a:ext cx="2753" cy="2423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4" name="Rectangle 688"/>
            <p:cNvSpPr>
              <a:spLocks noChangeArrowheads="1"/>
            </p:cNvSpPr>
            <p:nvPr/>
          </p:nvSpPr>
          <p:spPr bwMode="auto">
            <a:xfrm>
              <a:off x="6733672" y="4065472"/>
              <a:ext cx="2753" cy="2423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5" name="Rectangle 689"/>
            <p:cNvSpPr>
              <a:spLocks noChangeArrowheads="1"/>
            </p:cNvSpPr>
            <p:nvPr/>
          </p:nvSpPr>
          <p:spPr bwMode="auto">
            <a:xfrm>
              <a:off x="6736427" y="4065472"/>
              <a:ext cx="2753" cy="2423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6" name="Rectangle 690"/>
            <p:cNvSpPr>
              <a:spLocks noChangeArrowheads="1"/>
            </p:cNvSpPr>
            <p:nvPr/>
          </p:nvSpPr>
          <p:spPr bwMode="auto">
            <a:xfrm>
              <a:off x="6736427" y="4065472"/>
              <a:ext cx="2753" cy="2423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7" name="Rectangle 691"/>
            <p:cNvSpPr>
              <a:spLocks noChangeArrowheads="1"/>
            </p:cNvSpPr>
            <p:nvPr/>
          </p:nvSpPr>
          <p:spPr bwMode="auto">
            <a:xfrm>
              <a:off x="6739180" y="4073732"/>
              <a:ext cx="5507" cy="23406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8" name="Rectangle 692"/>
            <p:cNvSpPr>
              <a:spLocks noChangeArrowheads="1"/>
            </p:cNvSpPr>
            <p:nvPr/>
          </p:nvSpPr>
          <p:spPr bwMode="auto">
            <a:xfrm>
              <a:off x="6739180" y="4073732"/>
              <a:ext cx="5507" cy="23406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89" name="Rectangle 693"/>
            <p:cNvSpPr>
              <a:spLocks noChangeArrowheads="1"/>
            </p:cNvSpPr>
            <p:nvPr/>
          </p:nvSpPr>
          <p:spPr bwMode="auto">
            <a:xfrm>
              <a:off x="6744687" y="4062717"/>
              <a:ext cx="2753" cy="2450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0" name="Rectangle 694"/>
            <p:cNvSpPr>
              <a:spLocks noChangeArrowheads="1"/>
            </p:cNvSpPr>
            <p:nvPr/>
          </p:nvSpPr>
          <p:spPr bwMode="auto">
            <a:xfrm>
              <a:off x="6744687" y="4062717"/>
              <a:ext cx="2753" cy="2450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1" name="Rectangle 695"/>
            <p:cNvSpPr>
              <a:spLocks noChangeArrowheads="1"/>
            </p:cNvSpPr>
            <p:nvPr/>
          </p:nvSpPr>
          <p:spPr bwMode="auto">
            <a:xfrm>
              <a:off x="6747442" y="4065472"/>
              <a:ext cx="2753" cy="2423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2" name="Rectangle 696"/>
            <p:cNvSpPr>
              <a:spLocks noChangeArrowheads="1"/>
            </p:cNvSpPr>
            <p:nvPr/>
          </p:nvSpPr>
          <p:spPr bwMode="auto">
            <a:xfrm>
              <a:off x="6747442" y="4065472"/>
              <a:ext cx="2753" cy="2423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3" name="Rectangle 697"/>
            <p:cNvSpPr>
              <a:spLocks noChangeArrowheads="1"/>
            </p:cNvSpPr>
            <p:nvPr/>
          </p:nvSpPr>
          <p:spPr bwMode="auto">
            <a:xfrm>
              <a:off x="6750195" y="4059964"/>
              <a:ext cx="2753" cy="24783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4" name="Rectangle 698"/>
            <p:cNvSpPr>
              <a:spLocks noChangeArrowheads="1"/>
            </p:cNvSpPr>
            <p:nvPr/>
          </p:nvSpPr>
          <p:spPr bwMode="auto">
            <a:xfrm>
              <a:off x="6750195" y="4059964"/>
              <a:ext cx="2753" cy="24783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5" name="Rectangle 699"/>
            <p:cNvSpPr>
              <a:spLocks noChangeArrowheads="1"/>
            </p:cNvSpPr>
            <p:nvPr/>
          </p:nvSpPr>
          <p:spPr bwMode="auto">
            <a:xfrm>
              <a:off x="6752949" y="4046195"/>
              <a:ext cx="2753" cy="2616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6" name="Rectangle 700"/>
            <p:cNvSpPr>
              <a:spLocks noChangeArrowheads="1"/>
            </p:cNvSpPr>
            <p:nvPr/>
          </p:nvSpPr>
          <p:spPr bwMode="auto">
            <a:xfrm>
              <a:off x="6752949" y="4046195"/>
              <a:ext cx="2753" cy="2616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7" name="Rectangle 701"/>
            <p:cNvSpPr>
              <a:spLocks noChangeArrowheads="1"/>
            </p:cNvSpPr>
            <p:nvPr/>
          </p:nvSpPr>
          <p:spPr bwMode="auto">
            <a:xfrm>
              <a:off x="6755702" y="4062717"/>
              <a:ext cx="5507" cy="2450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8" name="Rectangle 702"/>
            <p:cNvSpPr>
              <a:spLocks noChangeArrowheads="1"/>
            </p:cNvSpPr>
            <p:nvPr/>
          </p:nvSpPr>
          <p:spPr bwMode="auto">
            <a:xfrm>
              <a:off x="6755702" y="4062717"/>
              <a:ext cx="5507" cy="2450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799" name="Rectangle 703"/>
            <p:cNvSpPr>
              <a:spLocks noChangeArrowheads="1"/>
            </p:cNvSpPr>
            <p:nvPr/>
          </p:nvSpPr>
          <p:spPr bwMode="auto">
            <a:xfrm>
              <a:off x="6761209" y="4062717"/>
              <a:ext cx="2753" cy="2450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0" name="Rectangle 704"/>
            <p:cNvSpPr>
              <a:spLocks noChangeArrowheads="1"/>
            </p:cNvSpPr>
            <p:nvPr/>
          </p:nvSpPr>
          <p:spPr bwMode="auto">
            <a:xfrm>
              <a:off x="6761209" y="4062717"/>
              <a:ext cx="2753" cy="2450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1" name="Rectangle 705"/>
            <p:cNvSpPr>
              <a:spLocks noChangeArrowheads="1"/>
            </p:cNvSpPr>
            <p:nvPr/>
          </p:nvSpPr>
          <p:spPr bwMode="auto">
            <a:xfrm>
              <a:off x="6763964" y="4040687"/>
              <a:ext cx="2753" cy="26711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2" name="Rectangle 706"/>
            <p:cNvSpPr>
              <a:spLocks noChangeArrowheads="1"/>
            </p:cNvSpPr>
            <p:nvPr/>
          </p:nvSpPr>
          <p:spPr bwMode="auto">
            <a:xfrm>
              <a:off x="6763964" y="4040687"/>
              <a:ext cx="2753" cy="26711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3" name="Rectangle 707"/>
            <p:cNvSpPr>
              <a:spLocks noChangeArrowheads="1"/>
            </p:cNvSpPr>
            <p:nvPr/>
          </p:nvSpPr>
          <p:spPr bwMode="auto">
            <a:xfrm>
              <a:off x="6766717" y="4048949"/>
              <a:ext cx="2753" cy="25885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4" name="Rectangle 708"/>
            <p:cNvSpPr>
              <a:spLocks noChangeArrowheads="1"/>
            </p:cNvSpPr>
            <p:nvPr/>
          </p:nvSpPr>
          <p:spPr bwMode="auto">
            <a:xfrm>
              <a:off x="6766717" y="4048949"/>
              <a:ext cx="2753" cy="25885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5" name="Rectangle 709"/>
            <p:cNvSpPr>
              <a:spLocks noChangeArrowheads="1"/>
            </p:cNvSpPr>
            <p:nvPr/>
          </p:nvSpPr>
          <p:spPr bwMode="auto">
            <a:xfrm>
              <a:off x="6769471" y="4048949"/>
              <a:ext cx="5507" cy="25885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6" name="Rectangle 710"/>
            <p:cNvSpPr>
              <a:spLocks noChangeArrowheads="1"/>
            </p:cNvSpPr>
            <p:nvPr/>
          </p:nvSpPr>
          <p:spPr bwMode="auto">
            <a:xfrm>
              <a:off x="6769471" y="4048949"/>
              <a:ext cx="5507" cy="25885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7" name="Rectangle 711"/>
            <p:cNvSpPr>
              <a:spLocks noChangeArrowheads="1"/>
            </p:cNvSpPr>
            <p:nvPr/>
          </p:nvSpPr>
          <p:spPr bwMode="auto">
            <a:xfrm>
              <a:off x="6774979" y="4043442"/>
              <a:ext cx="2753" cy="2643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8" name="Rectangle 712"/>
            <p:cNvSpPr>
              <a:spLocks noChangeArrowheads="1"/>
            </p:cNvSpPr>
            <p:nvPr/>
          </p:nvSpPr>
          <p:spPr bwMode="auto">
            <a:xfrm>
              <a:off x="6774979" y="4043442"/>
              <a:ext cx="2753" cy="2643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09" name="Rectangle 713"/>
            <p:cNvSpPr>
              <a:spLocks noChangeArrowheads="1"/>
            </p:cNvSpPr>
            <p:nvPr/>
          </p:nvSpPr>
          <p:spPr bwMode="auto">
            <a:xfrm>
              <a:off x="6777732" y="4032427"/>
              <a:ext cx="2753" cy="27537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0" name="Freeform 714"/>
            <p:cNvSpPr>
              <a:spLocks/>
            </p:cNvSpPr>
            <p:nvPr/>
          </p:nvSpPr>
          <p:spPr bwMode="auto">
            <a:xfrm>
              <a:off x="6777732" y="4032427"/>
              <a:ext cx="2753" cy="275372"/>
            </a:xfrm>
            <a:custGeom>
              <a:avLst/>
              <a:gdLst/>
              <a:ahLst/>
              <a:cxnLst>
                <a:cxn ang="0">
                  <a:pos x="0" y="100"/>
                </a:cxn>
                <a:cxn ang="0">
                  <a:pos x="0" y="0"/>
                </a:cxn>
                <a:cxn ang="0">
                  <a:pos x="0" y="100"/>
                </a:cxn>
              </a:cxnLst>
              <a:rect l="0" t="0" r="r" b="b"/>
              <a:pathLst>
                <a:path h="100">
                  <a:moveTo>
                    <a:pt x="0" y="100"/>
                  </a:moveTo>
                  <a:lnTo>
                    <a:pt x="0" y="0"/>
                  </a:lnTo>
                  <a:lnTo>
                    <a:pt x="0" y="100"/>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1" name="Rectangle 715"/>
            <p:cNvSpPr>
              <a:spLocks noChangeArrowheads="1"/>
            </p:cNvSpPr>
            <p:nvPr/>
          </p:nvSpPr>
          <p:spPr bwMode="auto">
            <a:xfrm>
              <a:off x="6777732" y="4026920"/>
              <a:ext cx="2753" cy="28088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2" name="Rectangle 716"/>
            <p:cNvSpPr>
              <a:spLocks noChangeArrowheads="1"/>
            </p:cNvSpPr>
            <p:nvPr/>
          </p:nvSpPr>
          <p:spPr bwMode="auto">
            <a:xfrm>
              <a:off x="6777732" y="4026920"/>
              <a:ext cx="2753" cy="28088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3" name="Rectangle 717"/>
            <p:cNvSpPr>
              <a:spLocks noChangeArrowheads="1"/>
            </p:cNvSpPr>
            <p:nvPr/>
          </p:nvSpPr>
          <p:spPr bwMode="auto">
            <a:xfrm>
              <a:off x="6780486" y="4026920"/>
              <a:ext cx="2753" cy="28088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4" name="Rectangle 718"/>
            <p:cNvSpPr>
              <a:spLocks noChangeArrowheads="1"/>
            </p:cNvSpPr>
            <p:nvPr/>
          </p:nvSpPr>
          <p:spPr bwMode="auto">
            <a:xfrm>
              <a:off x="6780486" y="4026920"/>
              <a:ext cx="2753" cy="28088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5" name="Rectangle 719"/>
            <p:cNvSpPr>
              <a:spLocks noChangeArrowheads="1"/>
            </p:cNvSpPr>
            <p:nvPr/>
          </p:nvSpPr>
          <p:spPr bwMode="auto">
            <a:xfrm>
              <a:off x="6783239" y="4040687"/>
              <a:ext cx="2753" cy="26711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6" name="Rectangle 720"/>
            <p:cNvSpPr>
              <a:spLocks noChangeArrowheads="1"/>
            </p:cNvSpPr>
            <p:nvPr/>
          </p:nvSpPr>
          <p:spPr bwMode="auto">
            <a:xfrm>
              <a:off x="6783239" y="4040687"/>
              <a:ext cx="2753" cy="26711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7" name="Rectangle 721"/>
            <p:cNvSpPr>
              <a:spLocks noChangeArrowheads="1"/>
            </p:cNvSpPr>
            <p:nvPr/>
          </p:nvSpPr>
          <p:spPr bwMode="auto">
            <a:xfrm>
              <a:off x="6785994" y="4029672"/>
              <a:ext cx="5507" cy="2781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8" name="Rectangle 722"/>
            <p:cNvSpPr>
              <a:spLocks noChangeArrowheads="1"/>
            </p:cNvSpPr>
            <p:nvPr/>
          </p:nvSpPr>
          <p:spPr bwMode="auto">
            <a:xfrm>
              <a:off x="6785994" y="4029672"/>
              <a:ext cx="5507" cy="2781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19" name="Rectangle 723"/>
            <p:cNvSpPr>
              <a:spLocks noChangeArrowheads="1"/>
            </p:cNvSpPr>
            <p:nvPr/>
          </p:nvSpPr>
          <p:spPr bwMode="auto">
            <a:xfrm>
              <a:off x="6791501" y="4037934"/>
              <a:ext cx="2753" cy="2698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0" name="Rectangle 724"/>
            <p:cNvSpPr>
              <a:spLocks noChangeArrowheads="1"/>
            </p:cNvSpPr>
            <p:nvPr/>
          </p:nvSpPr>
          <p:spPr bwMode="auto">
            <a:xfrm>
              <a:off x="6791501" y="4037934"/>
              <a:ext cx="2753" cy="2698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1" name="Rectangle 725"/>
            <p:cNvSpPr>
              <a:spLocks noChangeArrowheads="1"/>
            </p:cNvSpPr>
            <p:nvPr/>
          </p:nvSpPr>
          <p:spPr bwMode="auto">
            <a:xfrm>
              <a:off x="6794254" y="4037934"/>
              <a:ext cx="2753" cy="2698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2" name="Rectangle 726"/>
            <p:cNvSpPr>
              <a:spLocks noChangeArrowheads="1"/>
            </p:cNvSpPr>
            <p:nvPr/>
          </p:nvSpPr>
          <p:spPr bwMode="auto">
            <a:xfrm>
              <a:off x="6794254" y="4037934"/>
              <a:ext cx="2753" cy="2698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3" name="Rectangle 727"/>
            <p:cNvSpPr>
              <a:spLocks noChangeArrowheads="1"/>
            </p:cNvSpPr>
            <p:nvPr/>
          </p:nvSpPr>
          <p:spPr bwMode="auto">
            <a:xfrm>
              <a:off x="6797009" y="4024165"/>
              <a:ext cx="2753"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4" name="Rectangle 728"/>
            <p:cNvSpPr>
              <a:spLocks noChangeArrowheads="1"/>
            </p:cNvSpPr>
            <p:nvPr/>
          </p:nvSpPr>
          <p:spPr bwMode="auto">
            <a:xfrm>
              <a:off x="6797009" y="4024165"/>
              <a:ext cx="2753"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5" name="Rectangle 729"/>
            <p:cNvSpPr>
              <a:spLocks noChangeArrowheads="1"/>
            </p:cNvSpPr>
            <p:nvPr/>
          </p:nvSpPr>
          <p:spPr bwMode="auto">
            <a:xfrm>
              <a:off x="6799762" y="4024165"/>
              <a:ext cx="2753"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6" name="Rectangle 730"/>
            <p:cNvSpPr>
              <a:spLocks noChangeArrowheads="1"/>
            </p:cNvSpPr>
            <p:nvPr/>
          </p:nvSpPr>
          <p:spPr bwMode="auto">
            <a:xfrm>
              <a:off x="6799762" y="4024165"/>
              <a:ext cx="2753"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7" name="Rectangle 731"/>
            <p:cNvSpPr>
              <a:spLocks noChangeArrowheads="1"/>
            </p:cNvSpPr>
            <p:nvPr/>
          </p:nvSpPr>
          <p:spPr bwMode="auto">
            <a:xfrm>
              <a:off x="6802516" y="3996628"/>
              <a:ext cx="5507" cy="31117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8" name="Rectangle 732"/>
            <p:cNvSpPr>
              <a:spLocks noChangeArrowheads="1"/>
            </p:cNvSpPr>
            <p:nvPr/>
          </p:nvSpPr>
          <p:spPr bwMode="auto">
            <a:xfrm>
              <a:off x="6802516" y="3996628"/>
              <a:ext cx="5507" cy="31117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29" name="Rectangle 733"/>
            <p:cNvSpPr>
              <a:spLocks noChangeArrowheads="1"/>
            </p:cNvSpPr>
            <p:nvPr/>
          </p:nvSpPr>
          <p:spPr bwMode="auto">
            <a:xfrm>
              <a:off x="6808024" y="4013150"/>
              <a:ext cx="2753" cy="2946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0" name="Rectangle 734"/>
            <p:cNvSpPr>
              <a:spLocks noChangeArrowheads="1"/>
            </p:cNvSpPr>
            <p:nvPr/>
          </p:nvSpPr>
          <p:spPr bwMode="auto">
            <a:xfrm>
              <a:off x="6808024" y="4013150"/>
              <a:ext cx="2753" cy="2946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1" name="Rectangle 735"/>
            <p:cNvSpPr>
              <a:spLocks noChangeArrowheads="1"/>
            </p:cNvSpPr>
            <p:nvPr/>
          </p:nvSpPr>
          <p:spPr bwMode="auto">
            <a:xfrm>
              <a:off x="6810776" y="4024165"/>
              <a:ext cx="2753"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2" name="Rectangle 736"/>
            <p:cNvSpPr>
              <a:spLocks noChangeArrowheads="1"/>
            </p:cNvSpPr>
            <p:nvPr/>
          </p:nvSpPr>
          <p:spPr bwMode="auto">
            <a:xfrm>
              <a:off x="6810776" y="4024165"/>
              <a:ext cx="2753"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3" name="Rectangle 737"/>
            <p:cNvSpPr>
              <a:spLocks noChangeArrowheads="1"/>
            </p:cNvSpPr>
            <p:nvPr/>
          </p:nvSpPr>
          <p:spPr bwMode="auto">
            <a:xfrm>
              <a:off x="6813531" y="4015905"/>
              <a:ext cx="2753" cy="29189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4" name="Rectangle 738"/>
            <p:cNvSpPr>
              <a:spLocks noChangeArrowheads="1"/>
            </p:cNvSpPr>
            <p:nvPr/>
          </p:nvSpPr>
          <p:spPr bwMode="auto">
            <a:xfrm>
              <a:off x="6813531" y="4015905"/>
              <a:ext cx="2753" cy="29189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5" name="Rectangle 739"/>
            <p:cNvSpPr>
              <a:spLocks noChangeArrowheads="1"/>
            </p:cNvSpPr>
            <p:nvPr/>
          </p:nvSpPr>
          <p:spPr bwMode="auto">
            <a:xfrm>
              <a:off x="6816284" y="3980105"/>
              <a:ext cx="2753" cy="32769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6" name="Rectangle 740"/>
            <p:cNvSpPr>
              <a:spLocks noChangeArrowheads="1"/>
            </p:cNvSpPr>
            <p:nvPr/>
          </p:nvSpPr>
          <p:spPr bwMode="auto">
            <a:xfrm>
              <a:off x="6816284" y="3980105"/>
              <a:ext cx="2753" cy="32769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7" name="Rectangle 741"/>
            <p:cNvSpPr>
              <a:spLocks noChangeArrowheads="1"/>
            </p:cNvSpPr>
            <p:nvPr/>
          </p:nvSpPr>
          <p:spPr bwMode="auto">
            <a:xfrm>
              <a:off x="6819038" y="3999382"/>
              <a:ext cx="5507" cy="30841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8" name="Rectangle 742"/>
            <p:cNvSpPr>
              <a:spLocks noChangeArrowheads="1"/>
            </p:cNvSpPr>
            <p:nvPr/>
          </p:nvSpPr>
          <p:spPr bwMode="auto">
            <a:xfrm>
              <a:off x="6819038" y="3999382"/>
              <a:ext cx="5507" cy="30841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39" name="Rectangle 743"/>
            <p:cNvSpPr>
              <a:spLocks noChangeArrowheads="1"/>
            </p:cNvSpPr>
            <p:nvPr/>
          </p:nvSpPr>
          <p:spPr bwMode="auto">
            <a:xfrm>
              <a:off x="6824546" y="4002135"/>
              <a:ext cx="2753" cy="3056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0" name="Rectangle 744"/>
            <p:cNvSpPr>
              <a:spLocks noChangeArrowheads="1"/>
            </p:cNvSpPr>
            <p:nvPr/>
          </p:nvSpPr>
          <p:spPr bwMode="auto">
            <a:xfrm>
              <a:off x="6824546" y="4002135"/>
              <a:ext cx="2753" cy="3056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1" name="Rectangle 745"/>
            <p:cNvSpPr>
              <a:spLocks noChangeArrowheads="1"/>
            </p:cNvSpPr>
            <p:nvPr/>
          </p:nvSpPr>
          <p:spPr bwMode="auto">
            <a:xfrm>
              <a:off x="6827299" y="3991120"/>
              <a:ext cx="2753" cy="3166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2" name="Rectangle 746"/>
            <p:cNvSpPr>
              <a:spLocks noChangeArrowheads="1"/>
            </p:cNvSpPr>
            <p:nvPr/>
          </p:nvSpPr>
          <p:spPr bwMode="auto">
            <a:xfrm>
              <a:off x="6827299" y="3991120"/>
              <a:ext cx="2753" cy="3166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3" name="Rectangle 747"/>
            <p:cNvSpPr>
              <a:spLocks noChangeArrowheads="1"/>
            </p:cNvSpPr>
            <p:nvPr/>
          </p:nvSpPr>
          <p:spPr bwMode="auto">
            <a:xfrm>
              <a:off x="6830053" y="3982860"/>
              <a:ext cx="2753" cy="32493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4" name="Rectangle 748"/>
            <p:cNvSpPr>
              <a:spLocks noChangeArrowheads="1"/>
            </p:cNvSpPr>
            <p:nvPr/>
          </p:nvSpPr>
          <p:spPr bwMode="auto">
            <a:xfrm>
              <a:off x="6830053" y="3982860"/>
              <a:ext cx="2753" cy="32493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5" name="Rectangle 749"/>
            <p:cNvSpPr>
              <a:spLocks noChangeArrowheads="1"/>
            </p:cNvSpPr>
            <p:nvPr/>
          </p:nvSpPr>
          <p:spPr bwMode="auto">
            <a:xfrm>
              <a:off x="6832806" y="3991120"/>
              <a:ext cx="2753" cy="3166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6" name="Rectangle 750"/>
            <p:cNvSpPr>
              <a:spLocks noChangeArrowheads="1"/>
            </p:cNvSpPr>
            <p:nvPr/>
          </p:nvSpPr>
          <p:spPr bwMode="auto">
            <a:xfrm>
              <a:off x="6832806" y="3991120"/>
              <a:ext cx="2753" cy="3166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7" name="Rectangle 751"/>
            <p:cNvSpPr>
              <a:spLocks noChangeArrowheads="1"/>
            </p:cNvSpPr>
            <p:nvPr/>
          </p:nvSpPr>
          <p:spPr bwMode="auto">
            <a:xfrm>
              <a:off x="6835561" y="3993875"/>
              <a:ext cx="5507" cy="31392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8" name="Rectangle 752"/>
            <p:cNvSpPr>
              <a:spLocks noChangeArrowheads="1"/>
            </p:cNvSpPr>
            <p:nvPr/>
          </p:nvSpPr>
          <p:spPr bwMode="auto">
            <a:xfrm>
              <a:off x="6835561" y="3993875"/>
              <a:ext cx="5507" cy="31392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49" name="Rectangle 753"/>
            <p:cNvSpPr>
              <a:spLocks noChangeArrowheads="1"/>
            </p:cNvSpPr>
            <p:nvPr/>
          </p:nvSpPr>
          <p:spPr bwMode="auto">
            <a:xfrm>
              <a:off x="6841068" y="3966338"/>
              <a:ext cx="2753" cy="34146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0" name="Rectangle 754"/>
            <p:cNvSpPr>
              <a:spLocks noChangeArrowheads="1"/>
            </p:cNvSpPr>
            <p:nvPr/>
          </p:nvSpPr>
          <p:spPr bwMode="auto">
            <a:xfrm>
              <a:off x="6841068" y="3966338"/>
              <a:ext cx="2753" cy="34146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1" name="Rectangle 755"/>
            <p:cNvSpPr>
              <a:spLocks noChangeArrowheads="1"/>
            </p:cNvSpPr>
            <p:nvPr/>
          </p:nvSpPr>
          <p:spPr bwMode="auto">
            <a:xfrm>
              <a:off x="6843821" y="3960830"/>
              <a:ext cx="2753" cy="3469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2" name="Rectangle 756"/>
            <p:cNvSpPr>
              <a:spLocks noChangeArrowheads="1"/>
            </p:cNvSpPr>
            <p:nvPr/>
          </p:nvSpPr>
          <p:spPr bwMode="auto">
            <a:xfrm>
              <a:off x="6843821" y="3960830"/>
              <a:ext cx="2753" cy="3469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3" name="Rectangle 757"/>
            <p:cNvSpPr>
              <a:spLocks noChangeArrowheads="1"/>
            </p:cNvSpPr>
            <p:nvPr/>
          </p:nvSpPr>
          <p:spPr bwMode="auto">
            <a:xfrm>
              <a:off x="6846576" y="3949815"/>
              <a:ext cx="2753" cy="3579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4" name="Rectangle 758"/>
            <p:cNvSpPr>
              <a:spLocks noChangeArrowheads="1"/>
            </p:cNvSpPr>
            <p:nvPr/>
          </p:nvSpPr>
          <p:spPr bwMode="auto">
            <a:xfrm>
              <a:off x="6846576" y="3949815"/>
              <a:ext cx="2753" cy="3579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5" name="Rectangle 759"/>
            <p:cNvSpPr>
              <a:spLocks noChangeArrowheads="1"/>
            </p:cNvSpPr>
            <p:nvPr/>
          </p:nvSpPr>
          <p:spPr bwMode="auto">
            <a:xfrm>
              <a:off x="6849328" y="3974598"/>
              <a:ext cx="2753" cy="3332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6" name="Freeform 760"/>
            <p:cNvSpPr>
              <a:spLocks/>
            </p:cNvSpPr>
            <p:nvPr/>
          </p:nvSpPr>
          <p:spPr bwMode="auto">
            <a:xfrm>
              <a:off x="6849328" y="3974598"/>
              <a:ext cx="2753" cy="333201"/>
            </a:xfrm>
            <a:custGeom>
              <a:avLst/>
              <a:gdLst/>
              <a:ahLst/>
              <a:cxnLst>
                <a:cxn ang="0">
                  <a:pos x="0" y="121"/>
                </a:cxn>
                <a:cxn ang="0">
                  <a:pos x="0" y="0"/>
                </a:cxn>
                <a:cxn ang="0">
                  <a:pos x="0" y="121"/>
                </a:cxn>
              </a:cxnLst>
              <a:rect l="0" t="0" r="r" b="b"/>
              <a:pathLst>
                <a:path h="121">
                  <a:moveTo>
                    <a:pt x="0" y="121"/>
                  </a:moveTo>
                  <a:lnTo>
                    <a:pt x="0" y="0"/>
                  </a:lnTo>
                  <a:lnTo>
                    <a:pt x="0" y="121"/>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7" name="Rectangle 761"/>
            <p:cNvSpPr>
              <a:spLocks noChangeArrowheads="1"/>
            </p:cNvSpPr>
            <p:nvPr/>
          </p:nvSpPr>
          <p:spPr bwMode="auto">
            <a:xfrm>
              <a:off x="6849328" y="3963583"/>
              <a:ext cx="5507" cy="34421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8" name="Rectangle 762"/>
            <p:cNvSpPr>
              <a:spLocks noChangeArrowheads="1"/>
            </p:cNvSpPr>
            <p:nvPr/>
          </p:nvSpPr>
          <p:spPr bwMode="auto">
            <a:xfrm>
              <a:off x="6849328" y="3963583"/>
              <a:ext cx="5507" cy="34421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59" name="Rectangle 763"/>
            <p:cNvSpPr>
              <a:spLocks noChangeArrowheads="1"/>
            </p:cNvSpPr>
            <p:nvPr/>
          </p:nvSpPr>
          <p:spPr bwMode="auto">
            <a:xfrm>
              <a:off x="6854836" y="3947061"/>
              <a:ext cx="2753" cy="36073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0" name="Rectangle 764"/>
            <p:cNvSpPr>
              <a:spLocks noChangeArrowheads="1"/>
            </p:cNvSpPr>
            <p:nvPr/>
          </p:nvSpPr>
          <p:spPr bwMode="auto">
            <a:xfrm>
              <a:off x="6854836" y="3947061"/>
              <a:ext cx="2753" cy="36073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1" name="Rectangle 765"/>
            <p:cNvSpPr>
              <a:spLocks noChangeArrowheads="1"/>
            </p:cNvSpPr>
            <p:nvPr/>
          </p:nvSpPr>
          <p:spPr bwMode="auto">
            <a:xfrm>
              <a:off x="6857591" y="3960830"/>
              <a:ext cx="2753" cy="3469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2" name="Rectangle 766"/>
            <p:cNvSpPr>
              <a:spLocks noChangeArrowheads="1"/>
            </p:cNvSpPr>
            <p:nvPr/>
          </p:nvSpPr>
          <p:spPr bwMode="auto">
            <a:xfrm>
              <a:off x="6857591" y="3960830"/>
              <a:ext cx="2753" cy="3469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3" name="Rectangle 767"/>
            <p:cNvSpPr>
              <a:spLocks noChangeArrowheads="1"/>
            </p:cNvSpPr>
            <p:nvPr/>
          </p:nvSpPr>
          <p:spPr bwMode="auto">
            <a:xfrm>
              <a:off x="6860343" y="3930538"/>
              <a:ext cx="2753" cy="37726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4" name="Rectangle 768"/>
            <p:cNvSpPr>
              <a:spLocks noChangeArrowheads="1"/>
            </p:cNvSpPr>
            <p:nvPr/>
          </p:nvSpPr>
          <p:spPr bwMode="auto">
            <a:xfrm>
              <a:off x="6860343" y="3930538"/>
              <a:ext cx="2753" cy="37726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5" name="Rectangle 769"/>
            <p:cNvSpPr>
              <a:spLocks noChangeArrowheads="1"/>
            </p:cNvSpPr>
            <p:nvPr/>
          </p:nvSpPr>
          <p:spPr bwMode="auto">
            <a:xfrm>
              <a:off x="6863098" y="3952568"/>
              <a:ext cx="2753" cy="3552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6" name="Rectangle 770"/>
            <p:cNvSpPr>
              <a:spLocks noChangeArrowheads="1"/>
            </p:cNvSpPr>
            <p:nvPr/>
          </p:nvSpPr>
          <p:spPr bwMode="auto">
            <a:xfrm>
              <a:off x="6863098" y="3952568"/>
              <a:ext cx="2753" cy="3552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7" name="Rectangle 771"/>
            <p:cNvSpPr>
              <a:spLocks noChangeArrowheads="1"/>
            </p:cNvSpPr>
            <p:nvPr/>
          </p:nvSpPr>
          <p:spPr bwMode="auto">
            <a:xfrm>
              <a:off x="6865851" y="3969091"/>
              <a:ext cx="5507" cy="3387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8" name="Rectangle 772"/>
            <p:cNvSpPr>
              <a:spLocks noChangeArrowheads="1"/>
            </p:cNvSpPr>
            <p:nvPr/>
          </p:nvSpPr>
          <p:spPr bwMode="auto">
            <a:xfrm>
              <a:off x="6865851" y="3969091"/>
              <a:ext cx="5507" cy="3387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69" name="Rectangle 773"/>
            <p:cNvSpPr>
              <a:spLocks noChangeArrowheads="1"/>
            </p:cNvSpPr>
            <p:nvPr/>
          </p:nvSpPr>
          <p:spPr bwMode="auto">
            <a:xfrm>
              <a:off x="6871358" y="3927786"/>
              <a:ext cx="2753" cy="3800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0" name="Rectangle 774"/>
            <p:cNvSpPr>
              <a:spLocks noChangeArrowheads="1"/>
            </p:cNvSpPr>
            <p:nvPr/>
          </p:nvSpPr>
          <p:spPr bwMode="auto">
            <a:xfrm>
              <a:off x="6871358" y="3927786"/>
              <a:ext cx="2753" cy="3800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1" name="Rectangle 775"/>
            <p:cNvSpPr>
              <a:spLocks noChangeArrowheads="1"/>
            </p:cNvSpPr>
            <p:nvPr/>
          </p:nvSpPr>
          <p:spPr bwMode="auto">
            <a:xfrm>
              <a:off x="6874113" y="3927786"/>
              <a:ext cx="2753" cy="3800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2" name="Rectangle 776"/>
            <p:cNvSpPr>
              <a:spLocks noChangeArrowheads="1"/>
            </p:cNvSpPr>
            <p:nvPr/>
          </p:nvSpPr>
          <p:spPr bwMode="auto">
            <a:xfrm>
              <a:off x="6874113" y="3927786"/>
              <a:ext cx="2753" cy="3800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3" name="Rectangle 777"/>
            <p:cNvSpPr>
              <a:spLocks noChangeArrowheads="1"/>
            </p:cNvSpPr>
            <p:nvPr/>
          </p:nvSpPr>
          <p:spPr bwMode="auto">
            <a:xfrm>
              <a:off x="6876866" y="3916771"/>
              <a:ext cx="2753" cy="3910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4" name="Rectangle 778"/>
            <p:cNvSpPr>
              <a:spLocks noChangeArrowheads="1"/>
            </p:cNvSpPr>
            <p:nvPr/>
          </p:nvSpPr>
          <p:spPr bwMode="auto">
            <a:xfrm>
              <a:off x="6876866" y="3916771"/>
              <a:ext cx="2753" cy="3910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5" name="Rectangle 779"/>
            <p:cNvSpPr>
              <a:spLocks noChangeArrowheads="1"/>
            </p:cNvSpPr>
            <p:nvPr/>
          </p:nvSpPr>
          <p:spPr bwMode="auto">
            <a:xfrm>
              <a:off x="6879620" y="3900248"/>
              <a:ext cx="2753" cy="4075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6" name="Rectangle 780"/>
            <p:cNvSpPr>
              <a:spLocks noChangeArrowheads="1"/>
            </p:cNvSpPr>
            <p:nvPr/>
          </p:nvSpPr>
          <p:spPr bwMode="auto">
            <a:xfrm>
              <a:off x="6879620" y="3900248"/>
              <a:ext cx="2753" cy="4075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7" name="Rectangle 781"/>
            <p:cNvSpPr>
              <a:spLocks noChangeArrowheads="1"/>
            </p:cNvSpPr>
            <p:nvPr/>
          </p:nvSpPr>
          <p:spPr bwMode="auto">
            <a:xfrm>
              <a:off x="6882373" y="3919524"/>
              <a:ext cx="5507" cy="38827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8" name="Rectangle 782"/>
            <p:cNvSpPr>
              <a:spLocks noChangeArrowheads="1"/>
            </p:cNvSpPr>
            <p:nvPr/>
          </p:nvSpPr>
          <p:spPr bwMode="auto">
            <a:xfrm>
              <a:off x="6882373" y="3919524"/>
              <a:ext cx="5507" cy="38827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79" name="Rectangle 783"/>
            <p:cNvSpPr>
              <a:spLocks noChangeArrowheads="1"/>
            </p:cNvSpPr>
            <p:nvPr/>
          </p:nvSpPr>
          <p:spPr bwMode="auto">
            <a:xfrm>
              <a:off x="6887881" y="3914016"/>
              <a:ext cx="2753" cy="39378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0" name="Rectangle 784"/>
            <p:cNvSpPr>
              <a:spLocks noChangeArrowheads="1"/>
            </p:cNvSpPr>
            <p:nvPr/>
          </p:nvSpPr>
          <p:spPr bwMode="auto">
            <a:xfrm>
              <a:off x="6887881" y="3914016"/>
              <a:ext cx="2753" cy="39378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1" name="Rectangle 785"/>
            <p:cNvSpPr>
              <a:spLocks noChangeArrowheads="1"/>
            </p:cNvSpPr>
            <p:nvPr/>
          </p:nvSpPr>
          <p:spPr bwMode="auto">
            <a:xfrm>
              <a:off x="6890635" y="3919524"/>
              <a:ext cx="2753" cy="38827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2" name="Rectangle 786"/>
            <p:cNvSpPr>
              <a:spLocks noChangeArrowheads="1"/>
            </p:cNvSpPr>
            <p:nvPr/>
          </p:nvSpPr>
          <p:spPr bwMode="auto">
            <a:xfrm>
              <a:off x="6890635" y="3919524"/>
              <a:ext cx="2753" cy="38827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3" name="Rectangle 787"/>
            <p:cNvSpPr>
              <a:spLocks noChangeArrowheads="1"/>
            </p:cNvSpPr>
            <p:nvPr/>
          </p:nvSpPr>
          <p:spPr bwMode="auto">
            <a:xfrm>
              <a:off x="6893388" y="3947061"/>
              <a:ext cx="2753" cy="36073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4" name="Rectangle 788"/>
            <p:cNvSpPr>
              <a:spLocks noChangeArrowheads="1"/>
            </p:cNvSpPr>
            <p:nvPr/>
          </p:nvSpPr>
          <p:spPr bwMode="auto">
            <a:xfrm>
              <a:off x="6893388" y="3947061"/>
              <a:ext cx="2753" cy="36073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5" name="Rectangle 789"/>
            <p:cNvSpPr>
              <a:spLocks noChangeArrowheads="1"/>
            </p:cNvSpPr>
            <p:nvPr/>
          </p:nvSpPr>
          <p:spPr bwMode="auto">
            <a:xfrm>
              <a:off x="6896143" y="3903001"/>
              <a:ext cx="2753" cy="40479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6" name="Rectangle 790"/>
            <p:cNvSpPr>
              <a:spLocks noChangeArrowheads="1"/>
            </p:cNvSpPr>
            <p:nvPr/>
          </p:nvSpPr>
          <p:spPr bwMode="auto">
            <a:xfrm>
              <a:off x="6896143" y="3903001"/>
              <a:ext cx="2753" cy="40479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7" name="Rectangle 791"/>
            <p:cNvSpPr>
              <a:spLocks noChangeArrowheads="1"/>
            </p:cNvSpPr>
            <p:nvPr/>
          </p:nvSpPr>
          <p:spPr bwMode="auto">
            <a:xfrm>
              <a:off x="6898895" y="3886479"/>
              <a:ext cx="5507" cy="42132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8" name="Rectangle 792"/>
            <p:cNvSpPr>
              <a:spLocks noChangeArrowheads="1"/>
            </p:cNvSpPr>
            <p:nvPr/>
          </p:nvSpPr>
          <p:spPr bwMode="auto">
            <a:xfrm>
              <a:off x="6898895" y="3886479"/>
              <a:ext cx="5507" cy="42132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89" name="Rectangle 793"/>
            <p:cNvSpPr>
              <a:spLocks noChangeArrowheads="1"/>
            </p:cNvSpPr>
            <p:nvPr/>
          </p:nvSpPr>
          <p:spPr bwMode="auto">
            <a:xfrm>
              <a:off x="6904403" y="3889234"/>
              <a:ext cx="2753" cy="4185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0" name="Rectangle 794"/>
            <p:cNvSpPr>
              <a:spLocks noChangeArrowheads="1"/>
            </p:cNvSpPr>
            <p:nvPr/>
          </p:nvSpPr>
          <p:spPr bwMode="auto">
            <a:xfrm>
              <a:off x="6904403" y="3889234"/>
              <a:ext cx="2753" cy="4185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1" name="Rectangle 795"/>
            <p:cNvSpPr>
              <a:spLocks noChangeArrowheads="1"/>
            </p:cNvSpPr>
            <p:nvPr/>
          </p:nvSpPr>
          <p:spPr bwMode="auto">
            <a:xfrm>
              <a:off x="6907157" y="3872711"/>
              <a:ext cx="2753" cy="43508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2" name="Rectangle 796"/>
            <p:cNvSpPr>
              <a:spLocks noChangeArrowheads="1"/>
            </p:cNvSpPr>
            <p:nvPr/>
          </p:nvSpPr>
          <p:spPr bwMode="auto">
            <a:xfrm>
              <a:off x="6907157" y="3872711"/>
              <a:ext cx="2753" cy="43508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3" name="Rectangle 797"/>
            <p:cNvSpPr>
              <a:spLocks noChangeArrowheads="1"/>
            </p:cNvSpPr>
            <p:nvPr/>
          </p:nvSpPr>
          <p:spPr bwMode="auto">
            <a:xfrm>
              <a:off x="6909910" y="3875464"/>
              <a:ext cx="2753" cy="43233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4" name="Rectangle 798"/>
            <p:cNvSpPr>
              <a:spLocks noChangeArrowheads="1"/>
            </p:cNvSpPr>
            <p:nvPr/>
          </p:nvSpPr>
          <p:spPr bwMode="auto">
            <a:xfrm>
              <a:off x="6909910" y="3875464"/>
              <a:ext cx="2753" cy="43233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5" name="Rectangle 799"/>
            <p:cNvSpPr>
              <a:spLocks noChangeArrowheads="1"/>
            </p:cNvSpPr>
            <p:nvPr/>
          </p:nvSpPr>
          <p:spPr bwMode="auto">
            <a:xfrm>
              <a:off x="6912665" y="3867204"/>
              <a:ext cx="2753" cy="44059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6" name="Rectangle 800"/>
            <p:cNvSpPr>
              <a:spLocks noChangeArrowheads="1"/>
            </p:cNvSpPr>
            <p:nvPr/>
          </p:nvSpPr>
          <p:spPr bwMode="auto">
            <a:xfrm>
              <a:off x="6912665" y="3867204"/>
              <a:ext cx="2753" cy="44059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7" name="Rectangle 801"/>
            <p:cNvSpPr>
              <a:spLocks noChangeArrowheads="1"/>
            </p:cNvSpPr>
            <p:nvPr/>
          </p:nvSpPr>
          <p:spPr bwMode="auto">
            <a:xfrm>
              <a:off x="6915418" y="3880971"/>
              <a:ext cx="5507" cy="4268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8" name="Rectangle 802"/>
            <p:cNvSpPr>
              <a:spLocks noChangeArrowheads="1"/>
            </p:cNvSpPr>
            <p:nvPr/>
          </p:nvSpPr>
          <p:spPr bwMode="auto">
            <a:xfrm>
              <a:off x="6915418" y="3880971"/>
              <a:ext cx="5507" cy="4268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899" name="Rectangle 803"/>
            <p:cNvSpPr>
              <a:spLocks noChangeArrowheads="1"/>
            </p:cNvSpPr>
            <p:nvPr/>
          </p:nvSpPr>
          <p:spPr bwMode="auto">
            <a:xfrm>
              <a:off x="6920925" y="3853434"/>
              <a:ext cx="2753" cy="4543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0" name="Rectangle 804"/>
            <p:cNvSpPr>
              <a:spLocks noChangeArrowheads="1"/>
            </p:cNvSpPr>
            <p:nvPr/>
          </p:nvSpPr>
          <p:spPr bwMode="auto">
            <a:xfrm>
              <a:off x="6920925" y="3853434"/>
              <a:ext cx="2753" cy="4543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1" name="Rectangle 805"/>
            <p:cNvSpPr>
              <a:spLocks noChangeArrowheads="1"/>
            </p:cNvSpPr>
            <p:nvPr/>
          </p:nvSpPr>
          <p:spPr bwMode="auto">
            <a:xfrm>
              <a:off x="6923680" y="3872711"/>
              <a:ext cx="2753" cy="43508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2" name="Freeform 806"/>
            <p:cNvSpPr>
              <a:spLocks/>
            </p:cNvSpPr>
            <p:nvPr/>
          </p:nvSpPr>
          <p:spPr bwMode="auto">
            <a:xfrm>
              <a:off x="6923680" y="3872711"/>
              <a:ext cx="2753" cy="435088"/>
            </a:xfrm>
            <a:custGeom>
              <a:avLst/>
              <a:gdLst/>
              <a:ahLst/>
              <a:cxnLst>
                <a:cxn ang="0">
                  <a:pos x="0" y="158"/>
                </a:cxn>
                <a:cxn ang="0">
                  <a:pos x="0" y="0"/>
                </a:cxn>
                <a:cxn ang="0">
                  <a:pos x="0" y="158"/>
                </a:cxn>
              </a:cxnLst>
              <a:rect l="0" t="0" r="r" b="b"/>
              <a:pathLst>
                <a:path h="158">
                  <a:moveTo>
                    <a:pt x="0" y="158"/>
                  </a:moveTo>
                  <a:lnTo>
                    <a:pt x="0" y="0"/>
                  </a:lnTo>
                  <a:lnTo>
                    <a:pt x="0" y="158"/>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3" name="Rectangle 807"/>
            <p:cNvSpPr>
              <a:spLocks noChangeArrowheads="1"/>
            </p:cNvSpPr>
            <p:nvPr/>
          </p:nvSpPr>
          <p:spPr bwMode="auto">
            <a:xfrm>
              <a:off x="6923680" y="3858942"/>
              <a:ext cx="2753" cy="4488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4" name="Rectangle 808"/>
            <p:cNvSpPr>
              <a:spLocks noChangeArrowheads="1"/>
            </p:cNvSpPr>
            <p:nvPr/>
          </p:nvSpPr>
          <p:spPr bwMode="auto">
            <a:xfrm>
              <a:off x="6923680" y="3858942"/>
              <a:ext cx="2753" cy="4488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5" name="Rectangle 810"/>
            <p:cNvSpPr>
              <a:spLocks noChangeArrowheads="1"/>
            </p:cNvSpPr>
            <p:nvPr/>
          </p:nvSpPr>
          <p:spPr bwMode="auto">
            <a:xfrm>
              <a:off x="6926434" y="3842419"/>
              <a:ext cx="2755" cy="46538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6" name="Rectangle 811"/>
            <p:cNvSpPr>
              <a:spLocks noChangeArrowheads="1"/>
            </p:cNvSpPr>
            <p:nvPr/>
          </p:nvSpPr>
          <p:spPr bwMode="auto">
            <a:xfrm>
              <a:off x="6926434" y="3842419"/>
              <a:ext cx="2755" cy="46538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7" name="Rectangle 812"/>
            <p:cNvSpPr>
              <a:spLocks noChangeArrowheads="1"/>
            </p:cNvSpPr>
            <p:nvPr/>
          </p:nvSpPr>
          <p:spPr bwMode="auto">
            <a:xfrm>
              <a:off x="6929189" y="3828650"/>
              <a:ext cx="2755" cy="4791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8" name="Rectangle 813"/>
            <p:cNvSpPr>
              <a:spLocks noChangeArrowheads="1"/>
            </p:cNvSpPr>
            <p:nvPr/>
          </p:nvSpPr>
          <p:spPr bwMode="auto">
            <a:xfrm>
              <a:off x="6929189" y="3828650"/>
              <a:ext cx="2755" cy="47914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09" name="Rectangle 814"/>
            <p:cNvSpPr>
              <a:spLocks noChangeArrowheads="1"/>
            </p:cNvSpPr>
            <p:nvPr/>
          </p:nvSpPr>
          <p:spPr bwMode="auto">
            <a:xfrm>
              <a:off x="6931942" y="3839665"/>
              <a:ext cx="5507" cy="4681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0" name="Rectangle 815"/>
            <p:cNvSpPr>
              <a:spLocks noChangeArrowheads="1"/>
            </p:cNvSpPr>
            <p:nvPr/>
          </p:nvSpPr>
          <p:spPr bwMode="auto">
            <a:xfrm>
              <a:off x="6931942" y="3839665"/>
              <a:ext cx="5507" cy="4681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1" name="Rectangle 816"/>
            <p:cNvSpPr>
              <a:spLocks noChangeArrowheads="1"/>
            </p:cNvSpPr>
            <p:nvPr/>
          </p:nvSpPr>
          <p:spPr bwMode="auto">
            <a:xfrm>
              <a:off x="6937449" y="3839665"/>
              <a:ext cx="2755" cy="4681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2" name="Rectangle 817"/>
            <p:cNvSpPr>
              <a:spLocks noChangeArrowheads="1"/>
            </p:cNvSpPr>
            <p:nvPr/>
          </p:nvSpPr>
          <p:spPr bwMode="auto">
            <a:xfrm>
              <a:off x="6937449" y="3839665"/>
              <a:ext cx="2755" cy="4681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3" name="Rectangle 818"/>
            <p:cNvSpPr>
              <a:spLocks noChangeArrowheads="1"/>
            </p:cNvSpPr>
            <p:nvPr/>
          </p:nvSpPr>
          <p:spPr bwMode="auto">
            <a:xfrm>
              <a:off x="6940204" y="3820390"/>
              <a:ext cx="2755" cy="4874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4" name="Rectangle 819"/>
            <p:cNvSpPr>
              <a:spLocks noChangeArrowheads="1"/>
            </p:cNvSpPr>
            <p:nvPr/>
          </p:nvSpPr>
          <p:spPr bwMode="auto">
            <a:xfrm>
              <a:off x="6940204" y="3820390"/>
              <a:ext cx="2755" cy="4874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5" name="Rectangle 820"/>
            <p:cNvSpPr>
              <a:spLocks noChangeArrowheads="1"/>
            </p:cNvSpPr>
            <p:nvPr/>
          </p:nvSpPr>
          <p:spPr bwMode="auto">
            <a:xfrm>
              <a:off x="6942957" y="3828650"/>
              <a:ext cx="2755" cy="4791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6" name="Rectangle 821"/>
            <p:cNvSpPr>
              <a:spLocks noChangeArrowheads="1"/>
            </p:cNvSpPr>
            <p:nvPr/>
          </p:nvSpPr>
          <p:spPr bwMode="auto">
            <a:xfrm>
              <a:off x="6942957" y="3828650"/>
              <a:ext cx="2755" cy="47914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7" name="Rectangle 822"/>
            <p:cNvSpPr>
              <a:spLocks noChangeArrowheads="1"/>
            </p:cNvSpPr>
            <p:nvPr/>
          </p:nvSpPr>
          <p:spPr bwMode="auto">
            <a:xfrm>
              <a:off x="6945711" y="3809375"/>
              <a:ext cx="5507" cy="49842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8" name="Rectangle 823"/>
            <p:cNvSpPr>
              <a:spLocks noChangeArrowheads="1"/>
            </p:cNvSpPr>
            <p:nvPr/>
          </p:nvSpPr>
          <p:spPr bwMode="auto">
            <a:xfrm>
              <a:off x="6945711" y="3809375"/>
              <a:ext cx="5507" cy="49842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19" name="Rectangle 824"/>
            <p:cNvSpPr>
              <a:spLocks noChangeArrowheads="1"/>
            </p:cNvSpPr>
            <p:nvPr/>
          </p:nvSpPr>
          <p:spPr bwMode="auto">
            <a:xfrm>
              <a:off x="6951219" y="3792852"/>
              <a:ext cx="2755" cy="5149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0" name="Rectangle 825"/>
            <p:cNvSpPr>
              <a:spLocks noChangeArrowheads="1"/>
            </p:cNvSpPr>
            <p:nvPr/>
          </p:nvSpPr>
          <p:spPr bwMode="auto">
            <a:xfrm>
              <a:off x="6951219" y="3792852"/>
              <a:ext cx="2755" cy="51494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1" name="Rectangle 826"/>
            <p:cNvSpPr>
              <a:spLocks noChangeArrowheads="1"/>
            </p:cNvSpPr>
            <p:nvPr/>
          </p:nvSpPr>
          <p:spPr bwMode="auto">
            <a:xfrm>
              <a:off x="6953972" y="3790098"/>
              <a:ext cx="2755" cy="5176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2" name="Rectangle 827"/>
            <p:cNvSpPr>
              <a:spLocks noChangeArrowheads="1"/>
            </p:cNvSpPr>
            <p:nvPr/>
          </p:nvSpPr>
          <p:spPr bwMode="auto">
            <a:xfrm>
              <a:off x="6953972" y="3790098"/>
              <a:ext cx="2755" cy="5176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3" name="Rectangle 828"/>
            <p:cNvSpPr>
              <a:spLocks noChangeArrowheads="1"/>
            </p:cNvSpPr>
            <p:nvPr/>
          </p:nvSpPr>
          <p:spPr bwMode="auto">
            <a:xfrm>
              <a:off x="6956726" y="3795605"/>
              <a:ext cx="2755" cy="5121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4" name="Rectangle 829"/>
            <p:cNvSpPr>
              <a:spLocks noChangeArrowheads="1"/>
            </p:cNvSpPr>
            <p:nvPr/>
          </p:nvSpPr>
          <p:spPr bwMode="auto">
            <a:xfrm>
              <a:off x="6956726" y="3795605"/>
              <a:ext cx="2755" cy="5121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5" name="Rectangle 830"/>
            <p:cNvSpPr>
              <a:spLocks noChangeArrowheads="1"/>
            </p:cNvSpPr>
            <p:nvPr/>
          </p:nvSpPr>
          <p:spPr bwMode="auto">
            <a:xfrm>
              <a:off x="6959479" y="3795605"/>
              <a:ext cx="2755" cy="5121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6" name="Rectangle 831"/>
            <p:cNvSpPr>
              <a:spLocks noChangeArrowheads="1"/>
            </p:cNvSpPr>
            <p:nvPr/>
          </p:nvSpPr>
          <p:spPr bwMode="auto">
            <a:xfrm>
              <a:off x="6959479" y="3795605"/>
              <a:ext cx="2755" cy="5121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7" name="Rectangle 832"/>
            <p:cNvSpPr>
              <a:spLocks noChangeArrowheads="1"/>
            </p:cNvSpPr>
            <p:nvPr/>
          </p:nvSpPr>
          <p:spPr bwMode="auto">
            <a:xfrm>
              <a:off x="6962234" y="3801113"/>
              <a:ext cx="5507" cy="5066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8" name="Rectangle 833"/>
            <p:cNvSpPr>
              <a:spLocks noChangeArrowheads="1"/>
            </p:cNvSpPr>
            <p:nvPr/>
          </p:nvSpPr>
          <p:spPr bwMode="auto">
            <a:xfrm>
              <a:off x="6962234" y="3801113"/>
              <a:ext cx="5507" cy="5066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29" name="Rectangle 834"/>
            <p:cNvSpPr>
              <a:spLocks noChangeArrowheads="1"/>
            </p:cNvSpPr>
            <p:nvPr/>
          </p:nvSpPr>
          <p:spPr bwMode="auto">
            <a:xfrm>
              <a:off x="6967741" y="3806620"/>
              <a:ext cx="2755" cy="50117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0" name="Rectangle 835"/>
            <p:cNvSpPr>
              <a:spLocks noChangeArrowheads="1"/>
            </p:cNvSpPr>
            <p:nvPr/>
          </p:nvSpPr>
          <p:spPr bwMode="auto">
            <a:xfrm>
              <a:off x="6967741" y="3806620"/>
              <a:ext cx="2755" cy="50117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1" name="Rectangle 836"/>
            <p:cNvSpPr>
              <a:spLocks noChangeArrowheads="1"/>
            </p:cNvSpPr>
            <p:nvPr/>
          </p:nvSpPr>
          <p:spPr bwMode="auto">
            <a:xfrm>
              <a:off x="6970494" y="3787345"/>
              <a:ext cx="2755" cy="52045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2" name="Rectangle 837"/>
            <p:cNvSpPr>
              <a:spLocks noChangeArrowheads="1"/>
            </p:cNvSpPr>
            <p:nvPr/>
          </p:nvSpPr>
          <p:spPr bwMode="auto">
            <a:xfrm>
              <a:off x="6970494" y="3787345"/>
              <a:ext cx="2755" cy="52045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3" name="Rectangle 838"/>
            <p:cNvSpPr>
              <a:spLocks noChangeArrowheads="1"/>
            </p:cNvSpPr>
            <p:nvPr/>
          </p:nvSpPr>
          <p:spPr bwMode="auto">
            <a:xfrm>
              <a:off x="6973248" y="3773576"/>
              <a:ext cx="2755" cy="5342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4" name="Rectangle 839"/>
            <p:cNvSpPr>
              <a:spLocks noChangeArrowheads="1"/>
            </p:cNvSpPr>
            <p:nvPr/>
          </p:nvSpPr>
          <p:spPr bwMode="auto">
            <a:xfrm>
              <a:off x="6973248" y="3773576"/>
              <a:ext cx="2755" cy="5342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5" name="Rectangle 840"/>
            <p:cNvSpPr>
              <a:spLocks noChangeArrowheads="1"/>
            </p:cNvSpPr>
            <p:nvPr/>
          </p:nvSpPr>
          <p:spPr bwMode="auto">
            <a:xfrm>
              <a:off x="6976001" y="3762561"/>
              <a:ext cx="2755" cy="5452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6" name="Rectangle 841"/>
            <p:cNvSpPr>
              <a:spLocks noChangeArrowheads="1"/>
            </p:cNvSpPr>
            <p:nvPr/>
          </p:nvSpPr>
          <p:spPr bwMode="auto">
            <a:xfrm>
              <a:off x="6976001" y="3762561"/>
              <a:ext cx="2755" cy="5452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7" name="Rectangle 842"/>
            <p:cNvSpPr>
              <a:spLocks noChangeArrowheads="1"/>
            </p:cNvSpPr>
            <p:nvPr/>
          </p:nvSpPr>
          <p:spPr bwMode="auto">
            <a:xfrm>
              <a:off x="6978756" y="3787345"/>
              <a:ext cx="5507" cy="52045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8" name="Rectangle 843"/>
            <p:cNvSpPr>
              <a:spLocks noChangeArrowheads="1"/>
            </p:cNvSpPr>
            <p:nvPr/>
          </p:nvSpPr>
          <p:spPr bwMode="auto">
            <a:xfrm>
              <a:off x="6978756" y="3787345"/>
              <a:ext cx="5507" cy="52045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39" name="Rectangle 844"/>
            <p:cNvSpPr>
              <a:spLocks noChangeArrowheads="1"/>
            </p:cNvSpPr>
            <p:nvPr/>
          </p:nvSpPr>
          <p:spPr bwMode="auto">
            <a:xfrm>
              <a:off x="6984263" y="3773576"/>
              <a:ext cx="2755" cy="5342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0" name="Rectangle 845"/>
            <p:cNvSpPr>
              <a:spLocks noChangeArrowheads="1"/>
            </p:cNvSpPr>
            <p:nvPr/>
          </p:nvSpPr>
          <p:spPr bwMode="auto">
            <a:xfrm>
              <a:off x="6984263" y="3773576"/>
              <a:ext cx="2755" cy="5342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1" name="Rectangle 846"/>
            <p:cNvSpPr>
              <a:spLocks noChangeArrowheads="1"/>
            </p:cNvSpPr>
            <p:nvPr/>
          </p:nvSpPr>
          <p:spPr bwMode="auto">
            <a:xfrm>
              <a:off x="6987016" y="3726763"/>
              <a:ext cx="2755" cy="5810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2" name="Rectangle 847"/>
            <p:cNvSpPr>
              <a:spLocks noChangeArrowheads="1"/>
            </p:cNvSpPr>
            <p:nvPr/>
          </p:nvSpPr>
          <p:spPr bwMode="auto">
            <a:xfrm>
              <a:off x="6987016" y="3726763"/>
              <a:ext cx="2755" cy="5810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3" name="Rectangle 848"/>
            <p:cNvSpPr>
              <a:spLocks noChangeArrowheads="1"/>
            </p:cNvSpPr>
            <p:nvPr/>
          </p:nvSpPr>
          <p:spPr bwMode="auto">
            <a:xfrm>
              <a:off x="6989771" y="3757053"/>
              <a:ext cx="2755" cy="5507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4" name="Rectangle 849"/>
            <p:cNvSpPr>
              <a:spLocks noChangeArrowheads="1"/>
            </p:cNvSpPr>
            <p:nvPr/>
          </p:nvSpPr>
          <p:spPr bwMode="auto">
            <a:xfrm>
              <a:off x="6989771" y="3757053"/>
              <a:ext cx="2755" cy="5507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5" name="Rectangle 850"/>
            <p:cNvSpPr>
              <a:spLocks noChangeArrowheads="1"/>
            </p:cNvSpPr>
            <p:nvPr/>
          </p:nvSpPr>
          <p:spPr bwMode="auto">
            <a:xfrm>
              <a:off x="6992524" y="3715748"/>
              <a:ext cx="2755" cy="5920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6" name="Rectangle 851"/>
            <p:cNvSpPr>
              <a:spLocks noChangeArrowheads="1"/>
            </p:cNvSpPr>
            <p:nvPr/>
          </p:nvSpPr>
          <p:spPr bwMode="auto">
            <a:xfrm>
              <a:off x="6992524" y="3715748"/>
              <a:ext cx="2755" cy="5920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7" name="Rectangle 852"/>
            <p:cNvSpPr>
              <a:spLocks noChangeArrowheads="1"/>
            </p:cNvSpPr>
            <p:nvPr/>
          </p:nvSpPr>
          <p:spPr bwMode="auto">
            <a:xfrm>
              <a:off x="6995278" y="3746038"/>
              <a:ext cx="2755" cy="5617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8" name="Freeform 853"/>
            <p:cNvSpPr>
              <a:spLocks/>
            </p:cNvSpPr>
            <p:nvPr/>
          </p:nvSpPr>
          <p:spPr bwMode="auto">
            <a:xfrm>
              <a:off x="6995278" y="3746038"/>
              <a:ext cx="2755" cy="561759"/>
            </a:xfrm>
            <a:custGeom>
              <a:avLst/>
              <a:gdLst/>
              <a:ahLst/>
              <a:cxnLst>
                <a:cxn ang="0">
                  <a:pos x="0" y="204"/>
                </a:cxn>
                <a:cxn ang="0">
                  <a:pos x="0" y="0"/>
                </a:cxn>
                <a:cxn ang="0">
                  <a:pos x="0" y="204"/>
                </a:cxn>
              </a:cxnLst>
              <a:rect l="0" t="0" r="r" b="b"/>
              <a:pathLst>
                <a:path h="204">
                  <a:moveTo>
                    <a:pt x="0" y="204"/>
                  </a:moveTo>
                  <a:lnTo>
                    <a:pt x="0" y="0"/>
                  </a:lnTo>
                  <a:lnTo>
                    <a:pt x="0" y="204"/>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49" name="Rectangle 854"/>
            <p:cNvSpPr>
              <a:spLocks noChangeArrowheads="1"/>
            </p:cNvSpPr>
            <p:nvPr/>
          </p:nvSpPr>
          <p:spPr bwMode="auto">
            <a:xfrm>
              <a:off x="6995278" y="3732271"/>
              <a:ext cx="5507" cy="5755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0" name="Rectangle 855"/>
            <p:cNvSpPr>
              <a:spLocks noChangeArrowheads="1"/>
            </p:cNvSpPr>
            <p:nvPr/>
          </p:nvSpPr>
          <p:spPr bwMode="auto">
            <a:xfrm>
              <a:off x="6995278" y="3732271"/>
              <a:ext cx="5507" cy="5755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1" name="Rectangle 856"/>
            <p:cNvSpPr>
              <a:spLocks noChangeArrowheads="1"/>
            </p:cNvSpPr>
            <p:nvPr/>
          </p:nvSpPr>
          <p:spPr bwMode="auto">
            <a:xfrm>
              <a:off x="7000786" y="3726763"/>
              <a:ext cx="2755" cy="5810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2" name="Rectangle 857"/>
            <p:cNvSpPr>
              <a:spLocks noChangeArrowheads="1"/>
            </p:cNvSpPr>
            <p:nvPr/>
          </p:nvSpPr>
          <p:spPr bwMode="auto">
            <a:xfrm>
              <a:off x="7000786" y="3726763"/>
              <a:ext cx="2755" cy="5810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3" name="Rectangle 858"/>
            <p:cNvSpPr>
              <a:spLocks noChangeArrowheads="1"/>
            </p:cNvSpPr>
            <p:nvPr/>
          </p:nvSpPr>
          <p:spPr bwMode="auto">
            <a:xfrm>
              <a:off x="7003539" y="3721256"/>
              <a:ext cx="2755" cy="58654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4" name="Rectangle 859"/>
            <p:cNvSpPr>
              <a:spLocks noChangeArrowheads="1"/>
            </p:cNvSpPr>
            <p:nvPr/>
          </p:nvSpPr>
          <p:spPr bwMode="auto">
            <a:xfrm>
              <a:off x="7003539" y="3721256"/>
              <a:ext cx="2755" cy="58654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5" name="Rectangle 860"/>
            <p:cNvSpPr>
              <a:spLocks noChangeArrowheads="1"/>
            </p:cNvSpPr>
            <p:nvPr/>
          </p:nvSpPr>
          <p:spPr bwMode="auto">
            <a:xfrm>
              <a:off x="7006293" y="3696471"/>
              <a:ext cx="2755" cy="61132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6" name="Rectangle 861"/>
            <p:cNvSpPr>
              <a:spLocks noChangeArrowheads="1"/>
            </p:cNvSpPr>
            <p:nvPr/>
          </p:nvSpPr>
          <p:spPr bwMode="auto">
            <a:xfrm>
              <a:off x="7006293" y="3696471"/>
              <a:ext cx="2755" cy="61132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7" name="Rectangle 862"/>
            <p:cNvSpPr>
              <a:spLocks noChangeArrowheads="1"/>
            </p:cNvSpPr>
            <p:nvPr/>
          </p:nvSpPr>
          <p:spPr bwMode="auto">
            <a:xfrm>
              <a:off x="7009046" y="3715748"/>
              <a:ext cx="2755" cy="5920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8" name="Rectangle 863"/>
            <p:cNvSpPr>
              <a:spLocks noChangeArrowheads="1"/>
            </p:cNvSpPr>
            <p:nvPr/>
          </p:nvSpPr>
          <p:spPr bwMode="auto">
            <a:xfrm>
              <a:off x="7009046" y="3715748"/>
              <a:ext cx="2755" cy="5920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59" name="Rectangle 864"/>
            <p:cNvSpPr>
              <a:spLocks noChangeArrowheads="1"/>
            </p:cNvSpPr>
            <p:nvPr/>
          </p:nvSpPr>
          <p:spPr bwMode="auto">
            <a:xfrm>
              <a:off x="7011801" y="3690964"/>
              <a:ext cx="5507" cy="6168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0" name="Rectangle 865"/>
            <p:cNvSpPr>
              <a:spLocks noChangeArrowheads="1"/>
            </p:cNvSpPr>
            <p:nvPr/>
          </p:nvSpPr>
          <p:spPr bwMode="auto">
            <a:xfrm>
              <a:off x="7011801" y="3690964"/>
              <a:ext cx="5507" cy="6168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1" name="Rectangle 866"/>
            <p:cNvSpPr>
              <a:spLocks noChangeArrowheads="1"/>
            </p:cNvSpPr>
            <p:nvPr/>
          </p:nvSpPr>
          <p:spPr bwMode="auto">
            <a:xfrm>
              <a:off x="7017308" y="3696471"/>
              <a:ext cx="2755" cy="61132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2" name="Rectangle 867"/>
            <p:cNvSpPr>
              <a:spLocks noChangeArrowheads="1"/>
            </p:cNvSpPr>
            <p:nvPr/>
          </p:nvSpPr>
          <p:spPr bwMode="auto">
            <a:xfrm>
              <a:off x="7017308" y="3696471"/>
              <a:ext cx="2755" cy="61132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3" name="Rectangle 868"/>
            <p:cNvSpPr>
              <a:spLocks noChangeArrowheads="1"/>
            </p:cNvSpPr>
            <p:nvPr/>
          </p:nvSpPr>
          <p:spPr bwMode="auto">
            <a:xfrm>
              <a:off x="7020061" y="3690964"/>
              <a:ext cx="2755" cy="6168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4" name="Rectangle 869"/>
            <p:cNvSpPr>
              <a:spLocks noChangeArrowheads="1"/>
            </p:cNvSpPr>
            <p:nvPr/>
          </p:nvSpPr>
          <p:spPr bwMode="auto">
            <a:xfrm>
              <a:off x="7020061" y="3690964"/>
              <a:ext cx="2755" cy="6168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5" name="Rectangle 870"/>
            <p:cNvSpPr>
              <a:spLocks noChangeArrowheads="1"/>
            </p:cNvSpPr>
            <p:nvPr/>
          </p:nvSpPr>
          <p:spPr bwMode="auto">
            <a:xfrm>
              <a:off x="7022815" y="3657919"/>
              <a:ext cx="2755" cy="64987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6" name="Rectangle 871"/>
            <p:cNvSpPr>
              <a:spLocks noChangeArrowheads="1"/>
            </p:cNvSpPr>
            <p:nvPr/>
          </p:nvSpPr>
          <p:spPr bwMode="auto">
            <a:xfrm>
              <a:off x="7022815" y="3657919"/>
              <a:ext cx="2755" cy="64987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7" name="Rectangle 872"/>
            <p:cNvSpPr>
              <a:spLocks noChangeArrowheads="1"/>
            </p:cNvSpPr>
            <p:nvPr/>
          </p:nvSpPr>
          <p:spPr bwMode="auto">
            <a:xfrm>
              <a:off x="7025568" y="3668934"/>
              <a:ext cx="5507" cy="6388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8" name="Rectangle 873"/>
            <p:cNvSpPr>
              <a:spLocks noChangeArrowheads="1"/>
            </p:cNvSpPr>
            <p:nvPr/>
          </p:nvSpPr>
          <p:spPr bwMode="auto">
            <a:xfrm>
              <a:off x="7025568" y="3668934"/>
              <a:ext cx="5507" cy="6388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69" name="Rectangle 874"/>
            <p:cNvSpPr>
              <a:spLocks noChangeArrowheads="1"/>
            </p:cNvSpPr>
            <p:nvPr/>
          </p:nvSpPr>
          <p:spPr bwMode="auto">
            <a:xfrm>
              <a:off x="7031076" y="3682704"/>
              <a:ext cx="2755" cy="62509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0" name="Rectangle 875"/>
            <p:cNvSpPr>
              <a:spLocks noChangeArrowheads="1"/>
            </p:cNvSpPr>
            <p:nvPr/>
          </p:nvSpPr>
          <p:spPr bwMode="auto">
            <a:xfrm>
              <a:off x="7031076" y="3682704"/>
              <a:ext cx="2755" cy="62509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1" name="Rectangle 876"/>
            <p:cNvSpPr>
              <a:spLocks noChangeArrowheads="1"/>
            </p:cNvSpPr>
            <p:nvPr/>
          </p:nvSpPr>
          <p:spPr bwMode="auto">
            <a:xfrm>
              <a:off x="7033830" y="3633137"/>
              <a:ext cx="2755" cy="6746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2" name="Rectangle 877"/>
            <p:cNvSpPr>
              <a:spLocks noChangeArrowheads="1"/>
            </p:cNvSpPr>
            <p:nvPr/>
          </p:nvSpPr>
          <p:spPr bwMode="auto">
            <a:xfrm>
              <a:off x="7033830" y="3633137"/>
              <a:ext cx="2755" cy="6746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3" name="Rectangle 878"/>
            <p:cNvSpPr>
              <a:spLocks noChangeArrowheads="1"/>
            </p:cNvSpPr>
            <p:nvPr/>
          </p:nvSpPr>
          <p:spPr bwMode="auto">
            <a:xfrm>
              <a:off x="7036583" y="3660674"/>
              <a:ext cx="2755" cy="64712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4" name="Rectangle 879"/>
            <p:cNvSpPr>
              <a:spLocks noChangeArrowheads="1"/>
            </p:cNvSpPr>
            <p:nvPr/>
          </p:nvSpPr>
          <p:spPr bwMode="auto">
            <a:xfrm>
              <a:off x="7036583" y="3660674"/>
              <a:ext cx="2755" cy="64712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5" name="Rectangle 880"/>
            <p:cNvSpPr>
              <a:spLocks noChangeArrowheads="1"/>
            </p:cNvSpPr>
            <p:nvPr/>
          </p:nvSpPr>
          <p:spPr bwMode="auto">
            <a:xfrm>
              <a:off x="7039338" y="3633137"/>
              <a:ext cx="2755" cy="6746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6" name="Rectangle 881"/>
            <p:cNvSpPr>
              <a:spLocks noChangeArrowheads="1"/>
            </p:cNvSpPr>
            <p:nvPr/>
          </p:nvSpPr>
          <p:spPr bwMode="auto">
            <a:xfrm>
              <a:off x="7039338" y="3633137"/>
              <a:ext cx="2755" cy="6746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7" name="Rectangle 882"/>
            <p:cNvSpPr>
              <a:spLocks noChangeArrowheads="1"/>
            </p:cNvSpPr>
            <p:nvPr/>
          </p:nvSpPr>
          <p:spPr bwMode="auto">
            <a:xfrm>
              <a:off x="7042091" y="3649659"/>
              <a:ext cx="5507" cy="65814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8" name="Rectangle 883"/>
            <p:cNvSpPr>
              <a:spLocks noChangeArrowheads="1"/>
            </p:cNvSpPr>
            <p:nvPr/>
          </p:nvSpPr>
          <p:spPr bwMode="auto">
            <a:xfrm>
              <a:off x="7042091" y="3649659"/>
              <a:ext cx="5507" cy="65814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79" name="Rectangle 884"/>
            <p:cNvSpPr>
              <a:spLocks noChangeArrowheads="1"/>
            </p:cNvSpPr>
            <p:nvPr/>
          </p:nvSpPr>
          <p:spPr bwMode="auto">
            <a:xfrm>
              <a:off x="7047598" y="3635889"/>
              <a:ext cx="2755" cy="6719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0" name="Rectangle 885"/>
            <p:cNvSpPr>
              <a:spLocks noChangeArrowheads="1"/>
            </p:cNvSpPr>
            <p:nvPr/>
          </p:nvSpPr>
          <p:spPr bwMode="auto">
            <a:xfrm>
              <a:off x="7047598" y="3635889"/>
              <a:ext cx="2755" cy="6719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1" name="Rectangle 886"/>
            <p:cNvSpPr>
              <a:spLocks noChangeArrowheads="1"/>
            </p:cNvSpPr>
            <p:nvPr/>
          </p:nvSpPr>
          <p:spPr bwMode="auto">
            <a:xfrm>
              <a:off x="7050353" y="3594585"/>
              <a:ext cx="2755" cy="7132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2" name="Rectangle 887"/>
            <p:cNvSpPr>
              <a:spLocks noChangeArrowheads="1"/>
            </p:cNvSpPr>
            <p:nvPr/>
          </p:nvSpPr>
          <p:spPr bwMode="auto">
            <a:xfrm>
              <a:off x="7050353" y="3594585"/>
              <a:ext cx="2755" cy="7132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3" name="Rectangle 888"/>
            <p:cNvSpPr>
              <a:spLocks noChangeArrowheads="1"/>
            </p:cNvSpPr>
            <p:nvPr/>
          </p:nvSpPr>
          <p:spPr bwMode="auto">
            <a:xfrm>
              <a:off x="7053106" y="3616614"/>
              <a:ext cx="2755" cy="6911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4" name="Rectangle 889"/>
            <p:cNvSpPr>
              <a:spLocks noChangeArrowheads="1"/>
            </p:cNvSpPr>
            <p:nvPr/>
          </p:nvSpPr>
          <p:spPr bwMode="auto">
            <a:xfrm>
              <a:off x="7053106" y="3616614"/>
              <a:ext cx="2755" cy="6911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5" name="Rectangle 890"/>
            <p:cNvSpPr>
              <a:spLocks noChangeArrowheads="1"/>
            </p:cNvSpPr>
            <p:nvPr/>
          </p:nvSpPr>
          <p:spPr bwMode="auto">
            <a:xfrm>
              <a:off x="7055860" y="3575308"/>
              <a:ext cx="2755" cy="73249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6" name="Rectangle 891"/>
            <p:cNvSpPr>
              <a:spLocks noChangeArrowheads="1"/>
            </p:cNvSpPr>
            <p:nvPr/>
          </p:nvSpPr>
          <p:spPr bwMode="auto">
            <a:xfrm>
              <a:off x="7055860" y="3575308"/>
              <a:ext cx="2755" cy="73249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7" name="Rectangle 892"/>
            <p:cNvSpPr>
              <a:spLocks noChangeArrowheads="1"/>
            </p:cNvSpPr>
            <p:nvPr/>
          </p:nvSpPr>
          <p:spPr bwMode="auto">
            <a:xfrm>
              <a:off x="7058613" y="3605599"/>
              <a:ext cx="5507" cy="70220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8" name="Rectangle 893"/>
            <p:cNvSpPr>
              <a:spLocks noChangeArrowheads="1"/>
            </p:cNvSpPr>
            <p:nvPr/>
          </p:nvSpPr>
          <p:spPr bwMode="auto">
            <a:xfrm>
              <a:off x="7058613" y="3605599"/>
              <a:ext cx="5507" cy="70220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89" name="Rectangle 894"/>
            <p:cNvSpPr>
              <a:spLocks noChangeArrowheads="1"/>
            </p:cNvSpPr>
            <p:nvPr/>
          </p:nvSpPr>
          <p:spPr bwMode="auto">
            <a:xfrm>
              <a:off x="7064120" y="3580815"/>
              <a:ext cx="2755" cy="7269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0" name="Rectangle 895"/>
            <p:cNvSpPr>
              <a:spLocks noChangeArrowheads="1"/>
            </p:cNvSpPr>
            <p:nvPr/>
          </p:nvSpPr>
          <p:spPr bwMode="auto">
            <a:xfrm>
              <a:off x="7064120" y="3580815"/>
              <a:ext cx="2755" cy="7269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1" name="Rectangle 896"/>
            <p:cNvSpPr>
              <a:spLocks noChangeArrowheads="1"/>
            </p:cNvSpPr>
            <p:nvPr/>
          </p:nvSpPr>
          <p:spPr bwMode="auto">
            <a:xfrm>
              <a:off x="7066875" y="3567047"/>
              <a:ext cx="2755" cy="7407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2" name="Rectangle 897"/>
            <p:cNvSpPr>
              <a:spLocks noChangeArrowheads="1"/>
            </p:cNvSpPr>
            <p:nvPr/>
          </p:nvSpPr>
          <p:spPr bwMode="auto">
            <a:xfrm>
              <a:off x="7066875" y="3567047"/>
              <a:ext cx="2755" cy="7407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3" name="Rectangle 898"/>
            <p:cNvSpPr>
              <a:spLocks noChangeArrowheads="1"/>
            </p:cNvSpPr>
            <p:nvPr/>
          </p:nvSpPr>
          <p:spPr bwMode="auto">
            <a:xfrm>
              <a:off x="7069628" y="3536756"/>
              <a:ext cx="2755" cy="7710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4" name="Freeform 899"/>
            <p:cNvSpPr>
              <a:spLocks/>
            </p:cNvSpPr>
            <p:nvPr/>
          </p:nvSpPr>
          <p:spPr bwMode="auto">
            <a:xfrm>
              <a:off x="7069628" y="3536756"/>
              <a:ext cx="2755" cy="771042"/>
            </a:xfrm>
            <a:custGeom>
              <a:avLst/>
              <a:gdLst/>
              <a:ahLst/>
              <a:cxnLst>
                <a:cxn ang="0">
                  <a:pos x="0" y="280"/>
                </a:cxn>
                <a:cxn ang="0">
                  <a:pos x="0" y="0"/>
                </a:cxn>
                <a:cxn ang="0">
                  <a:pos x="0" y="280"/>
                </a:cxn>
              </a:cxnLst>
              <a:rect l="0" t="0" r="r" b="b"/>
              <a:pathLst>
                <a:path h="280">
                  <a:moveTo>
                    <a:pt x="0" y="280"/>
                  </a:moveTo>
                  <a:lnTo>
                    <a:pt x="0" y="0"/>
                  </a:lnTo>
                  <a:lnTo>
                    <a:pt x="0" y="280"/>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5" name="Rectangle 900"/>
            <p:cNvSpPr>
              <a:spLocks noChangeArrowheads="1"/>
            </p:cNvSpPr>
            <p:nvPr/>
          </p:nvSpPr>
          <p:spPr bwMode="auto">
            <a:xfrm>
              <a:off x="7069628" y="3572555"/>
              <a:ext cx="2755" cy="7352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6" name="Rectangle 901"/>
            <p:cNvSpPr>
              <a:spLocks noChangeArrowheads="1"/>
            </p:cNvSpPr>
            <p:nvPr/>
          </p:nvSpPr>
          <p:spPr bwMode="auto">
            <a:xfrm>
              <a:off x="7069628" y="3572555"/>
              <a:ext cx="2755" cy="7352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7" name="Rectangle 902"/>
            <p:cNvSpPr>
              <a:spLocks noChangeArrowheads="1"/>
            </p:cNvSpPr>
            <p:nvPr/>
          </p:nvSpPr>
          <p:spPr bwMode="auto">
            <a:xfrm>
              <a:off x="7072382" y="3534003"/>
              <a:ext cx="2755" cy="7737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8" name="Rectangle 903"/>
            <p:cNvSpPr>
              <a:spLocks noChangeArrowheads="1"/>
            </p:cNvSpPr>
            <p:nvPr/>
          </p:nvSpPr>
          <p:spPr bwMode="auto">
            <a:xfrm>
              <a:off x="7072382" y="3534003"/>
              <a:ext cx="2755" cy="7737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999" name="Rectangle 904"/>
            <p:cNvSpPr>
              <a:spLocks noChangeArrowheads="1"/>
            </p:cNvSpPr>
            <p:nvPr/>
          </p:nvSpPr>
          <p:spPr bwMode="auto">
            <a:xfrm>
              <a:off x="7075135" y="3487189"/>
              <a:ext cx="5507" cy="8206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0" name="Rectangle 905"/>
            <p:cNvSpPr>
              <a:spLocks noChangeArrowheads="1"/>
            </p:cNvSpPr>
            <p:nvPr/>
          </p:nvSpPr>
          <p:spPr bwMode="auto">
            <a:xfrm>
              <a:off x="7075135" y="3487189"/>
              <a:ext cx="5507" cy="8206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1" name="Rectangle 906"/>
            <p:cNvSpPr>
              <a:spLocks noChangeArrowheads="1"/>
            </p:cNvSpPr>
            <p:nvPr/>
          </p:nvSpPr>
          <p:spPr bwMode="auto">
            <a:xfrm>
              <a:off x="7080643" y="3492696"/>
              <a:ext cx="2755" cy="8151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2" name="Rectangle 907"/>
            <p:cNvSpPr>
              <a:spLocks noChangeArrowheads="1"/>
            </p:cNvSpPr>
            <p:nvPr/>
          </p:nvSpPr>
          <p:spPr bwMode="auto">
            <a:xfrm>
              <a:off x="7080643" y="3492696"/>
              <a:ext cx="2755" cy="8151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3" name="Rectangle 908"/>
            <p:cNvSpPr>
              <a:spLocks noChangeArrowheads="1"/>
            </p:cNvSpPr>
            <p:nvPr/>
          </p:nvSpPr>
          <p:spPr bwMode="auto">
            <a:xfrm>
              <a:off x="7083397" y="3495451"/>
              <a:ext cx="2755" cy="81234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4" name="Rectangle 909"/>
            <p:cNvSpPr>
              <a:spLocks noChangeArrowheads="1"/>
            </p:cNvSpPr>
            <p:nvPr/>
          </p:nvSpPr>
          <p:spPr bwMode="auto">
            <a:xfrm>
              <a:off x="7083397" y="3495451"/>
              <a:ext cx="2755" cy="81234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5" name="Rectangle 910"/>
            <p:cNvSpPr>
              <a:spLocks noChangeArrowheads="1"/>
            </p:cNvSpPr>
            <p:nvPr/>
          </p:nvSpPr>
          <p:spPr bwMode="auto">
            <a:xfrm>
              <a:off x="7086150" y="3470666"/>
              <a:ext cx="2755" cy="8371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6" name="Rectangle 911"/>
            <p:cNvSpPr>
              <a:spLocks noChangeArrowheads="1"/>
            </p:cNvSpPr>
            <p:nvPr/>
          </p:nvSpPr>
          <p:spPr bwMode="auto">
            <a:xfrm>
              <a:off x="7086150" y="3470666"/>
              <a:ext cx="2755" cy="8371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7" name="Rectangle 912"/>
            <p:cNvSpPr>
              <a:spLocks noChangeArrowheads="1"/>
            </p:cNvSpPr>
            <p:nvPr/>
          </p:nvSpPr>
          <p:spPr bwMode="auto">
            <a:xfrm>
              <a:off x="7088905" y="3503711"/>
              <a:ext cx="2755" cy="8040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8" name="Rectangle 913"/>
            <p:cNvSpPr>
              <a:spLocks noChangeArrowheads="1"/>
            </p:cNvSpPr>
            <p:nvPr/>
          </p:nvSpPr>
          <p:spPr bwMode="auto">
            <a:xfrm>
              <a:off x="7088905" y="3503711"/>
              <a:ext cx="2755" cy="80408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09" name="Rectangle 914"/>
            <p:cNvSpPr>
              <a:spLocks noChangeArrowheads="1"/>
            </p:cNvSpPr>
            <p:nvPr/>
          </p:nvSpPr>
          <p:spPr bwMode="auto">
            <a:xfrm>
              <a:off x="7091658" y="3503711"/>
              <a:ext cx="5507" cy="8040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0" name="Rectangle 915"/>
            <p:cNvSpPr>
              <a:spLocks noChangeArrowheads="1"/>
            </p:cNvSpPr>
            <p:nvPr/>
          </p:nvSpPr>
          <p:spPr bwMode="auto">
            <a:xfrm>
              <a:off x="7091658" y="3503711"/>
              <a:ext cx="5507" cy="80408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1" name="Rectangle 916"/>
            <p:cNvSpPr>
              <a:spLocks noChangeArrowheads="1"/>
            </p:cNvSpPr>
            <p:nvPr/>
          </p:nvSpPr>
          <p:spPr bwMode="auto">
            <a:xfrm>
              <a:off x="7097165" y="3509218"/>
              <a:ext cx="2755" cy="7985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2" name="Rectangle 917"/>
            <p:cNvSpPr>
              <a:spLocks noChangeArrowheads="1"/>
            </p:cNvSpPr>
            <p:nvPr/>
          </p:nvSpPr>
          <p:spPr bwMode="auto">
            <a:xfrm>
              <a:off x="7097165" y="3509218"/>
              <a:ext cx="2755" cy="7985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3" name="Rectangle 918"/>
            <p:cNvSpPr>
              <a:spLocks noChangeArrowheads="1"/>
            </p:cNvSpPr>
            <p:nvPr/>
          </p:nvSpPr>
          <p:spPr bwMode="auto">
            <a:xfrm>
              <a:off x="7099920" y="3465159"/>
              <a:ext cx="2755" cy="84263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4" name="Rectangle 919"/>
            <p:cNvSpPr>
              <a:spLocks noChangeArrowheads="1"/>
            </p:cNvSpPr>
            <p:nvPr/>
          </p:nvSpPr>
          <p:spPr bwMode="auto">
            <a:xfrm>
              <a:off x="7099920" y="3465159"/>
              <a:ext cx="2755" cy="84263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5" name="Rectangle 920"/>
            <p:cNvSpPr>
              <a:spLocks noChangeArrowheads="1"/>
            </p:cNvSpPr>
            <p:nvPr/>
          </p:nvSpPr>
          <p:spPr bwMode="auto">
            <a:xfrm>
              <a:off x="7102672" y="3412839"/>
              <a:ext cx="2755" cy="8949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6" name="Rectangle 921"/>
            <p:cNvSpPr>
              <a:spLocks noChangeArrowheads="1"/>
            </p:cNvSpPr>
            <p:nvPr/>
          </p:nvSpPr>
          <p:spPr bwMode="auto">
            <a:xfrm>
              <a:off x="7102672" y="3412839"/>
              <a:ext cx="2755" cy="8949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7" name="Rectangle 922"/>
            <p:cNvSpPr>
              <a:spLocks noChangeArrowheads="1"/>
            </p:cNvSpPr>
            <p:nvPr/>
          </p:nvSpPr>
          <p:spPr bwMode="auto">
            <a:xfrm>
              <a:off x="7105427" y="3415592"/>
              <a:ext cx="2755" cy="8922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8" name="Rectangle 923"/>
            <p:cNvSpPr>
              <a:spLocks noChangeArrowheads="1"/>
            </p:cNvSpPr>
            <p:nvPr/>
          </p:nvSpPr>
          <p:spPr bwMode="auto">
            <a:xfrm>
              <a:off x="7105427" y="3415592"/>
              <a:ext cx="2755" cy="8922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19" name="Rectangle 924"/>
            <p:cNvSpPr>
              <a:spLocks noChangeArrowheads="1"/>
            </p:cNvSpPr>
            <p:nvPr/>
          </p:nvSpPr>
          <p:spPr bwMode="auto">
            <a:xfrm>
              <a:off x="7108180" y="3443129"/>
              <a:ext cx="5507" cy="86466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0" name="Rectangle 925"/>
            <p:cNvSpPr>
              <a:spLocks noChangeArrowheads="1"/>
            </p:cNvSpPr>
            <p:nvPr/>
          </p:nvSpPr>
          <p:spPr bwMode="auto">
            <a:xfrm>
              <a:off x="7108180" y="3443129"/>
              <a:ext cx="5507" cy="86466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1" name="Rectangle 926"/>
            <p:cNvSpPr>
              <a:spLocks noChangeArrowheads="1"/>
            </p:cNvSpPr>
            <p:nvPr/>
          </p:nvSpPr>
          <p:spPr bwMode="auto">
            <a:xfrm>
              <a:off x="7113687" y="3332980"/>
              <a:ext cx="2755" cy="97481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2" name="Rectangle 927"/>
            <p:cNvSpPr>
              <a:spLocks noChangeArrowheads="1"/>
            </p:cNvSpPr>
            <p:nvPr/>
          </p:nvSpPr>
          <p:spPr bwMode="auto">
            <a:xfrm>
              <a:off x="7113687" y="3332980"/>
              <a:ext cx="2755" cy="97481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3" name="Rectangle 928"/>
            <p:cNvSpPr>
              <a:spLocks noChangeArrowheads="1"/>
            </p:cNvSpPr>
            <p:nvPr/>
          </p:nvSpPr>
          <p:spPr bwMode="auto">
            <a:xfrm>
              <a:off x="7116442" y="3374287"/>
              <a:ext cx="2755" cy="93351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4" name="Rectangle 929"/>
            <p:cNvSpPr>
              <a:spLocks noChangeArrowheads="1"/>
            </p:cNvSpPr>
            <p:nvPr/>
          </p:nvSpPr>
          <p:spPr bwMode="auto">
            <a:xfrm>
              <a:off x="7116442" y="3374287"/>
              <a:ext cx="2755" cy="93351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5" name="Rectangle 930"/>
            <p:cNvSpPr>
              <a:spLocks noChangeArrowheads="1"/>
            </p:cNvSpPr>
            <p:nvPr/>
          </p:nvSpPr>
          <p:spPr bwMode="auto">
            <a:xfrm>
              <a:off x="7119195" y="3338488"/>
              <a:ext cx="2755" cy="96931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6" name="Rectangle 931"/>
            <p:cNvSpPr>
              <a:spLocks noChangeArrowheads="1"/>
            </p:cNvSpPr>
            <p:nvPr/>
          </p:nvSpPr>
          <p:spPr bwMode="auto">
            <a:xfrm>
              <a:off x="7119195" y="3338488"/>
              <a:ext cx="2755" cy="96931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7" name="Rectangle 932"/>
            <p:cNvSpPr>
              <a:spLocks noChangeArrowheads="1"/>
            </p:cNvSpPr>
            <p:nvPr/>
          </p:nvSpPr>
          <p:spPr bwMode="auto">
            <a:xfrm>
              <a:off x="7121949" y="3302690"/>
              <a:ext cx="5507" cy="10051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8" name="Rectangle 933"/>
            <p:cNvSpPr>
              <a:spLocks noChangeArrowheads="1"/>
            </p:cNvSpPr>
            <p:nvPr/>
          </p:nvSpPr>
          <p:spPr bwMode="auto">
            <a:xfrm>
              <a:off x="7121949" y="3302690"/>
              <a:ext cx="5507" cy="10051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29" name="Rectangle 934"/>
            <p:cNvSpPr>
              <a:spLocks noChangeArrowheads="1"/>
            </p:cNvSpPr>
            <p:nvPr/>
          </p:nvSpPr>
          <p:spPr bwMode="auto">
            <a:xfrm>
              <a:off x="7127457" y="3264138"/>
              <a:ext cx="2755" cy="104366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0" name="Rectangle 935"/>
            <p:cNvSpPr>
              <a:spLocks noChangeArrowheads="1"/>
            </p:cNvSpPr>
            <p:nvPr/>
          </p:nvSpPr>
          <p:spPr bwMode="auto">
            <a:xfrm>
              <a:off x="7127457" y="3264138"/>
              <a:ext cx="2755" cy="104366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1" name="Rectangle 936"/>
            <p:cNvSpPr>
              <a:spLocks noChangeArrowheads="1"/>
            </p:cNvSpPr>
            <p:nvPr/>
          </p:nvSpPr>
          <p:spPr bwMode="auto">
            <a:xfrm>
              <a:off x="7130210" y="3297183"/>
              <a:ext cx="2755" cy="101061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2" name="Rectangle 937"/>
            <p:cNvSpPr>
              <a:spLocks noChangeArrowheads="1"/>
            </p:cNvSpPr>
            <p:nvPr/>
          </p:nvSpPr>
          <p:spPr bwMode="auto">
            <a:xfrm>
              <a:off x="7130210" y="3297183"/>
              <a:ext cx="2755" cy="101061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3" name="Rectangle 938"/>
            <p:cNvSpPr>
              <a:spLocks noChangeArrowheads="1"/>
            </p:cNvSpPr>
            <p:nvPr/>
          </p:nvSpPr>
          <p:spPr bwMode="auto">
            <a:xfrm>
              <a:off x="7132964" y="3242108"/>
              <a:ext cx="2755" cy="106569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4" name="Rectangle 939"/>
            <p:cNvSpPr>
              <a:spLocks noChangeArrowheads="1"/>
            </p:cNvSpPr>
            <p:nvPr/>
          </p:nvSpPr>
          <p:spPr bwMode="auto">
            <a:xfrm>
              <a:off x="7132964" y="3242108"/>
              <a:ext cx="2755" cy="106569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5" name="Rectangle 940"/>
            <p:cNvSpPr>
              <a:spLocks noChangeArrowheads="1"/>
            </p:cNvSpPr>
            <p:nvPr/>
          </p:nvSpPr>
          <p:spPr bwMode="auto">
            <a:xfrm>
              <a:off x="7135717" y="3231093"/>
              <a:ext cx="2755" cy="107670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6" name="Rectangle 941"/>
            <p:cNvSpPr>
              <a:spLocks noChangeArrowheads="1"/>
            </p:cNvSpPr>
            <p:nvPr/>
          </p:nvSpPr>
          <p:spPr bwMode="auto">
            <a:xfrm>
              <a:off x="7135717" y="3231093"/>
              <a:ext cx="2755" cy="107670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7" name="Rectangle 942"/>
            <p:cNvSpPr>
              <a:spLocks noChangeArrowheads="1"/>
            </p:cNvSpPr>
            <p:nvPr/>
          </p:nvSpPr>
          <p:spPr bwMode="auto">
            <a:xfrm>
              <a:off x="7138472" y="3233846"/>
              <a:ext cx="5507" cy="10739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8" name="Rectangle 943"/>
            <p:cNvSpPr>
              <a:spLocks noChangeArrowheads="1"/>
            </p:cNvSpPr>
            <p:nvPr/>
          </p:nvSpPr>
          <p:spPr bwMode="auto">
            <a:xfrm>
              <a:off x="7138472" y="3233846"/>
              <a:ext cx="5507" cy="10739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39" name="Rectangle 944"/>
            <p:cNvSpPr>
              <a:spLocks noChangeArrowheads="1"/>
            </p:cNvSpPr>
            <p:nvPr/>
          </p:nvSpPr>
          <p:spPr bwMode="auto">
            <a:xfrm>
              <a:off x="7143979" y="3156742"/>
              <a:ext cx="2755" cy="115105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0" name="Rectangle 945"/>
            <p:cNvSpPr>
              <a:spLocks noChangeArrowheads="1"/>
            </p:cNvSpPr>
            <p:nvPr/>
          </p:nvSpPr>
          <p:spPr bwMode="auto">
            <a:xfrm>
              <a:off x="7143979" y="3156742"/>
              <a:ext cx="2755" cy="115105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1" name="Rectangle 946"/>
            <p:cNvSpPr>
              <a:spLocks noChangeArrowheads="1"/>
            </p:cNvSpPr>
            <p:nvPr/>
          </p:nvSpPr>
          <p:spPr bwMode="auto">
            <a:xfrm>
              <a:off x="7146732" y="3200802"/>
              <a:ext cx="2755" cy="11069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2" name="Freeform 947"/>
            <p:cNvSpPr>
              <a:spLocks/>
            </p:cNvSpPr>
            <p:nvPr/>
          </p:nvSpPr>
          <p:spPr bwMode="auto">
            <a:xfrm>
              <a:off x="7146732" y="3200802"/>
              <a:ext cx="2755" cy="1106996"/>
            </a:xfrm>
            <a:custGeom>
              <a:avLst/>
              <a:gdLst/>
              <a:ahLst/>
              <a:cxnLst>
                <a:cxn ang="0">
                  <a:pos x="0" y="402"/>
                </a:cxn>
                <a:cxn ang="0">
                  <a:pos x="0" y="0"/>
                </a:cxn>
                <a:cxn ang="0">
                  <a:pos x="0" y="402"/>
                </a:cxn>
              </a:cxnLst>
              <a:rect l="0" t="0" r="r" b="b"/>
              <a:pathLst>
                <a:path h="402">
                  <a:moveTo>
                    <a:pt x="0" y="402"/>
                  </a:moveTo>
                  <a:lnTo>
                    <a:pt x="0" y="0"/>
                  </a:lnTo>
                  <a:lnTo>
                    <a:pt x="0" y="402"/>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3" name="Rectangle 948"/>
            <p:cNvSpPr>
              <a:spLocks noChangeArrowheads="1"/>
            </p:cNvSpPr>
            <p:nvPr/>
          </p:nvSpPr>
          <p:spPr bwMode="auto">
            <a:xfrm>
              <a:off x="7146732" y="3195294"/>
              <a:ext cx="2755" cy="111250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4" name="Rectangle 949"/>
            <p:cNvSpPr>
              <a:spLocks noChangeArrowheads="1"/>
            </p:cNvSpPr>
            <p:nvPr/>
          </p:nvSpPr>
          <p:spPr bwMode="auto">
            <a:xfrm>
              <a:off x="7146732" y="3195294"/>
              <a:ext cx="2755" cy="111250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5" name="Rectangle 950"/>
            <p:cNvSpPr>
              <a:spLocks noChangeArrowheads="1"/>
            </p:cNvSpPr>
            <p:nvPr/>
          </p:nvSpPr>
          <p:spPr bwMode="auto">
            <a:xfrm>
              <a:off x="7149487" y="3120945"/>
              <a:ext cx="2755" cy="118685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6" name="Rectangle 951"/>
            <p:cNvSpPr>
              <a:spLocks noChangeArrowheads="1"/>
            </p:cNvSpPr>
            <p:nvPr/>
          </p:nvSpPr>
          <p:spPr bwMode="auto">
            <a:xfrm>
              <a:off x="7149487" y="3120945"/>
              <a:ext cx="2755" cy="118685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7" name="Rectangle 952"/>
            <p:cNvSpPr>
              <a:spLocks noChangeArrowheads="1"/>
            </p:cNvSpPr>
            <p:nvPr/>
          </p:nvSpPr>
          <p:spPr bwMode="auto">
            <a:xfrm>
              <a:off x="7152239" y="3035578"/>
              <a:ext cx="2755" cy="12722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8" name="Rectangle 953"/>
            <p:cNvSpPr>
              <a:spLocks noChangeArrowheads="1"/>
            </p:cNvSpPr>
            <p:nvPr/>
          </p:nvSpPr>
          <p:spPr bwMode="auto">
            <a:xfrm>
              <a:off x="7152239" y="3035578"/>
              <a:ext cx="2755" cy="12722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49" name="Rectangle 954"/>
            <p:cNvSpPr>
              <a:spLocks noChangeArrowheads="1"/>
            </p:cNvSpPr>
            <p:nvPr/>
          </p:nvSpPr>
          <p:spPr bwMode="auto">
            <a:xfrm>
              <a:off x="7154994" y="3021811"/>
              <a:ext cx="5507" cy="128598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0" name="Rectangle 955"/>
            <p:cNvSpPr>
              <a:spLocks noChangeArrowheads="1"/>
            </p:cNvSpPr>
            <p:nvPr/>
          </p:nvSpPr>
          <p:spPr bwMode="auto">
            <a:xfrm>
              <a:off x="7154994" y="3021811"/>
              <a:ext cx="5507" cy="128598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1" name="Rectangle 956"/>
            <p:cNvSpPr>
              <a:spLocks noChangeArrowheads="1"/>
            </p:cNvSpPr>
            <p:nvPr/>
          </p:nvSpPr>
          <p:spPr bwMode="auto">
            <a:xfrm>
              <a:off x="7160501" y="3063116"/>
              <a:ext cx="2755" cy="12446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2" name="Rectangle 957"/>
            <p:cNvSpPr>
              <a:spLocks noChangeArrowheads="1"/>
            </p:cNvSpPr>
            <p:nvPr/>
          </p:nvSpPr>
          <p:spPr bwMode="auto">
            <a:xfrm>
              <a:off x="7160501" y="3063116"/>
              <a:ext cx="2755" cy="12446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3" name="Rectangle 958"/>
            <p:cNvSpPr>
              <a:spLocks noChangeArrowheads="1"/>
            </p:cNvSpPr>
            <p:nvPr/>
          </p:nvSpPr>
          <p:spPr bwMode="auto">
            <a:xfrm>
              <a:off x="7163254" y="3013549"/>
              <a:ext cx="2755" cy="12942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4" name="Rectangle 959"/>
            <p:cNvSpPr>
              <a:spLocks noChangeArrowheads="1"/>
            </p:cNvSpPr>
            <p:nvPr/>
          </p:nvSpPr>
          <p:spPr bwMode="auto">
            <a:xfrm>
              <a:off x="7163254" y="3013549"/>
              <a:ext cx="2755" cy="12942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5" name="Rectangle 960"/>
            <p:cNvSpPr>
              <a:spLocks noChangeArrowheads="1"/>
            </p:cNvSpPr>
            <p:nvPr/>
          </p:nvSpPr>
          <p:spPr bwMode="auto">
            <a:xfrm>
              <a:off x="7166009" y="2950214"/>
              <a:ext cx="2755" cy="13575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6" name="Rectangle 961"/>
            <p:cNvSpPr>
              <a:spLocks noChangeArrowheads="1"/>
            </p:cNvSpPr>
            <p:nvPr/>
          </p:nvSpPr>
          <p:spPr bwMode="auto">
            <a:xfrm>
              <a:off x="7166009" y="2950214"/>
              <a:ext cx="2755" cy="13575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7" name="Rectangle 962"/>
            <p:cNvSpPr>
              <a:spLocks noChangeArrowheads="1"/>
            </p:cNvSpPr>
            <p:nvPr/>
          </p:nvSpPr>
          <p:spPr bwMode="auto">
            <a:xfrm>
              <a:off x="7168762" y="2859340"/>
              <a:ext cx="2755" cy="14484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8" name="Rectangle 963"/>
            <p:cNvSpPr>
              <a:spLocks noChangeArrowheads="1"/>
            </p:cNvSpPr>
            <p:nvPr/>
          </p:nvSpPr>
          <p:spPr bwMode="auto">
            <a:xfrm>
              <a:off x="7168762" y="2859340"/>
              <a:ext cx="2755" cy="14484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59" name="Rectangle 964"/>
            <p:cNvSpPr>
              <a:spLocks noChangeArrowheads="1"/>
            </p:cNvSpPr>
            <p:nvPr/>
          </p:nvSpPr>
          <p:spPr bwMode="auto">
            <a:xfrm>
              <a:off x="7171516" y="2796006"/>
              <a:ext cx="5507" cy="15117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0" name="Rectangle 965"/>
            <p:cNvSpPr>
              <a:spLocks noChangeArrowheads="1"/>
            </p:cNvSpPr>
            <p:nvPr/>
          </p:nvSpPr>
          <p:spPr bwMode="auto">
            <a:xfrm>
              <a:off x="7171516" y="2796006"/>
              <a:ext cx="5507" cy="15117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1" name="Rectangle 966"/>
            <p:cNvSpPr>
              <a:spLocks noChangeArrowheads="1"/>
            </p:cNvSpPr>
            <p:nvPr/>
          </p:nvSpPr>
          <p:spPr bwMode="auto">
            <a:xfrm>
              <a:off x="7177024" y="2743684"/>
              <a:ext cx="2755" cy="15641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2" name="Rectangle 967"/>
            <p:cNvSpPr>
              <a:spLocks noChangeArrowheads="1"/>
            </p:cNvSpPr>
            <p:nvPr/>
          </p:nvSpPr>
          <p:spPr bwMode="auto">
            <a:xfrm>
              <a:off x="7177024" y="2743684"/>
              <a:ext cx="2755" cy="15641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3" name="Rectangle 968"/>
            <p:cNvSpPr>
              <a:spLocks noChangeArrowheads="1"/>
            </p:cNvSpPr>
            <p:nvPr/>
          </p:nvSpPr>
          <p:spPr bwMode="auto">
            <a:xfrm>
              <a:off x="7179777" y="2702379"/>
              <a:ext cx="2755" cy="160542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4" name="Rectangle 969"/>
            <p:cNvSpPr>
              <a:spLocks noChangeArrowheads="1"/>
            </p:cNvSpPr>
            <p:nvPr/>
          </p:nvSpPr>
          <p:spPr bwMode="auto">
            <a:xfrm>
              <a:off x="7179777" y="2702379"/>
              <a:ext cx="2755" cy="160542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5" name="Rectangle 970"/>
            <p:cNvSpPr>
              <a:spLocks noChangeArrowheads="1"/>
            </p:cNvSpPr>
            <p:nvPr/>
          </p:nvSpPr>
          <p:spPr bwMode="auto">
            <a:xfrm>
              <a:off x="7182531" y="2526141"/>
              <a:ext cx="2755" cy="178165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6" name="Rectangle 971"/>
            <p:cNvSpPr>
              <a:spLocks noChangeArrowheads="1"/>
            </p:cNvSpPr>
            <p:nvPr/>
          </p:nvSpPr>
          <p:spPr bwMode="auto">
            <a:xfrm>
              <a:off x="7182531" y="2526141"/>
              <a:ext cx="2755" cy="178165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7" name="Rectangle 972"/>
            <p:cNvSpPr>
              <a:spLocks noChangeArrowheads="1"/>
            </p:cNvSpPr>
            <p:nvPr/>
          </p:nvSpPr>
          <p:spPr bwMode="auto">
            <a:xfrm>
              <a:off x="7185284" y="2465559"/>
              <a:ext cx="2755" cy="184224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8" name="Rectangle 973"/>
            <p:cNvSpPr>
              <a:spLocks noChangeArrowheads="1"/>
            </p:cNvSpPr>
            <p:nvPr/>
          </p:nvSpPr>
          <p:spPr bwMode="auto">
            <a:xfrm>
              <a:off x="7185284" y="2465559"/>
              <a:ext cx="2755" cy="184224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69" name="Rectangle 974"/>
            <p:cNvSpPr>
              <a:spLocks noChangeArrowheads="1"/>
            </p:cNvSpPr>
            <p:nvPr/>
          </p:nvSpPr>
          <p:spPr bwMode="auto">
            <a:xfrm>
              <a:off x="7188039" y="2316858"/>
              <a:ext cx="5507" cy="19909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0" name="Rectangle 975"/>
            <p:cNvSpPr>
              <a:spLocks noChangeArrowheads="1"/>
            </p:cNvSpPr>
            <p:nvPr/>
          </p:nvSpPr>
          <p:spPr bwMode="auto">
            <a:xfrm>
              <a:off x="7188039" y="2316858"/>
              <a:ext cx="5507" cy="19909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1" name="Rectangle 976"/>
            <p:cNvSpPr>
              <a:spLocks noChangeArrowheads="1"/>
            </p:cNvSpPr>
            <p:nvPr/>
          </p:nvSpPr>
          <p:spPr bwMode="auto">
            <a:xfrm>
              <a:off x="7193546" y="2082791"/>
              <a:ext cx="2755" cy="222500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2" name="Rectangle 977"/>
            <p:cNvSpPr>
              <a:spLocks noChangeArrowheads="1"/>
            </p:cNvSpPr>
            <p:nvPr/>
          </p:nvSpPr>
          <p:spPr bwMode="auto">
            <a:xfrm>
              <a:off x="7193546" y="2082791"/>
              <a:ext cx="2755" cy="222500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3" name="Rectangle 978"/>
            <p:cNvSpPr>
              <a:spLocks noChangeArrowheads="1"/>
            </p:cNvSpPr>
            <p:nvPr/>
          </p:nvSpPr>
          <p:spPr bwMode="auto">
            <a:xfrm>
              <a:off x="7196299" y="1892785"/>
              <a:ext cx="2755" cy="24150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4" name="Rectangle 979"/>
            <p:cNvSpPr>
              <a:spLocks noChangeArrowheads="1"/>
            </p:cNvSpPr>
            <p:nvPr/>
          </p:nvSpPr>
          <p:spPr bwMode="auto">
            <a:xfrm>
              <a:off x="7196299" y="1892785"/>
              <a:ext cx="2755" cy="24150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5" name="Rectangle 980"/>
            <p:cNvSpPr>
              <a:spLocks noChangeArrowheads="1"/>
            </p:cNvSpPr>
            <p:nvPr/>
          </p:nvSpPr>
          <p:spPr bwMode="auto">
            <a:xfrm>
              <a:off x="7199054" y="1768867"/>
              <a:ext cx="2755" cy="25389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6" name="Rectangle 981"/>
            <p:cNvSpPr>
              <a:spLocks noChangeArrowheads="1"/>
            </p:cNvSpPr>
            <p:nvPr/>
          </p:nvSpPr>
          <p:spPr bwMode="auto">
            <a:xfrm>
              <a:off x="7199054" y="1768867"/>
              <a:ext cx="2755" cy="25389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7" name="Rectangle 982"/>
            <p:cNvSpPr>
              <a:spLocks noChangeArrowheads="1"/>
            </p:cNvSpPr>
            <p:nvPr/>
          </p:nvSpPr>
          <p:spPr bwMode="auto">
            <a:xfrm>
              <a:off x="7201806" y="1829449"/>
              <a:ext cx="5507" cy="24783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8" name="Rectangle 983"/>
            <p:cNvSpPr>
              <a:spLocks noChangeArrowheads="1"/>
            </p:cNvSpPr>
            <p:nvPr/>
          </p:nvSpPr>
          <p:spPr bwMode="auto">
            <a:xfrm>
              <a:off x="7201806" y="1829449"/>
              <a:ext cx="5507" cy="24783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79" name="Rectangle 984"/>
            <p:cNvSpPr>
              <a:spLocks noChangeArrowheads="1"/>
            </p:cNvSpPr>
            <p:nvPr/>
          </p:nvSpPr>
          <p:spPr bwMode="auto">
            <a:xfrm>
              <a:off x="7207314" y="1837711"/>
              <a:ext cx="2755" cy="247008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0" name="Rectangle 985"/>
            <p:cNvSpPr>
              <a:spLocks noChangeArrowheads="1"/>
            </p:cNvSpPr>
            <p:nvPr/>
          </p:nvSpPr>
          <p:spPr bwMode="auto">
            <a:xfrm>
              <a:off x="7207314" y="1837711"/>
              <a:ext cx="2755" cy="247008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1" name="Rectangle 986"/>
            <p:cNvSpPr>
              <a:spLocks noChangeArrowheads="1"/>
            </p:cNvSpPr>
            <p:nvPr/>
          </p:nvSpPr>
          <p:spPr bwMode="auto">
            <a:xfrm>
              <a:off x="7210068" y="1964382"/>
              <a:ext cx="2755" cy="234341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2" name="Rectangle 987"/>
            <p:cNvSpPr>
              <a:spLocks noChangeArrowheads="1"/>
            </p:cNvSpPr>
            <p:nvPr/>
          </p:nvSpPr>
          <p:spPr bwMode="auto">
            <a:xfrm>
              <a:off x="7210068" y="1964382"/>
              <a:ext cx="2755" cy="234341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3" name="Rectangle 988"/>
            <p:cNvSpPr>
              <a:spLocks noChangeArrowheads="1"/>
            </p:cNvSpPr>
            <p:nvPr/>
          </p:nvSpPr>
          <p:spPr bwMode="auto">
            <a:xfrm>
              <a:off x="7212821" y="2077284"/>
              <a:ext cx="2755" cy="22305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4" name="Rectangle 989"/>
            <p:cNvSpPr>
              <a:spLocks noChangeArrowheads="1"/>
            </p:cNvSpPr>
            <p:nvPr/>
          </p:nvSpPr>
          <p:spPr bwMode="auto">
            <a:xfrm>
              <a:off x="7212821" y="2077284"/>
              <a:ext cx="2755" cy="22305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5" name="Rectangle 990"/>
            <p:cNvSpPr>
              <a:spLocks noChangeArrowheads="1"/>
            </p:cNvSpPr>
            <p:nvPr/>
          </p:nvSpPr>
          <p:spPr bwMode="auto">
            <a:xfrm>
              <a:off x="7215576" y="2270044"/>
              <a:ext cx="2755" cy="20377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6" name="Rectangle 991"/>
            <p:cNvSpPr>
              <a:spLocks noChangeArrowheads="1"/>
            </p:cNvSpPr>
            <p:nvPr/>
          </p:nvSpPr>
          <p:spPr bwMode="auto">
            <a:xfrm>
              <a:off x="7215576" y="2270044"/>
              <a:ext cx="2755" cy="20377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7" name="Rectangle 992"/>
            <p:cNvSpPr>
              <a:spLocks noChangeArrowheads="1"/>
            </p:cNvSpPr>
            <p:nvPr/>
          </p:nvSpPr>
          <p:spPr bwMode="auto">
            <a:xfrm>
              <a:off x="7218329" y="2443529"/>
              <a:ext cx="2755" cy="186427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8" name="Freeform 993"/>
            <p:cNvSpPr>
              <a:spLocks/>
            </p:cNvSpPr>
            <p:nvPr/>
          </p:nvSpPr>
          <p:spPr bwMode="auto">
            <a:xfrm>
              <a:off x="7218329" y="2443529"/>
              <a:ext cx="2755" cy="1864270"/>
            </a:xfrm>
            <a:custGeom>
              <a:avLst/>
              <a:gdLst/>
              <a:ahLst/>
              <a:cxnLst>
                <a:cxn ang="0">
                  <a:pos x="0" y="677"/>
                </a:cxn>
                <a:cxn ang="0">
                  <a:pos x="0" y="0"/>
                </a:cxn>
                <a:cxn ang="0">
                  <a:pos x="0" y="677"/>
                </a:cxn>
              </a:cxnLst>
              <a:rect l="0" t="0" r="r" b="b"/>
              <a:pathLst>
                <a:path h="677">
                  <a:moveTo>
                    <a:pt x="0" y="677"/>
                  </a:moveTo>
                  <a:lnTo>
                    <a:pt x="0" y="0"/>
                  </a:lnTo>
                  <a:lnTo>
                    <a:pt x="0" y="677"/>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89" name="Rectangle 994"/>
            <p:cNvSpPr>
              <a:spLocks noChangeArrowheads="1"/>
            </p:cNvSpPr>
            <p:nvPr/>
          </p:nvSpPr>
          <p:spPr bwMode="auto">
            <a:xfrm>
              <a:off x="7218329" y="2622520"/>
              <a:ext cx="5507" cy="168527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0" name="Rectangle 995"/>
            <p:cNvSpPr>
              <a:spLocks noChangeArrowheads="1"/>
            </p:cNvSpPr>
            <p:nvPr/>
          </p:nvSpPr>
          <p:spPr bwMode="auto">
            <a:xfrm>
              <a:off x="7218329" y="2622520"/>
              <a:ext cx="5507" cy="168527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1" name="Rectangle 996"/>
            <p:cNvSpPr>
              <a:spLocks noChangeArrowheads="1"/>
            </p:cNvSpPr>
            <p:nvPr/>
          </p:nvSpPr>
          <p:spPr bwMode="auto">
            <a:xfrm>
              <a:off x="7223836" y="2661072"/>
              <a:ext cx="2755" cy="164672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2" name="Rectangle 997"/>
            <p:cNvSpPr>
              <a:spLocks noChangeArrowheads="1"/>
            </p:cNvSpPr>
            <p:nvPr/>
          </p:nvSpPr>
          <p:spPr bwMode="auto">
            <a:xfrm>
              <a:off x="7223836" y="2661072"/>
              <a:ext cx="2755" cy="164672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3" name="Rectangle 998"/>
            <p:cNvSpPr>
              <a:spLocks noChangeArrowheads="1"/>
            </p:cNvSpPr>
            <p:nvPr/>
          </p:nvSpPr>
          <p:spPr bwMode="auto">
            <a:xfrm>
              <a:off x="7226591" y="2740931"/>
              <a:ext cx="2755" cy="156686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4" name="Rectangle 999"/>
            <p:cNvSpPr>
              <a:spLocks noChangeArrowheads="1"/>
            </p:cNvSpPr>
            <p:nvPr/>
          </p:nvSpPr>
          <p:spPr bwMode="auto">
            <a:xfrm>
              <a:off x="7226591" y="2740931"/>
              <a:ext cx="2755" cy="156686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5" name="Rectangle 1000"/>
            <p:cNvSpPr>
              <a:spLocks noChangeArrowheads="1"/>
            </p:cNvSpPr>
            <p:nvPr/>
          </p:nvSpPr>
          <p:spPr bwMode="auto">
            <a:xfrm>
              <a:off x="7229344" y="2793251"/>
              <a:ext cx="2755" cy="151454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6" name="Rectangle 1001"/>
            <p:cNvSpPr>
              <a:spLocks noChangeArrowheads="1"/>
            </p:cNvSpPr>
            <p:nvPr/>
          </p:nvSpPr>
          <p:spPr bwMode="auto">
            <a:xfrm>
              <a:off x="7229344" y="2793251"/>
              <a:ext cx="2755" cy="151454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7" name="Rectangle 1002"/>
            <p:cNvSpPr>
              <a:spLocks noChangeArrowheads="1"/>
            </p:cNvSpPr>
            <p:nvPr/>
          </p:nvSpPr>
          <p:spPr bwMode="auto">
            <a:xfrm>
              <a:off x="7232098" y="2796006"/>
              <a:ext cx="2755" cy="15117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8" name="Rectangle 1003"/>
            <p:cNvSpPr>
              <a:spLocks noChangeArrowheads="1"/>
            </p:cNvSpPr>
            <p:nvPr/>
          </p:nvSpPr>
          <p:spPr bwMode="auto">
            <a:xfrm>
              <a:off x="7232098" y="2796006"/>
              <a:ext cx="2755" cy="15117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099" name="Rectangle 1004"/>
            <p:cNvSpPr>
              <a:spLocks noChangeArrowheads="1"/>
            </p:cNvSpPr>
            <p:nvPr/>
          </p:nvSpPr>
          <p:spPr bwMode="auto">
            <a:xfrm>
              <a:off x="7234851" y="2903400"/>
              <a:ext cx="5507" cy="140439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0" name="Rectangle 1005"/>
            <p:cNvSpPr>
              <a:spLocks noChangeArrowheads="1"/>
            </p:cNvSpPr>
            <p:nvPr/>
          </p:nvSpPr>
          <p:spPr bwMode="auto">
            <a:xfrm>
              <a:off x="7234851" y="2903400"/>
              <a:ext cx="5507" cy="140439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1" name="Rectangle 1006"/>
            <p:cNvSpPr>
              <a:spLocks noChangeArrowheads="1"/>
            </p:cNvSpPr>
            <p:nvPr/>
          </p:nvSpPr>
          <p:spPr bwMode="auto">
            <a:xfrm>
              <a:off x="7240359" y="3005288"/>
              <a:ext cx="2755" cy="13025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2" name="Rectangle 1007"/>
            <p:cNvSpPr>
              <a:spLocks noChangeArrowheads="1"/>
            </p:cNvSpPr>
            <p:nvPr/>
          </p:nvSpPr>
          <p:spPr bwMode="auto">
            <a:xfrm>
              <a:off x="7240359" y="3005288"/>
              <a:ext cx="2755" cy="13025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3" name="Rectangle 1008"/>
            <p:cNvSpPr>
              <a:spLocks noChangeArrowheads="1"/>
            </p:cNvSpPr>
            <p:nvPr/>
          </p:nvSpPr>
          <p:spPr bwMode="auto">
            <a:xfrm>
              <a:off x="7243113" y="2972244"/>
              <a:ext cx="2755" cy="133555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4" name="Rectangle 1009"/>
            <p:cNvSpPr>
              <a:spLocks noChangeArrowheads="1"/>
            </p:cNvSpPr>
            <p:nvPr/>
          </p:nvSpPr>
          <p:spPr bwMode="auto">
            <a:xfrm>
              <a:off x="7243113" y="2972244"/>
              <a:ext cx="2755" cy="133555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5" name="Rectangle 1011"/>
            <p:cNvSpPr>
              <a:spLocks noChangeArrowheads="1"/>
            </p:cNvSpPr>
            <p:nvPr/>
          </p:nvSpPr>
          <p:spPr bwMode="auto">
            <a:xfrm>
              <a:off x="7245866" y="3074132"/>
              <a:ext cx="2755" cy="123366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6" name="Rectangle 1012"/>
            <p:cNvSpPr>
              <a:spLocks noChangeArrowheads="1"/>
            </p:cNvSpPr>
            <p:nvPr/>
          </p:nvSpPr>
          <p:spPr bwMode="auto">
            <a:xfrm>
              <a:off x="7245866" y="3074132"/>
              <a:ext cx="2755" cy="123366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7" name="Rectangle 1013"/>
            <p:cNvSpPr>
              <a:spLocks noChangeArrowheads="1"/>
            </p:cNvSpPr>
            <p:nvPr/>
          </p:nvSpPr>
          <p:spPr bwMode="auto">
            <a:xfrm>
              <a:off x="7248621" y="3043840"/>
              <a:ext cx="2755" cy="12639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8" name="Rectangle 1014"/>
            <p:cNvSpPr>
              <a:spLocks noChangeArrowheads="1"/>
            </p:cNvSpPr>
            <p:nvPr/>
          </p:nvSpPr>
          <p:spPr bwMode="auto">
            <a:xfrm>
              <a:off x="7248621" y="3043840"/>
              <a:ext cx="2755" cy="12639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09" name="Rectangle 1015"/>
            <p:cNvSpPr>
              <a:spLocks noChangeArrowheads="1"/>
            </p:cNvSpPr>
            <p:nvPr/>
          </p:nvSpPr>
          <p:spPr bwMode="auto">
            <a:xfrm>
              <a:off x="7251373" y="3123699"/>
              <a:ext cx="5507" cy="118410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0" name="Rectangle 1016"/>
            <p:cNvSpPr>
              <a:spLocks noChangeArrowheads="1"/>
            </p:cNvSpPr>
            <p:nvPr/>
          </p:nvSpPr>
          <p:spPr bwMode="auto">
            <a:xfrm>
              <a:off x="7251373" y="3123699"/>
              <a:ext cx="5507" cy="118410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1" name="Rectangle 1017"/>
            <p:cNvSpPr>
              <a:spLocks noChangeArrowheads="1"/>
            </p:cNvSpPr>
            <p:nvPr/>
          </p:nvSpPr>
          <p:spPr bwMode="auto">
            <a:xfrm>
              <a:off x="7256881" y="3184281"/>
              <a:ext cx="2755" cy="11235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2" name="Rectangle 1018"/>
            <p:cNvSpPr>
              <a:spLocks noChangeArrowheads="1"/>
            </p:cNvSpPr>
            <p:nvPr/>
          </p:nvSpPr>
          <p:spPr bwMode="auto">
            <a:xfrm>
              <a:off x="7256881" y="3184281"/>
              <a:ext cx="2755" cy="11235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3" name="Rectangle 1019"/>
            <p:cNvSpPr>
              <a:spLocks noChangeArrowheads="1"/>
            </p:cNvSpPr>
            <p:nvPr/>
          </p:nvSpPr>
          <p:spPr bwMode="auto">
            <a:xfrm>
              <a:off x="7259635" y="3162251"/>
              <a:ext cx="2755" cy="114554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4" name="Rectangle 1020"/>
            <p:cNvSpPr>
              <a:spLocks noChangeArrowheads="1"/>
            </p:cNvSpPr>
            <p:nvPr/>
          </p:nvSpPr>
          <p:spPr bwMode="auto">
            <a:xfrm>
              <a:off x="7259635" y="3162251"/>
              <a:ext cx="2755" cy="114554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5" name="Rectangle 1021"/>
            <p:cNvSpPr>
              <a:spLocks noChangeArrowheads="1"/>
            </p:cNvSpPr>
            <p:nvPr/>
          </p:nvSpPr>
          <p:spPr bwMode="auto">
            <a:xfrm>
              <a:off x="7262388" y="3203556"/>
              <a:ext cx="2755" cy="110424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6" name="Rectangle 1022"/>
            <p:cNvSpPr>
              <a:spLocks noChangeArrowheads="1"/>
            </p:cNvSpPr>
            <p:nvPr/>
          </p:nvSpPr>
          <p:spPr bwMode="auto">
            <a:xfrm>
              <a:off x="7262388" y="3203556"/>
              <a:ext cx="2755" cy="110424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7" name="Rectangle 1023"/>
            <p:cNvSpPr>
              <a:spLocks noChangeArrowheads="1"/>
            </p:cNvSpPr>
            <p:nvPr/>
          </p:nvSpPr>
          <p:spPr bwMode="auto">
            <a:xfrm>
              <a:off x="7265143" y="3255878"/>
              <a:ext cx="2755" cy="105192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8" name="Rectangle 1024"/>
            <p:cNvSpPr>
              <a:spLocks noChangeArrowheads="1"/>
            </p:cNvSpPr>
            <p:nvPr/>
          </p:nvSpPr>
          <p:spPr bwMode="auto">
            <a:xfrm>
              <a:off x="7265143" y="3255878"/>
              <a:ext cx="2755" cy="105192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19" name="Rectangle 1025"/>
            <p:cNvSpPr>
              <a:spLocks noChangeArrowheads="1"/>
            </p:cNvSpPr>
            <p:nvPr/>
          </p:nvSpPr>
          <p:spPr bwMode="auto">
            <a:xfrm>
              <a:off x="7267896" y="3258631"/>
              <a:ext cx="5507" cy="104916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0" name="Rectangle 1026"/>
            <p:cNvSpPr>
              <a:spLocks noChangeArrowheads="1"/>
            </p:cNvSpPr>
            <p:nvPr/>
          </p:nvSpPr>
          <p:spPr bwMode="auto">
            <a:xfrm>
              <a:off x="7267896" y="3258631"/>
              <a:ext cx="5507" cy="104916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1" name="Rectangle 1027"/>
            <p:cNvSpPr>
              <a:spLocks noChangeArrowheads="1"/>
            </p:cNvSpPr>
            <p:nvPr/>
          </p:nvSpPr>
          <p:spPr bwMode="auto">
            <a:xfrm>
              <a:off x="7273403" y="3275153"/>
              <a:ext cx="2755" cy="103264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2" name="Rectangle 1028"/>
            <p:cNvSpPr>
              <a:spLocks noChangeArrowheads="1"/>
            </p:cNvSpPr>
            <p:nvPr/>
          </p:nvSpPr>
          <p:spPr bwMode="auto">
            <a:xfrm>
              <a:off x="7273403" y="3275153"/>
              <a:ext cx="2755" cy="103264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3" name="Rectangle 1029"/>
            <p:cNvSpPr>
              <a:spLocks noChangeArrowheads="1"/>
            </p:cNvSpPr>
            <p:nvPr/>
          </p:nvSpPr>
          <p:spPr bwMode="auto">
            <a:xfrm>
              <a:off x="7276158" y="3294430"/>
              <a:ext cx="2755" cy="10133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4" name="Rectangle 1030"/>
            <p:cNvSpPr>
              <a:spLocks noChangeArrowheads="1"/>
            </p:cNvSpPr>
            <p:nvPr/>
          </p:nvSpPr>
          <p:spPr bwMode="auto">
            <a:xfrm>
              <a:off x="7276158" y="3294430"/>
              <a:ext cx="2755" cy="10133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5" name="Rectangle 1031"/>
            <p:cNvSpPr>
              <a:spLocks noChangeArrowheads="1"/>
            </p:cNvSpPr>
            <p:nvPr/>
          </p:nvSpPr>
          <p:spPr bwMode="auto">
            <a:xfrm>
              <a:off x="7278911" y="3302690"/>
              <a:ext cx="2755" cy="10051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6" name="Rectangle 1032"/>
            <p:cNvSpPr>
              <a:spLocks noChangeArrowheads="1"/>
            </p:cNvSpPr>
            <p:nvPr/>
          </p:nvSpPr>
          <p:spPr bwMode="auto">
            <a:xfrm>
              <a:off x="7278911" y="3302690"/>
              <a:ext cx="2755" cy="10051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7" name="Rectangle 1033"/>
            <p:cNvSpPr>
              <a:spLocks noChangeArrowheads="1"/>
            </p:cNvSpPr>
            <p:nvPr/>
          </p:nvSpPr>
          <p:spPr bwMode="auto">
            <a:xfrm>
              <a:off x="7281665" y="3330227"/>
              <a:ext cx="5507" cy="97757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8" name="Rectangle 1034"/>
            <p:cNvSpPr>
              <a:spLocks noChangeArrowheads="1"/>
            </p:cNvSpPr>
            <p:nvPr/>
          </p:nvSpPr>
          <p:spPr bwMode="auto">
            <a:xfrm>
              <a:off x="7281665" y="3330227"/>
              <a:ext cx="5507" cy="97757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29" name="Rectangle 1035"/>
            <p:cNvSpPr>
              <a:spLocks noChangeArrowheads="1"/>
            </p:cNvSpPr>
            <p:nvPr/>
          </p:nvSpPr>
          <p:spPr bwMode="auto">
            <a:xfrm>
              <a:off x="7287173" y="3330227"/>
              <a:ext cx="2755" cy="97757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0" name="Rectangle 1036"/>
            <p:cNvSpPr>
              <a:spLocks noChangeArrowheads="1"/>
            </p:cNvSpPr>
            <p:nvPr/>
          </p:nvSpPr>
          <p:spPr bwMode="auto">
            <a:xfrm>
              <a:off x="7287173" y="3330227"/>
              <a:ext cx="2755" cy="97757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1" name="Rectangle 1037"/>
            <p:cNvSpPr>
              <a:spLocks noChangeArrowheads="1"/>
            </p:cNvSpPr>
            <p:nvPr/>
          </p:nvSpPr>
          <p:spPr bwMode="auto">
            <a:xfrm>
              <a:off x="7289925" y="3335735"/>
              <a:ext cx="2755" cy="9720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2" name="Rectangle 1038"/>
            <p:cNvSpPr>
              <a:spLocks noChangeArrowheads="1"/>
            </p:cNvSpPr>
            <p:nvPr/>
          </p:nvSpPr>
          <p:spPr bwMode="auto">
            <a:xfrm>
              <a:off x="7289925" y="3335735"/>
              <a:ext cx="2755" cy="9720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3" name="Rectangle 1039"/>
            <p:cNvSpPr>
              <a:spLocks noChangeArrowheads="1"/>
            </p:cNvSpPr>
            <p:nvPr/>
          </p:nvSpPr>
          <p:spPr bwMode="auto">
            <a:xfrm>
              <a:off x="7292680" y="3382549"/>
              <a:ext cx="2755" cy="92525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4" name="Freeform 1040"/>
            <p:cNvSpPr>
              <a:spLocks/>
            </p:cNvSpPr>
            <p:nvPr/>
          </p:nvSpPr>
          <p:spPr bwMode="auto">
            <a:xfrm>
              <a:off x="7292680" y="3382549"/>
              <a:ext cx="2755" cy="925250"/>
            </a:xfrm>
            <a:custGeom>
              <a:avLst/>
              <a:gdLst/>
              <a:ahLst/>
              <a:cxnLst>
                <a:cxn ang="0">
                  <a:pos x="0" y="336"/>
                </a:cxn>
                <a:cxn ang="0">
                  <a:pos x="0" y="0"/>
                </a:cxn>
                <a:cxn ang="0">
                  <a:pos x="0" y="336"/>
                </a:cxn>
              </a:cxnLst>
              <a:rect l="0" t="0" r="r" b="b"/>
              <a:pathLst>
                <a:path h="336">
                  <a:moveTo>
                    <a:pt x="0" y="336"/>
                  </a:moveTo>
                  <a:lnTo>
                    <a:pt x="0" y="0"/>
                  </a:lnTo>
                  <a:lnTo>
                    <a:pt x="0" y="33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5" name="Rectangle 1041"/>
            <p:cNvSpPr>
              <a:spLocks noChangeArrowheads="1"/>
            </p:cNvSpPr>
            <p:nvPr/>
          </p:nvSpPr>
          <p:spPr bwMode="auto">
            <a:xfrm>
              <a:off x="7292680" y="3423854"/>
              <a:ext cx="2755" cy="88394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6" name="Rectangle 1042"/>
            <p:cNvSpPr>
              <a:spLocks noChangeArrowheads="1"/>
            </p:cNvSpPr>
            <p:nvPr/>
          </p:nvSpPr>
          <p:spPr bwMode="auto">
            <a:xfrm>
              <a:off x="7292680" y="3423854"/>
              <a:ext cx="2755" cy="88394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7" name="Rectangle 1043"/>
            <p:cNvSpPr>
              <a:spLocks noChangeArrowheads="1"/>
            </p:cNvSpPr>
            <p:nvPr/>
          </p:nvSpPr>
          <p:spPr bwMode="auto">
            <a:xfrm>
              <a:off x="7295433" y="3415594"/>
              <a:ext cx="2755" cy="8922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8" name="Rectangle 1044"/>
            <p:cNvSpPr>
              <a:spLocks noChangeArrowheads="1"/>
            </p:cNvSpPr>
            <p:nvPr/>
          </p:nvSpPr>
          <p:spPr bwMode="auto">
            <a:xfrm>
              <a:off x="7295433" y="3415594"/>
              <a:ext cx="2755" cy="8922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39" name="Rectangle 1045"/>
            <p:cNvSpPr>
              <a:spLocks noChangeArrowheads="1"/>
            </p:cNvSpPr>
            <p:nvPr/>
          </p:nvSpPr>
          <p:spPr bwMode="auto">
            <a:xfrm>
              <a:off x="7298188" y="3412839"/>
              <a:ext cx="5507" cy="8949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0" name="Rectangle 1046"/>
            <p:cNvSpPr>
              <a:spLocks noChangeArrowheads="1"/>
            </p:cNvSpPr>
            <p:nvPr/>
          </p:nvSpPr>
          <p:spPr bwMode="auto">
            <a:xfrm>
              <a:off x="7298188" y="3412839"/>
              <a:ext cx="5507" cy="8949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1" name="Rectangle 1047"/>
            <p:cNvSpPr>
              <a:spLocks noChangeArrowheads="1"/>
            </p:cNvSpPr>
            <p:nvPr/>
          </p:nvSpPr>
          <p:spPr bwMode="auto">
            <a:xfrm>
              <a:off x="7303695" y="3426608"/>
              <a:ext cx="2755" cy="88119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2" name="Rectangle 1048"/>
            <p:cNvSpPr>
              <a:spLocks noChangeArrowheads="1"/>
            </p:cNvSpPr>
            <p:nvPr/>
          </p:nvSpPr>
          <p:spPr bwMode="auto">
            <a:xfrm>
              <a:off x="7303695" y="3426608"/>
              <a:ext cx="2755" cy="88119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3" name="Rectangle 1049"/>
            <p:cNvSpPr>
              <a:spLocks noChangeArrowheads="1"/>
            </p:cNvSpPr>
            <p:nvPr/>
          </p:nvSpPr>
          <p:spPr bwMode="auto">
            <a:xfrm>
              <a:off x="7306448" y="3440376"/>
              <a:ext cx="2755" cy="8674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4" name="Rectangle 1050"/>
            <p:cNvSpPr>
              <a:spLocks noChangeArrowheads="1"/>
            </p:cNvSpPr>
            <p:nvPr/>
          </p:nvSpPr>
          <p:spPr bwMode="auto">
            <a:xfrm>
              <a:off x="7306448" y="3440376"/>
              <a:ext cx="2755" cy="8674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5" name="Rectangle 1051"/>
            <p:cNvSpPr>
              <a:spLocks noChangeArrowheads="1"/>
            </p:cNvSpPr>
            <p:nvPr/>
          </p:nvSpPr>
          <p:spPr bwMode="auto">
            <a:xfrm>
              <a:off x="7309202" y="3456899"/>
              <a:ext cx="2755" cy="8509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6" name="Rectangle 1052"/>
            <p:cNvSpPr>
              <a:spLocks noChangeArrowheads="1"/>
            </p:cNvSpPr>
            <p:nvPr/>
          </p:nvSpPr>
          <p:spPr bwMode="auto">
            <a:xfrm>
              <a:off x="7309202" y="3456899"/>
              <a:ext cx="2755" cy="8509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7" name="Rectangle 1053"/>
            <p:cNvSpPr>
              <a:spLocks noChangeArrowheads="1"/>
            </p:cNvSpPr>
            <p:nvPr/>
          </p:nvSpPr>
          <p:spPr bwMode="auto">
            <a:xfrm>
              <a:off x="7311955" y="3465161"/>
              <a:ext cx="2755" cy="84263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8" name="Rectangle 1054"/>
            <p:cNvSpPr>
              <a:spLocks noChangeArrowheads="1"/>
            </p:cNvSpPr>
            <p:nvPr/>
          </p:nvSpPr>
          <p:spPr bwMode="auto">
            <a:xfrm>
              <a:off x="7311955" y="3465161"/>
              <a:ext cx="2755" cy="84263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49" name="Rectangle 1055"/>
            <p:cNvSpPr>
              <a:spLocks noChangeArrowheads="1"/>
            </p:cNvSpPr>
            <p:nvPr/>
          </p:nvSpPr>
          <p:spPr bwMode="auto">
            <a:xfrm>
              <a:off x="7314710" y="3492698"/>
              <a:ext cx="5507" cy="8151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0" name="Rectangle 1056"/>
            <p:cNvSpPr>
              <a:spLocks noChangeArrowheads="1"/>
            </p:cNvSpPr>
            <p:nvPr/>
          </p:nvSpPr>
          <p:spPr bwMode="auto">
            <a:xfrm>
              <a:off x="7314710" y="3492698"/>
              <a:ext cx="5507" cy="8151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1" name="Rectangle 1057"/>
            <p:cNvSpPr>
              <a:spLocks noChangeArrowheads="1"/>
            </p:cNvSpPr>
            <p:nvPr/>
          </p:nvSpPr>
          <p:spPr bwMode="auto">
            <a:xfrm>
              <a:off x="7320217" y="3506465"/>
              <a:ext cx="2755" cy="8013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2" name="Rectangle 1058"/>
            <p:cNvSpPr>
              <a:spLocks noChangeArrowheads="1"/>
            </p:cNvSpPr>
            <p:nvPr/>
          </p:nvSpPr>
          <p:spPr bwMode="auto">
            <a:xfrm>
              <a:off x="7320217" y="3506465"/>
              <a:ext cx="2755" cy="8013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3" name="Rectangle 1059"/>
            <p:cNvSpPr>
              <a:spLocks noChangeArrowheads="1"/>
            </p:cNvSpPr>
            <p:nvPr/>
          </p:nvSpPr>
          <p:spPr bwMode="auto">
            <a:xfrm>
              <a:off x="7322970" y="3506465"/>
              <a:ext cx="2755" cy="8013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4" name="Rectangle 1060"/>
            <p:cNvSpPr>
              <a:spLocks noChangeArrowheads="1"/>
            </p:cNvSpPr>
            <p:nvPr/>
          </p:nvSpPr>
          <p:spPr bwMode="auto">
            <a:xfrm>
              <a:off x="7322970" y="3506465"/>
              <a:ext cx="2755" cy="8013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5" name="Rectangle 1061"/>
            <p:cNvSpPr>
              <a:spLocks noChangeArrowheads="1"/>
            </p:cNvSpPr>
            <p:nvPr/>
          </p:nvSpPr>
          <p:spPr bwMode="auto">
            <a:xfrm>
              <a:off x="7325725" y="3539510"/>
              <a:ext cx="2755" cy="7682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6" name="Rectangle 1062"/>
            <p:cNvSpPr>
              <a:spLocks noChangeArrowheads="1"/>
            </p:cNvSpPr>
            <p:nvPr/>
          </p:nvSpPr>
          <p:spPr bwMode="auto">
            <a:xfrm>
              <a:off x="7325725" y="3539510"/>
              <a:ext cx="2755" cy="7682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7" name="Rectangle 1063"/>
            <p:cNvSpPr>
              <a:spLocks noChangeArrowheads="1"/>
            </p:cNvSpPr>
            <p:nvPr/>
          </p:nvSpPr>
          <p:spPr bwMode="auto">
            <a:xfrm>
              <a:off x="7328478" y="3506465"/>
              <a:ext cx="2755" cy="8013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8" name="Rectangle 1064"/>
            <p:cNvSpPr>
              <a:spLocks noChangeArrowheads="1"/>
            </p:cNvSpPr>
            <p:nvPr/>
          </p:nvSpPr>
          <p:spPr bwMode="auto">
            <a:xfrm>
              <a:off x="7328478" y="3506465"/>
              <a:ext cx="2755" cy="8013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59" name="Rectangle 1065"/>
            <p:cNvSpPr>
              <a:spLocks noChangeArrowheads="1"/>
            </p:cNvSpPr>
            <p:nvPr/>
          </p:nvSpPr>
          <p:spPr bwMode="auto">
            <a:xfrm>
              <a:off x="7331232" y="3511973"/>
              <a:ext cx="5507" cy="79582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0" name="Rectangle 1066"/>
            <p:cNvSpPr>
              <a:spLocks noChangeArrowheads="1"/>
            </p:cNvSpPr>
            <p:nvPr/>
          </p:nvSpPr>
          <p:spPr bwMode="auto">
            <a:xfrm>
              <a:off x="7331232" y="3511973"/>
              <a:ext cx="5507" cy="79582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1" name="Rectangle 1067"/>
            <p:cNvSpPr>
              <a:spLocks noChangeArrowheads="1"/>
            </p:cNvSpPr>
            <p:nvPr/>
          </p:nvSpPr>
          <p:spPr bwMode="auto">
            <a:xfrm>
              <a:off x="7336740" y="3511973"/>
              <a:ext cx="2755" cy="79582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2" name="Rectangle 1068"/>
            <p:cNvSpPr>
              <a:spLocks noChangeArrowheads="1"/>
            </p:cNvSpPr>
            <p:nvPr/>
          </p:nvSpPr>
          <p:spPr bwMode="auto">
            <a:xfrm>
              <a:off x="7336740" y="3511973"/>
              <a:ext cx="2755" cy="79582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3" name="Rectangle 1069"/>
            <p:cNvSpPr>
              <a:spLocks noChangeArrowheads="1"/>
            </p:cNvSpPr>
            <p:nvPr/>
          </p:nvSpPr>
          <p:spPr bwMode="auto">
            <a:xfrm>
              <a:off x="7339492" y="3525742"/>
              <a:ext cx="2755" cy="7820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4" name="Rectangle 1070"/>
            <p:cNvSpPr>
              <a:spLocks noChangeArrowheads="1"/>
            </p:cNvSpPr>
            <p:nvPr/>
          </p:nvSpPr>
          <p:spPr bwMode="auto">
            <a:xfrm>
              <a:off x="7339492" y="3525742"/>
              <a:ext cx="2755" cy="7820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5" name="Rectangle 1071"/>
            <p:cNvSpPr>
              <a:spLocks noChangeArrowheads="1"/>
            </p:cNvSpPr>
            <p:nvPr/>
          </p:nvSpPr>
          <p:spPr bwMode="auto">
            <a:xfrm>
              <a:off x="7342247" y="3547772"/>
              <a:ext cx="2755" cy="7600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6" name="Rectangle 1072"/>
            <p:cNvSpPr>
              <a:spLocks noChangeArrowheads="1"/>
            </p:cNvSpPr>
            <p:nvPr/>
          </p:nvSpPr>
          <p:spPr bwMode="auto">
            <a:xfrm>
              <a:off x="7342247" y="3547772"/>
              <a:ext cx="2755" cy="7600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7" name="Rectangle 1073"/>
            <p:cNvSpPr>
              <a:spLocks noChangeArrowheads="1"/>
            </p:cNvSpPr>
            <p:nvPr/>
          </p:nvSpPr>
          <p:spPr bwMode="auto">
            <a:xfrm>
              <a:off x="7345000" y="3580817"/>
              <a:ext cx="2755" cy="7269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8" name="Rectangle 1074"/>
            <p:cNvSpPr>
              <a:spLocks noChangeArrowheads="1"/>
            </p:cNvSpPr>
            <p:nvPr/>
          </p:nvSpPr>
          <p:spPr bwMode="auto">
            <a:xfrm>
              <a:off x="7345000" y="3580817"/>
              <a:ext cx="2755" cy="7269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69" name="Rectangle 1075"/>
            <p:cNvSpPr>
              <a:spLocks noChangeArrowheads="1"/>
            </p:cNvSpPr>
            <p:nvPr/>
          </p:nvSpPr>
          <p:spPr bwMode="auto">
            <a:xfrm>
              <a:off x="7347754" y="3583570"/>
              <a:ext cx="5507" cy="7242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0" name="Rectangle 1076"/>
            <p:cNvSpPr>
              <a:spLocks noChangeArrowheads="1"/>
            </p:cNvSpPr>
            <p:nvPr/>
          </p:nvSpPr>
          <p:spPr bwMode="auto">
            <a:xfrm>
              <a:off x="7347754" y="3583570"/>
              <a:ext cx="5507" cy="7242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1" name="Rectangle 1077"/>
            <p:cNvSpPr>
              <a:spLocks noChangeArrowheads="1"/>
            </p:cNvSpPr>
            <p:nvPr/>
          </p:nvSpPr>
          <p:spPr bwMode="auto">
            <a:xfrm>
              <a:off x="7353262" y="3556032"/>
              <a:ext cx="2755" cy="75176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2" name="Rectangle 1078"/>
            <p:cNvSpPr>
              <a:spLocks noChangeArrowheads="1"/>
            </p:cNvSpPr>
            <p:nvPr/>
          </p:nvSpPr>
          <p:spPr bwMode="auto">
            <a:xfrm>
              <a:off x="7353262" y="3556032"/>
              <a:ext cx="2755" cy="75176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3" name="Rectangle 1079"/>
            <p:cNvSpPr>
              <a:spLocks noChangeArrowheads="1"/>
            </p:cNvSpPr>
            <p:nvPr/>
          </p:nvSpPr>
          <p:spPr bwMode="auto">
            <a:xfrm>
              <a:off x="7356015" y="3611107"/>
              <a:ext cx="2755" cy="6966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4" name="Rectangle 1080"/>
            <p:cNvSpPr>
              <a:spLocks noChangeArrowheads="1"/>
            </p:cNvSpPr>
            <p:nvPr/>
          </p:nvSpPr>
          <p:spPr bwMode="auto">
            <a:xfrm>
              <a:off x="7356015" y="3611107"/>
              <a:ext cx="2755" cy="6966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5" name="Rectangle 1081"/>
            <p:cNvSpPr>
              <a:spLocks noChangeArrowheads="1"/>
            </p:cNvSpPr>
            <p:nvPr/>
          </p:nvSpPr>
          <p:spPr bwMode="auto">
            <a:xfrm>
              <a:off x="7358769" y="3622122"/>
              <a:ext cx="2755" cy="68567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6" name="Rectangle 1082"/>
            <p:cNvSpPr>
              <a:spLocks noChangeArrowheads="1"/>
            </p:cNvSpPr>
            <p:nvPr/>
          </p:nvSpPr>
          <p:spPr bwMode="auto">
            <a:xfrm>
              <a:off x="7358769" y="3622122"/>
              <a:ext cx="2755" cy="68567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7" name="Rectangle 1083"/>
            <p:cNvSpPr>
              <a:spLocks noChangeArrowheads="1"/>
            </p:cNvSpPr>
            <p:nvPr/>
          </p:nvSpPr>
          <p:spPr bwMode="auto">
            <a:xfrm>
              <a:off x="7361522" y="3613861"/>
              <a:ext cx="2755" cy="69393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8" name="Rectangle 1084"/>
            <p:cNvSpPr>
              <a:spLocks noChangeArrowheads="1"/>
            </p:cNvSpPr>
            <p:nvPr/>
          </p:nvSpPr>
          <p:spPr bwMode="auto">
            <a:xfrm>
              <a:off x="7361522" y="3613861"/>
              <a:ext cx="2755" cy="69393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79" name="Rectangle 1085"/>
            <p:cNvSpPr>
              <a:spLocks noChangeArrowheads="1"/>
            </p:cNvSpPr>
            <p:nvPr/>
          </p:nvSpPr>
          <p:spPr bwMode="auto">
            <a:xfrm>
              <a:off x="7364277" y="3630384"/>
              <a:ext cx="2755" cy="6774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0" name="Freeform 1086"/>
            <p:cNvSpPr>
              <a:spLocks/>
            </p:cNvSpPr>
            <p:nvPr/>
          </p:nvSpPr>
          <p:spPr bwMode="auto">
            <a:xfrm>
              <a:off x="7364277" y="3630384"/>
              <a:ext cx="2755" cy="677415"/>
            </a:xfrm>
            <a:custGeom>
              <a:avLst/>
              <a:gdLst/>
              <a:ahLst/>
              <a:cxnLst>
                <a:cxn ang="0">
                  <a:pos x="0" y="246"/>
                </a:cxn>
                <a:cxn ang="0">
                  <a:pos x="0" y="0"/>
                </a:cxn>
                <a:cxn ang="0">
                  <a:pos x="0" y="246"/>
                </a:cxn>
              </a:cxnLst>
              <a:rect l="0" t="0" r="r" b="b"/>
              <a:pathLst>
                <a:path h="246">
                  <a:moveTo>
                    <a:pt x="0" y="246"/>
                  </a:moveTo>
                  <a:lnTo>
                    <a:pt x="0" y="0"/>
                  </a:lnTo>
                  <a:lnTo>
                    <a:pt x="0" y="24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1" name="Rectangle 1087"/>
            <p:cNvSpPr>
              <a:spLocks noChangeArrowheads="1"/>
            </p:cNvSpPr>
            <p:nvPr/>
          </p:nvSpPr>
          <p:spPr bwMode="auto">
            <a:xfrm>
              <a:off x="7364277" y="3594585"/>
              <a:ext cx="5507" cy="7132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2" name="Rectangle 1088"/>
            <p:cNvSpPr>
              <a:spLocks noChangeArrowheads="1"/>
            </p:cNvSpPr>
            <p:nvPr/>
          </p:nvSpPr>
          <p:spPr bwMode="auto">
            <a:xfrm>
              <a:off x="7364277" y="3594585"/>
              <a:ext cx="5507" cy="7132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3" name="Rectangle 1089"/>
            <p:cNvSpPr>
              <a:spLocks noChangeArrowheads="1"/>
            </p:cNvSpPr>
            <p:nvPr/>
          </p:nvSpPr>
          <p:spPr bwMode="auto">
            <a:xfrm>
              <a:off x="7369784" y="3644152"/>
              <a:ext cx="2755" cy="66364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4" name="Rectangle 1090"/>
            <p:cNvSpPr>
              <a:spLocks noChangeArrowheads="1"/>
            </p:cNvSpPr>
            <p:nvPr/>
          </p:nvSpPr>
          <p:spPr bwMode="auto">
            <a:xfrm>
              <a:off x="7369784" y="3644152"/>
              <a:ext cx="2755" cy="66364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5" name="Rectangle 1091"/>
            <p:cNvSpPr>
              <a:spLocks noChangeArrowheads="1"/>
            </p:cNvSpPr>
            <p:nvPr/>
          </p:nvSpPr>
          <p:spPr bwMode="auto">
            <a:xfrm>
              <a:off x="7372537" y="3619369"/>
              <a:ext cx="2755" cy="6884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6" name="Rectangle 1092"/>
            <p:cNvSpPr>
              <a:spLocks noChangeArrowheads="1"/>
            </p:cNvSpPr>
            <p:nvPr/>
          </p:nvSpPr>
          <p:spPr bwMode="auto">
            <a:xfrm>
              <a:off x="7372537" y="3619369"/>
              <a:ext cx="2755" cy="6884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7" name="Rectangle 1093"/>
            <p:cNvSpPr>
              <a:spLocks noChangeArrowheads="1"/>
            </p:cNvSpPr>
            <p:nvPr/>
          </p:nvSpPr>
          <p:spPr bwMode="auto">
            <a:xfrm>
              <a:off x="7375292" y="3679951"/>
              <a:ext cx="2755" cy="62784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8" name="Rectangle 1094"/>
            <p:cNvSpPr>
              <a:spLocks noChangeArrowheads="1"/>
            </p:cNvSpPr>
            <p:nvPr/>
          </p:nvSpPr>
          <p:spPr bwMode="auto">
            <a:xfrm>
              <a:off x="7375292" y="3679951"/>
              <a:ext cx="2755" cy="62784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89" name="Rectangle 1095"/>
            <p:cNvSpPr>
              <a:spLocks noChangeArrowheads="1"/>
            </p:cNvSpPr>
            <p:nvPr/>
          </p:nvSpPr>
          <p:spPr bwMode="auto">
            <a:xfrm>
              <a:off x="7378045" y="3660674"/>
              <a:ext cx="5507" cy="64712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0" name="Rectangle 1096"/>
            <p:cNvSpPr>
              <a:spLocks noChangeArrowheads="1"/>
            </p:cNvSpPr>
            <p:nvPr/>
          </p:nvSpPr>
          <p:spPr bwMode="auto">
            <a:xfrm>
              <a:off x="7378045" y="3660674"/>
              <a:ext cx="5507" cy="64712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1" name="Rectangle 1097"/>
            <p:cNvSpPr>
              <a:spLocks noChangeArrowheads="1"/>
            </p:cNvSpPr>
            <p:nvPr/>
          </p:nvSpPr>
          <p:spPr bwMode="auto">
            <a:xfrm>
              <a:off x="7383552" y="3677196"/>
              <a:ext cx="2755" cy="63060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2" name="Rectangle 1098"/>
            <p:cNvSpPr>
              <a:spLocks noChangeArrowheads="1"/>
            </p:cNvSpPr>
            <p:nvPr/>
          </p:nvSpPr>
          <p:spPr bwMode="auto">
            <a:xfrm>
              <a:off x="7383552" y="3677196"/>
              <a:ext cx="2755" cy="63060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3" name="Rectangle 1099"/>
            <p:cNvSpPr>
              <a:spLocks noChangeArrowheads="1"/>
            </p:cNvSpPr>
            <p:nvPr/>
          </p:nvSpPr>
          <p:spPr bwMode="auto">
            <a:xfrm>
              <a:off x="7386307" y="3668936"/>
              <a:ext cx="2755" cy="6388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4" name="Rectangle 1100"/>
            <p:cNvSpPr>
              <a:spLocks noChangeArrowheads="1"/>
            </p:cNvSpPr>
            <p:nvPr/>
          </p:nvSpPr>
          <p:spPr bwMode="auto">
            <a:xfrm>
              <a:off x="7386307" y="3668936"/>
              <a:ext cx="2755" cy="6388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5" name="Rectangle 1101"/>
            <p:cNvSpPr>
              <a:spLocks noChangeArrowheads="1"/>
            </p:cNvSpPr>
            <p:nvPr/>
          </p:nvSpPr>
          <p:spPr bwMode="auto">
            <a:xfrm>
              <a:off x="7389059" y="3666181"/>
              <a:ext cx="2755" cy="6416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6" name="Rectangle 1102"/>
            <p:cNvSpPr>
              <a:spLocks noChangeArrowheads="1"/>
            </p:cNvSpPr>
            <p:nvPr/>
          </p:nvSpPr>
          <p:spPr bwMode="auto">
            <a:xfrm>
              <a:off x="7389059" y="3666181"/>
              <a:ext cx="2755" cy="6416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7" name="Rectangle 1103"/>
            <p:cNvSpPr>
              <a:spLocks noChangeArrowheads="1"/>
            </p:cNvSpPr>
            <p:nvPr/>
          </p:nvSpPr>
          <p:spPr bwMode="auto">
            <a:xfrm>
              <a:off x="7391814" y="3696473"/>
              <a:ext cx="2755" cy="61132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8" name="Rectangle 1104"/>
            <p:cNvSpPr>
              <a:spLocks noChangeArrowheads="1"/>
            </p:cNvSpPr>
            <p:nvPr/>
          </p:nvSpPr>
          <p:spPr bwMode="auto">
            <a:xfrm>
              <a:off x="7391814" y="3696473"/>
              <a:ext cx="2755" cy="61132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199" name="Rectangle 1105"/>
            <p:cNvSpPr>
              <a:spLocks noChangeArrowheads="1"/>
            </p:cNvSpPr>
            <p:nvPr/>
          </p:nvSpPr>
          <p:spPr bwMode="auto">
            <a:xfrm>
              <a:off x="7394567" y="3679951"/>
              <a:ext cx="5507" cy="62784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0" name="Rectangle 1106"/>
            <p:cNvSpPr>
              <a:spLocks noChangeArrowheads="1"/>
            </p:cNvSpPr>
            <p:nvPr/>
          </p:nvSpPr>
          <p:spPr bwMode="auto">
            <a:xfrm>
              <a:off x="7394567" y="3679951"/>
              <a:ext cx="5507" cy="62784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1" name="Rectangle 1107"/>
            <p:cNvSpPr>
              <a:spLocks noChangeArrowheads="1"/>
            </p:cNvSpPr>
            <p:nvPr/>
          </p:nvSpPr>
          <p:spPr bwMode="auto">
            <a:xfrm>
              <a:off x="7400074" y="3685458"/>
              <a:ext cx="2755" cy="6223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2" name="Rectangle 1108"/>
            <p:cNvSpPr>
              <a:spLocks noChangeArrowheads="1"/>
            </p:cNvSpPr>
            <p:nvPr/>
          </p:nvSpPr>
          <p:spPr bwMode="auto">
            <a:xfrm>
              <a:off x="7400074" y="3685458"/>
              <a:ext cx="2755" cy="6223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3" name="Rectangle 1109"/>
            <p:cNvSpPr>
              <a:spLocks noChangeArrowheads="1"/>
            </p:cNvSpPr>
            <p:nvPr/>
          </p:nvSpPr>
          <p:spPr bwMode="auto">
            <a:xfrm>
              <a:off x="7402829" y="3712995"/>
              <a:ext cx="2755" cy="5948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4" name="Rectangle 1110"/>
            <p:cNvSpPr>
              <a:spLocks noChangeArrowheads="1"/>
            </p:cNvSpPr>
            <p:nvPr/>
          </p:nvSpPr>
          <p:spPr bwMode="auto">
            <a:xfrm>
              <a:off x="7402829" y="3712995"/>
              <a:ext cx="2755" cy="5948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5" name="Rectangle 1111"/>
            <p:cNvSpPr>
              <a:spLocks noChangeArrowheads="1"/>
            </p:cNvSpPr>
            <p:nvPr/>
          </p:nvSpPr>
          <p:spPr bwMode="auto">
            <a:xfrm>
              <a:off x="7405582" y="3724010"/>
              <a:ext cx="2755" cy="5837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6" name="Rectangle 1112"/>
            <p:cNvSpPr>
              <a:spLocks noChangeArrowheads="1"/>
            </p:cNvSpPr>
            <p:nvPr/>
          </p:nvSpPr>
          <p:spPr bwMode="auto">
            <a:xfrm>
              <a:off x="7405582" y="3724010"/>
              <a:ext cx="2755" cy="5837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7" name="Rectangle 1113"/>
            <p:cNvSpPr>
              <a:spLocks noChangeArrowheads="1"/>
            </p:cNvSpPr>
            <p:nvPr/>
          </p:nvSpPr>
          <p:spPr bwMode="auto">
            <a:xfrm>
              <a:off x="7408336" y="3721256"/>
              <a:ext cx="2755" cy="58654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8" name="Rectangle 1114"/>
            <p:cNvSpPr>
              <a:spLocks noChangeArrowheads="1"/>
            </p:cNvSpPr>
            <p:nvPr/>
          </p:nvSpPr>
          <p:spPr bwMode="auto">
            <a:xfrm>
              <a:off x="7408336" y="3721256"/>
              <a:ext cx="2755" cy="58654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09" name="Rectangle 1115"/>
            <p:cNvSpPr>
              <a:spLocks noChangeArrowheads="1"/>
            </p:cNvSpPr>
            <p:nvPr/>
          </p:nvSpPr>
          <p:spPr bwMode="auto">
            <a:xfrm>
              <a:off x="7411089" y="3729518"/>
              <a:ext cx="5507" cy="57828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0" name="Rectangle 1116"/>
            <p:cNvSpPr>
              <a:spLocks noChangeArrowheads="1"/>
            </p:cNvSpPr>
            <p:nvPr/>
          </p:nvSpPr>
          <p:spPr bwMode="auto">
            <a:xfrm>
              <a:off x="7411089" y="3729518"/>
              <a:ext cx="5507" cy="57828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1" name="Rectangle 1117"/>
            <p:cNvSpPr>
              <a:spLocks noChangeArrowheads="1"/>
            </p:cNvSpPr>
            <p:nvPr/>
          </p:nvSpPr>
          <p:spPr bwMode="auto">
            <a:xfrm>
              <a:off x="7416597" y="3707488"/>
              <a:ext cx="2755" cy="6003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2" name="Rectangle 1118"/>
            <p:cNvSpPr>
              <a:spLocks noChangeArrowheads="1"/>
            </p:cNvSpPr>
            <p:nvPr/>
          </p:nvSpPr>
          <p:spPr bwMode="auto">
            <a:xfrm>
              <a:off x="7416597" y="3707488"/>
              <a:ext cx="2755" cy="6003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3" name="Rectangle 1119"/>
            <p:cNvSpPr>
              <a:spLocks noChangeArrowheads="1"/>
            </p:cNvSpPr>
            <p:nvPr/>
          </p:nvSpPr>
          <p:spPr bwMode="auto">
            <a:xfrm>
              <a:off x="7419351" y="3732271"/>
              <a:ext cx="2755" cy="5755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4" name="Rectangle 1120"/>
            <p:cNvSpPr>
              <a:spLocks noChangeArrowheads="1"/>
            </p:cNvSpPr>
            <p:nvPr/>
          </p:nvSpPr>
          <p:spPr bwMode="auto">
            <a:xfrm>
              <a:off x="7419351" y="3732271"/>
              <a:ext cx="2755" cy="5755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5" name="Rectangle 1121"/>
            <p:cNvSpPr>
              <a:spLocks noChangeArrowheads="1"/>
            </p:cNvSpPr>
            <p:nvPr/>
          </p:nvSpPr>
          <p:spPr bwMode="auto">
            <a:xfrm>
              <a:off x="7422104" y="3757055"/>
              <a:ext cx="2755" cy="5507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6" name="Rectangle 1122"/>
            <p:cNvSpPr>
              <a:spLocks noChangeArrowheads="1"/>
            </p:cNvSpPr>
            <p:nvPr/>
          </p:nvSpPr>
          <p:spPr bwMode="auto">
            <a:xfrm>
              <a:off x="7422104" y="3757055"/>
              <a:ext cx="2755" cy="5507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7" name="Rectangle 1123"/>
            <p:cNvSpPr>
              <a:spLocks noChangeArrowheads="1"/>
            </p:cNvSpPr>
            <p:nvPr/>
          </p:nvSpPr>
          <p:spPr bwMode="auto">
            <a:xfrm>
              <a:off x="7424859" y="3757055"/>
              <a:ext cx="2755" cy="5507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8" name="Rectangle 1124"/>
            <p:cNvSpPr>
              <a:spLocks noChangeArrowheads="1"/>
            </p:cNvSpPr>
            <p:nvPr/>
          </p:nvSpPr>
          <p:spPr bwMode="auto">
            <a:xfrm>
              <a:off x="7424859" y="3757055"/>
              <a:ext cx="2755" cy="5507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19" name="Rectangle 1125"/>
            <p:cNvSpPr>
              <a:spLocks noChangeArrowheads="1"/>
            </p:cNvSpPr>
            <p:nvPr/>
          </p:nvSpPr>
          <p:spPr bwMode="auto">
            <a:xfrm>
              <a:off x="7427612" y="3724010"/>
              <a:ext cx="5507" cy="5837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0" name="Rectangle 1126"/>
            <p:cNvSpPr>
              <a:spLocks noChangeArrowheads="1"/>
            </p:cNvSpPr>
            <p:nvPr/>
          </p:nvSpPr>
          <p:spPr bwMode="auto">
            <a:xfrm>
              <a:off x="7427612" y="3724010"/>
              <a:ext cx="5507" cy="5837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1" name="Rectangle 1127"/>
            <p:cNvSpPr>
              <a:spLocks noChangeArrowheads="1"/>
            </p:cNvSpPr>
            <p:nvPr/>
          </p:nvSpPr>
          <p:spPr bwMode="auto">
            <a:xfrm>
              <a:off x="7433119" y="3762562"/>
              <a:ext cx="2755" cy="5452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2" name="Rectangle 1128"/>
            <p:cNvSpPr>
              <a:spLocks noChangeArrowheads="1"/>
            </p:cNvSpPr>
            <p:nvPr/>
          </p:nvSpPr>
          <p:spPr bwMode="auto">
            <a:xfrm>
              <a:off x="7433119" y="3762562"/>
              <a:ext cx="2755" cy="5452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3" name="Rectangle 1129"/>
            <p:cNvSpPr>
              <a:spLocks noChangeArrowheads="1"/>
            </p:cNvSpPr>
            <p:nvPr/>
          </p:nvSpPr>
          <p:spPr bwMode="auto">
            <a:xfrm>
              <a:off x="7435874" y="3776330"/>
              <a:ext cx="2755" cy="5314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4" name="Rectangle 1130"/>
            <p:cNvSpPr>
              <a:spLocks noChangeArrowheads="1"/>
            </p:cNvSpPr>
            <p:nvPr/>
          </p:nvSpPr>
          <p:spPr bwMode="auto">
            <a:xfrm>
              <a:off x="7435874" y="3776330"/>
              <a:ext cx="2755" cy="5314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5" name="Rectangle 1131"/>
            <p:cNvSpPr>
              <a:spLocks noChangeArrowheads="1"/>
            </p:cNvSpPr>
            <p:nvPr/>
          </p:nvSpPr>
          <p:spPr bwMode="auto">
            <a:xfrm>
              <a:off x="7438626" y="3792852"/>
              <a:ext cx="2755" cy="5149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6" name="Freeform 1132"/>
            <p:cNvSpPr>
              <a:spLocks/>
            </p:cNvSpPr>
            <p:nvPr/>
          </p:nvSpPr>
          <p:spPr bwMode="auto">
            <a:xfrm>
              <a:off x="7438626" y="3792852"/>
              <a:ext cx="2755" cy="514947"/>
            </a:xfrm>
            <a:custGeom>
              <a:avLst/>
              <a:gdLst/>
              <a:ahLst/>
              <a:cxnLst>
                <a:cxn ang="0">
                  <a:pos x="0" y="187"/>
                </a:cxn>
                <a:cxn ang="0">
                  <a:pos x="0" y="0"/>
                </a:cxn>
                <a:cxn ang="0">
                  <a:pos x="0" y="187"/>
                </a:cxn>
              </a:cxnLst>
              <a:rect l="0" t="0" r="r" b="b"/>
              <a:pathLst>
                <a:path h="187">
                  <a:moveTo>
                    <a:pt x="0" y="187"/>
                  </a:moveTo>
                  <a:lnTo>
                    <a:pt x="0" y="0"/>
                  </a:lnTo>
                  <a:lnTo>
                    <a:pt x="0" y="187"/>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7" name="Rectangle 1133"/>
            <p:cNvSpPr>
              <a:spLocks noChangeArrowheads="1"/>
            </p:cNvSpPr>
            <p:nvPr/>
          </p:nvSpPr>
          <p:spPr bwMode="auto">
            <a:xfrm>
              <a:off x="7438626" y="3770823"/>
              <a:ext cx="2755" cy="53697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8" name="Rectangle 1134"/>
            <p:cNvSpPr>
              <a:spLocks noChangeArrowheads="1"/>
            </p:cNvSpPr>
            <p:nvPr/>
          </p:nvSpPr>
          <p:spPr bwMode="auto">
            <a:xfrm>
              <a:off x="7438626" y="3770823"/>
              <a:ext cx="2755" cy="53697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29" name="Rectangle 1135"/>
            <p:cNvSpPr>
              <a:spLocks noChangeArrowheads="1"/>
            </p:cNvSpPr>
            <p:nvPr/>
          </p:nvSpPr>
          <p:spPr bwMode="auto">
            <a:xfrm>
              <a:off x="7441381" y="3787345"/>
              <a:ext cx="2755" cy="52045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0" name="Rectangle 1136"/>
            <p:cNvSpPr>
              <a:spLocks noChangeArrowheads="1"/>
            </p:cNvSpPr>
            <p:nvPr/>
          </p:nvSpPr>
          <p:spPr bwMode="auto">
            <a:xfrm>
              <a:off x="7441381" y="3787345"/>
              <a:ext cx="2755" cy="52045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1" name="Rectangle 1137"/>
            <p:cNvSpPr>
              <a:spLocks noChangeArrowheads="1"/>
            </p:cNvSpPr>
            <p:nvPr/>
          </p:nvSpPr>
          <p:spPr bwMode="auto">
            <a:xfrm>
              <a:off x="7444134" y="3828652"/>
              <a:ext cx="5507" cy="4791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2" name="Rectangle 1138"/>
            <p:cNvSpPr>
              <a:spLocks noChangeArrowheads="1"/>
            </p:cNvSpPr>
            <p:nvPr/>
          </p:nvSpPr>
          <p:spPr bwMode="auto">
            <a:xfrm>
              <a:off x="7444134" y="3828652"/>
              <a:ext cx="5507" cy="47914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3" name="Rectangle 1139"/>
            <p:cNvSpPr>
              <a:spLocks noChangeArrowheads="1"/>
            </p:cNvSpPr>
            <p:nvPr/>
          </p:nvSpPr>
          <p:spPr bwMode="auto">
            <a:xfrm>
              <a:off x="7449641" y="3801114"/>
              <a:ext cx="2755" cy="5066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4" name="Rectangle 1140"/>
            <p:cNvSpPr>
              <a:spLocks noChangeArrowheads="1"/>
            </p:cNvSpPr>
            <p:nvPr/>
          </p:nvSpPr>
          <p:spPr bwMode="auto">
            <a:xfrm>
              <a:off x="7449641" y="3801114"/>
              <a:ext cx="2755" cy="5066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5" name="Rectangle 1141"/>
            <p:cNvSpPr>
              <a:spLocks noChangeArrowheads="1"/>
            </p:cNvSpPr>
            <p:nvPr/>
          </p:nvSpPr>
          <p:spPr bwMode="auto">
            <a:xfrm>
              <a:off x="7452396" y="3809375"/>
              <a:ext cx="2755" cy="49842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6" name="Rectangle 1142"/>
            <p:cNvSpPr>
              <a:spLocks noChangeArrowheads="1"/>
            </p:cNvSpPr>
            <p:nvPr/>
          </p:nvSpPr>
          <p:spPr bwMode="auto">
            <a:xfrm>
              <a:off x="7452396" y="3809375"/>
              <a:ext cx="2755" cy="49842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7" name="Rectangle 1143"/>
            <p:cNvSpPr>
              <a:spLocks noChangeArrowheads="1"/>
            </p:cNvSpPr>
            <p:nvPr/>
          </p:nvSpPr>
          <p:spPr bwMode="auto">
            <a:xfrm>
              <a:off x="7455149" y="3806622"/>
              <a:ext cx="2755" cy="50117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8" name="Rectangle 1144"/>
            <p:cNvSpPr>
              <a:spLocks noChangeArrowheads="1"/>
            </p:cNvSpPr>
            <p:nvPr/>
          </p:nvSpPr>
          <p:spPr bwMode="auto">
            <a:xfrm>
              <a:off x="7455149" y="3806622"/>
              <a:ext cx="2755" cy="50117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39" name="Rectangle 1145"/>
            <p:cNvSpPr>
              <a:spLocks noChangeArrowheads="1"/>
            </p:cNvSpPr>
            <p:nvPr/>
          </p:nvSpPr>
          <p:spPr bwMode="auto">
            <a:xfrm>
              <a:off x="7457903" y="3795607"/>
              <a:ext cx="5507" cy="5121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0" name="Rectangle 1146"/>
            <p:cNvSpPr>
              <a:spLocks noChangeArrowheads="1"/>
            </p:cNvSpPr>
            <p:nvPr/>
          </p:nvSpPr>
          <p:spPr bwMode="auto">
            <a:xfrm>
              <a:off x="7457903" y="3795607"/>
              <a:ext cx="5507" cy="5121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1" name="Rectangle 1147"/>
            <p:cNvSpPr>
              <a:spLocks noChangeArrowheads="1"/>
            </p:cNvSpPr>
            <p:nvPr/>
          </p:nvSpPr>
          <p:spPr bwMode="auto">
            <a:xfrm>
              <a:off x="7463411" y="3812129"/>
              <a:ext cx="2755" cy="49567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2" name="Rectangle 1148"/>
            <p:cNvSpPr>
              <a:spLocks noChangeArrowheads="1"/>
            </p:cNvSpPr>
            <p:nvPr/>
          </p:nvSpPr>
          <p:spPr bwMode="auto">
            <a:xfrm>
              <a:off x="7463411" y="3812129"/>
              <a:ext cx="2755" cy="49567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3" name="Rectangle 1149"/>
            <p:cNvSpPr>
              <a:spLocks noChangeArrowheads="1"/>
            </p:cNvSpPr>
            <p:nvPr/>
          </p:nvSpPr>
          <p:spPr bwMode="auto">
            <a:xfrm>
              <a:off x="7466164" y="3834159"/>
              <a:ext cx="2755" cy="47364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4" name="Rectangle 1150"/>
            <p:cNvSpPr>
              <a:spLocks noChangeArrowheads="1"/>
            </p:cNvSpPr>
            <p:nvPr/>
          </p:nvSpPr>
          <p:spPr bwMode="auto">
            <a:xfrm>
              <a:off x="7466164" y="3834159"/>
              <a:ext cx="2755" cy="47364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5" name="Rectangle 1151"/>
            <p:cNvSpPr>
              <a:spLocks noChangeArrowheads="1"/>
            </p:cNvSpPr>
            <p:nvPr/>
          </p:nvSpPr>
          <p:spPr bwMode="auto">
            <a:xfrm>
              <a:off x="7468918" y="3825897"/>
              <a:ext cx="2755" cy="48190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6" name="Rectangle 1152"/>
            <p:cNvSpPr>
              <a:spLocks noChangeArrowheads="1"/>
            </p:cNvSpPr>
            <p:nvPr/>
          </p:nvSpPr>
          <p:spPr bwMode="auto">
            <a:xfrm>
              <a:off x="7468918" y="3825897"/>
              <a:ext cx="2755" cy="48190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7" name="Rectangle 1153"/>
            <p:cNvSpPr>
              <a:spLocks noChangeArrowheads="1"/>
            </p:cNvSpPr>
            <p:nvPr/>
          </p:nvSpPr>
          <p:spPr bwMode="auto">
            <a:xfrm>
              <a:off x="7471671" y="3834159"/>
              <a:ext cx="2755" cy="47364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8" name="Rectangle 1154"/>
            <p:cNvSpPr>
              <a:spLocks noChangeArrowheads="1"/>
            </p:cNvSpPr>
            <p:nvPr/>
          </p:nvSpPr>
          <p:spPr bwMode="auto">
            <a:xfrm>
              <a:off x="7471671" y="3834159"/>
              <a:ext cx="2755" cy="47364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49" name="Rectangle 1155"/>
            <p:cNvSpPr>
              <a:spLocks noChangeArrowheads="1"/>
            </p:cNvSpPr>
            <p:nvPr/>
          </p:nvSpPr>
          <p:spPr bwMode="auto">
            <a:xfrm>
              <a:off x="7474426" y="3828652"/>
              <a:ext cx="5507" cy="47914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0" name="Rectangle 1156"/>
            <p:cNvSpPr>
              <a:spLocks noChangeArrowheads="1"/>
            </p:cNvSpPr>
            <p:nvPr/>
          </p:nvSpPr>
          <p:spPr bwMode="auto">
            <a:xfrm>
              <a:off x="7474426" y="3828652"/>
              <a:ext cx="5507" cy="47914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1" name="Rectangle 1157"/>
            <p:cNvSpPr>
              <a:spLocks noChangeArrowheads="1"/>
            </p:cNvSpPr>
            <p:nvPr/>
          </p:nvSpPr>
          <p:spPr bwMode="auto">
            <a:xfrm>
              <a:off x="7479933" y="3853434"/>
              <a:ext cx="2755" cy="4543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2" name="Rectangle 1158"/>
            <p:cNvSpPr>
              <a:spLocks noChangeArrowheads="1"/>
            </p:cNvSpPr>
            <p:nvPr/>
          </p:nvSpPr>
          <p:spPr bwMode="auto">
            <a:xfrm>
              <a:off x="7479933" y="3853434"/>
              <a:ext cx="2755" cy="4543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3" name="Rectangle 1159"/>
            <p:cNvSpPr>
              <a:spLocks noChangeArrowheads="1"/>
            </p:cNvSpPr>
            <p:nvPr/>
          </p:nvSpPr>
          <p:spPr bwMode="auto">
            <a:xfrm>
              <a:off x="7482686" y="3812129"/>
              <a:ext cx="2755" cy="49567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4" name="Rectangle 1160"/>
            <p:cNvSpPr>
              <a:spLocks noChangeArrowheads="1"/>
            </p:cNvSpPr>
            <p:nvPr/>
          </p:nvSpPr>
          <p:spPr bwMode="auto">
            <a:xfrm>
              <a:off x="7482686" y="3812129"/>
              <a:ext cx="2755" cy="49567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5" name="Rectangle 1161"/>
            <p:cNvSpPr>
              <a:spLocks noChangeArrowheads="1"/>
            </p:cNvSpPr>
            <p:nvPr/>
          </p:nvSpPr>
          <p:spPr bwMode="auto">
            <a:xfrm>
              <a:off x="7485441" y="3853434"/>
              <a:ext cx="2755" cy="4543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6" name="Rectangle 1162"/>
            <p:cNvSpPr>
              <a:spLocks noChangeArrowheads="1"/>
            </p:cNvSpPr>
            <p:nvPr/>
          </p:nvSpPr>
          <p:spPr bwMode="auto">
            <a:xfrm>
              <a:off x="7485441" y="3853434"/>
              <a:ext cx="2755" cy="4543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7" name="Rectangle 1163"/>
            <p:cNvSpPr>
              <a:spLocks noChangeArrowheads="1"/>
            </p:cNvSpPr>
            <p:nvPr/>
          </p:nvSpPr>
          <p:spPr bwMode="auto">
            <a:xfrm>
              <a:off x="7488193" y="3869957"/>
              <a:ext cx="2755" cy="4378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8" name="Rectangle 1164"/>
            <p:cNvSpPr>
              <a:spLocks noChangeArrowheads="1"/>
            </p:cNvSpPr>
            <p:nvPr/>
          </p:nvSpPr>
          <p:spPr bwMode="auto">
            <a:xfrm>
              <a:off x="7488193" y="3869957"/>
              <a:ext cx="2755" cy="43784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59" name="Rectangle 1165"/>
            <p:cNvSpPr>
              <a:spLocks noChangeArrowheads="1"/>
            </p:cNvSpPr>
            <p:nvPr/>
          </p:nvSpPr>
          <p:spPr bwMode="auto">
            <a:xfrm>
              <a:off x="7490948" y="3858942"/>
              <a:ext cx="5507" cy="4488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0" name="Rectangle 1166"/>
            <p:cNvSpPr>
              <a:spLocks noChangeArrowheads="1"/>
            </p:cNvSpPr>
            <p:nvPr/>
          </p:nvSpPr>
          <p:spPr bwMode="auto">
            <a:xfrm>
              <a:off x="7490948" y="3858942"/>
              <a:ext cx="5507" cy="4488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1" name="Rectangle 1167"/>
            <p:cNvSpPr>
              <a:spLocks noChangeArrowheads="1"/>
            </p:cNvSpPr>
            <p:nvPr/>
          </p:nvSpPr>
          <p:spPr bwMode="auto">
            <a:xfrm>
              <a:off x="7496455" y="3853434"/>
              <a:ext cx="2755" cy="4543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2" name="Rectangle 1168"/>
            <p:cNvSpPr>
              <a:spLocks noChangeArrowheads="1"/>
            </p:cNvSpPr>
            <p:nvPr/>
          </p:nvSpPr>
          <p:spPr bwMode="auto">
            <a:xfrm>
              <a:off x="7496455" y="3853434"/>
              <a:ext cx="2755" cy="4543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3" name="Rectangle 1169"/>
            <p:cNvSpPr>
              <a:spLocks noChangeArrowheads="1"/>
            </p:cNvSpPr>
            <p:nvPr/>
          </p:nvSpPr>
          <p:spPr bwMode="auto">
            <a:xfrm>
              <a:off x="7499208" y="3858942"/>
              <a:ext cx="2755" cy="4488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4" name="Rectangle 1170"/>
            <p:cNvSpPr>
              <a:spLocks noChangeArrowheads="1"/>
            </p:cNvSpPr>
            <p:nvPr/>
          </p:nvSpPr>
          <p:spPr bwMode="auto">
            <a:xfrm>
              <a:off x="7499208" y="3858942"/>
              <a:ext cx="2755" cy="4488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5" name="Rectangle 1171"/>
            <p:cNvSpPr>
              <a:spLocks noChangeArrowheads="1"/>
            </p:cNvSpPr>
            <p:nvPr/>
          </p:nvSpPr>
          <p:spPr bwMode="auto">
            <a:xfrm>
              <a:off x="7501963" y="3875464"/>
              <a:ext cx="2755" cy="43233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6" name="Rectangle 1172"/>
            <p:cNvSpPr>
              <a:spLocks noChangeArrowheads="1"/>
            </p:cNvSpPr>
            <p:nvPr/>
          </p:nvSpPr>
          <p:spPr bwMode="auto">
            <a:xfrm>
              <a:off x="7501963" y="3875464"/>
              <a:ext cx="2755" cy="43233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7" name="Rectangle 1173"/>
            <p:cNvSpPr>
              <a:spLocks noChangeArrowheads="1"/>
            </p:cNvSpPr>
            <p:nvPr/>
          </p:nvSpPr>
          <p:spPr bwMode="auto">
            <a:xfrm>
              <a:off x="7504716" y="3883726"/>
              <a:ext cx="2755" cy="42407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8" name="Rectangle 1174"/>
            <p:cNvSpPr>
              <a:spLocks noChangeArrowheads="1"/>
            </p:cNvSpPr>
            <p:nvPr/>
          </p:nvSpPr>
          <p:spPr bwMode="auto">
            <a:xfrm>
              <a:off x="7504716" y="3883726"/>
              <a:ext cx="2755" cy="42407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69" name="Rectangle 1175"/>
            <p:cNvSpPr>
              <a:spLocks noChangeArrowheads="1"/>
            </p:cNvSpPr>
            <p:nvPr/>
          </p:nvSpPr>
          <p:spPr bwMode="auto">
            <a:xfrm>
              <a:off x="7507470" y="3883726"/>
              <a:ext cx="5507" cy="42407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0" name="Rectangle 1176"/>
            <p:cNvSpPr>
              <a:spLocks noChangeArrowheads="1"/>
            </p:cNvSpPr>
            <p:nvPr/>
          </p:nvSpPr>
          <p:spPr bwMode="auto">
            <a:xfrm>
              <a:off x="7507470" y="3883726"/>
              <a:ext cx="5507" cy="42407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1" name="Rectangle 1177"/>
            <p:cNvSpPr>
              <a:spLocks noChangeArrowheads="1"/>
            </p:cNvSpPr>
            <p:nvPr/>
          </p:nvSpPr>
          <p:spPr bwMode="auto">
            <a:xfrm>
              <a:off x="7512978" y="3869957"/>
              <a:ext cx="2755" cy="4378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2" name="Freeform 1178"/>
            <p:cNvSpPr>
              <a:spLocks/>
            </p:cNvSpPr>
            <p:nvPr/>
          </p:nvSpPr>
          <p:spPr bwMode="auto">
            <a:xfrm>
              <a:off x="7512978" y="3869957"/>
              <a:ext cx="2755" cy="437842"/>
            </a:xfrm>
            <a:custGeom>
              <a:avLst/>
              <a:gdLst/>
              <a:ahLst/>
              <a:cxnLst>
                <a:cxn ang="0">
                  <a:pos x="0" y="159"/>
                </a:cxn>
                <a:cxn ang="0">
                  <a:pos x="0" y="0"/>
                </a:cxn>
                <a:cxn ang="0">
                  <a:pos x="0" y="159"/>
                </a:cxn>
              </a:cxnLst>
              <a:rect l="0" t="0" r="r" b="b"/>
              <a:pathLst>
                <a:path h="159">
                  <a:moveTo>
                    <a:pt x="0" y="159"/>
                  </a:moveTo>
                  <a:lnTo>
                    <a:pt x="0" y="0"/>
                  </a:lnTo>
                  <a:lnTo>
                    <a:pt x="0" y="159"/>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3" name="Rectangle 1179"/>
            <p:cNvSpPr>
              <a:spLocks noChangeArrowheads="1"/>
            </p:cNvSpPr>
            <p:nvPr/>
          </p:nvSpPr>
          <p:spPr bwMode="auto">
            <a:xfrm>
              <a:off x="7512978" y="3880971"/>
              <a:ext cx="2755" cy="4268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4" name="Rectangle 1180"/>
            <p:cNvSpPr>
              <a:spLocks noChangeArrowheads="1"/>
            </p:cNvSpPr>
            <p:nvPr/>
          </p:nvSpPr>
          <p:spPr bwMode="auto">
            <a:xfrm>
              <a:off x="7512978" y="3880971"/>
              <a:ext cx="2755" cy="4268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5" name="Rectangle 1181"/>
            <p:cNvSpPr>
              <a:spLocks noChangeArrowheads="1"/>
            </p:cNvSpPr>
            <p:nvPr/>
          </p:nvSpPr>
          <p:spPr bwMode="auto">
            <a:xfrm>
              <a:off x="7515731" y="3883726"/>
              <a:ext cx="2755" cy="42407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6" name="Rectangle 1182"/>
            <p:cNvSpPr>
              <a:spLocks noChangeArrowheads="1"/>
            </p:cNvSpPr>
            <p:nvPr/>
          </p:nvSpPr>
          <p:spPr bwMode="auto">
            <a:xfrm>
              <a:off x="7515731" y="3883726"/>
              <a:ext cx="2755" cy="42407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7" name="Rectangle 1183"/>
            <p:cNvSpPr>
              <a:spLocks noChangeArrowheads="1"/>
            </p:cNvSpPr>
            <p:nvPr/>
          </p:nvSpPr>
          <p:spPr bwMode="auto">
            <a:xfrm>
              <a:off x="7518485" y="3886479"/>
              <a:ext cx="2755" cy="42132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8" name="Rectangle 1184"/>
            <p:cNvSpPr>
              <a:spLocks noChangeArrowheads="1"/>
            </p:cNvSpPr>
            <p:nvPr/>
          </p:nvSpPr>
          <p:spPr bwMode="auto">
            <a:xfrm>
              <a:off x="7518485" y="3886479"/>
              <a:ext cx="2755" cy="42132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79" name="Rectangle 1185"/>
            <p:cNvSpPr>
              <a:spLocks noChangeArrowheads="1"/>
            </p:cNvSpPr>
            <p:nvPr/>
          </p:nvSpPr>
          <p:spPr bwMode="auto">
            <a:xfrm>
              <a:off x="7521238" y="3911263"/>
              <a:ext cx="2755" cy="3965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0" name="Rectangle 1186"/>
            <p:cNvSpPr>
              <a:spLocks noChangeArrowheads="1"/>
            </p:cNvSpPr>
            <p:nvPr/>
          </p:nvSpPr>
          <p:spPr bwMode="auto">
            <a:xfrm>
              <a:off x="7521238" y="3911263"/>
              <a:ext cx="2755" cy="3965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1" name="Rectangle 1187"/>
            <p:cNvSpPr>
              <a:spLocks noChangeArrowheads="1"/>
            </p:cNvSpPr>
            <p:nvPr/>
          </p:nvSpPr>
          <p:spPr bwMode="auto">
            <a:xfrm>
              <a:off x="7523993" y="3883726"/>
              <a:ext cx="5507" cy="42407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2" name="Rectangle 1188"/>
            <p:cNvSpPr>
              <a:spLocks noChangeArrowheads="1"/>
            </p:cNvSpPr>
            <p:nvPr/>
          </p:nvSpPr>
          <p:spPr bwMode="auto">
            <a:xfrm>
              <a:off x="7523993" y="3883726"/>
              <a:ext cx="5507" cy="42407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3" name="Rectangle 1189"/>
            <p:cNvSpPr>
              <a:spLocks noChangeArrowheads="1"/>
            </p:cNvSpPr>
            <p:nvPr/>
          </p:nvSpPr>
          <p:spPr bwMode="auto">
            <a:xfrm>
              <a:off x="7529500" y="3889234"/>
              <a:ext cx="2755" cy="4185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4" name="Rectangle 1190"/>
            <p:cNvSpPr>
              <a:spLocks noChangeArrowheads="1"/>
            </p:cNvSpPr>
            <p:nvPr/>
          </p:nvSpPr>
          <p:spPr bwMode="auto">
            <a:xfrm>
              <a:off x="7529500" y="3889234"/>
              <a:ext cx="2755" cy="4185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5" name="Rectangle 1191"/>
            <p:cNvSpPr>
              <a:spLocks noChangeArrowheads="1"/>
            </p:cNvSpPr>
            <p:nvPr/>
          </p:nvSpPr>
          <p:spPr bwMode="auto">
            <a:xfrm>
              <a:off x="7532253" y="3916771"/>
              <a:ext cx="2755" cy="39102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6" name="Rectangle 1192"/>
            <p:cNvSpPr>
              <a:spLocks noChangeArrowheads="1"/>
            </p:cNvSpPr>
            <p:nvPr/>
          </p:nvSpPr>
          <p:spPr bwMode="auto">
            <a:xfrm>
              <a:off x="7532253" y="3916771"/>
              <a:ext cx="2755" cy="39102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7" name="Rectangle 1193"/>
            <p:cNvSpPr>
              <a:spLocks noChangeArrowheads="1"/>
            </p:cNvSpPr>
            <p:nvPr/>
          </p:nvSpPr>
          <p:spPr bwMode="auto">
            <a:xfrm>
              <a:off x="7535007" y="3930538"/>
              <a:ext cx="2755" cy="37726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8" name="Rectangle 1194"/>
            <p:cNvSpPr>
              <a:spLocks noChangeArrowheads="1"/>
            </p:cNvSpPr>
            <p:nvPr/>
          </p:nvSpPr>
          <p:spPr bwMode="auto">
            <a:xfrm>
              <a:off x="7535007" y="3930538"/>
              <a:ext cx="2755" cy="37726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89" name="Rectangle 1195"/>
            <p:cNvSpPr>
              <a:spLocks noChangeArrowheads="1"/>
            </p:cNvSpPr>
            <p:nvPr/>
          </p:nvSpPr>
          <p:spPr bwMode="auto">
            <a:xfrm>
              <a:off x="7537760" y="3905756"/>
              <a:ext cx="5507" cy="40204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0" name="Rectangle 1196"/>
            <p:cNvSpPr>
              <a:spLocks noChangeArrowheads="1"/>
            </p:cNvSpPr>
            <p:nvPr/>
          </p:nvSpPr>
          <p:spPr bwMode="auto">
            <a:xfrm>
              <a:off x="7537760" y="3905756"/>
              <a:ext cx="5507" cy="40204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1" name="Rectangle 1197"/>
            <p:cNvSpPr>
              <a:spLocks noChangeArrowheads="1"/>
            </p:cNvSpPr>
            <p:nvPr/>
          </p:nvSpPr>
          <p:spPr bwMode="auto">
            <a:xfrm>
              <a:off x="7543268" y="3897494"/>
              <a:ext cx="2755" cy="4103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2" name="Rectangle 1198"/>
            <p:cNvSpPr>
              <a:spLocks noChangeArrowheads="1"/>
            </p:cNvSpPr>
            <p:nvPr/>
          </p:nvSpPr>
          <p:spPr bwMode="auto">
            <a:xfrm>
              <a:off x="7543268" y="3897494"/>
              <a:ext cx="2755" cy="4103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3" name="Rectangle 1199"/>
            <p:cNvSpPr>
              <a:spLocks noChangeArrowheads="1"/>
            </p:cNvSpPr>
            <p:nvPr/>
          </p:nvSpPr>
          <p:spPr bwMode="auto">
            <a:xfrm>
              <a:off x="7546022" y="3936046"/>
              <a:ext cx="2755" cy="3717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4" name="Rectangle 1200"/>
            <p:cNvSpPr>
              <a:spLocks noChangeArrowheads="1"/>
            </p:cNvSpPr>
            <p:nvPr/>
          </p:nvSpPr>
          <p:spPr bwMode="auto">
            <a:xfrm>
              <a:off x="7546022" y="3936046"/>
              <a:ext cx="2755" cy="3717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5" name="Rectangle 1201"/>
            <p:cNvSpPr>
              <a:spLocks noChangeArrowheads="1"/>
            </p:cNvSpPr>
            <p:nvPr/>
          </p:nvSpPr>
          <p:spPr bwMode="auto">
            <a:xfrm>
              <a:off x="7548775" y="3944308"/>
              <a:ext cx="2755" cy="36349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6" name="Rectangle 1202"/>
            <p:cNvSpPr>
              <a:spLocks noChangeArrowheads="1"/>
            </p:cNvSpPr>
            <p:nvPr/>
          </p:nvSpPr>
          <p:spPr bwMode="auto">
            <a:xfrm>
              <a:off x="7548775" y="3944308"/>
              <a:ext cx="2755" cy="36349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7" name="Rectangle 1203"/>
            <p:cNvSpPr>
              <a:spLocks noChangeArrowheads="1"/>
            </p:cNvSpPr>
            <p:nvPr/>
          </p:nvSpPr>
          <p:spPr bwMode="auto">
            <a:xfrm>
              <a:off x="7551530" y="3933293"/>
              <a:ext cx="2755" cy="37450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8" name="Rectangle 1204"/>
            <p:cNvSpPr>
              <a:spLocks noChangeArrowheads="1"/>
            </p:cNvSpPr>
            <p:nvPr/>
          </p:nvSpPr>
          <p:spPr bwMode="auto">
            <a:xfrm>
              <a:off x="7551530" y="3933293"/>
              <a:ext cx="2755" cy="37450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299" name="Rectangle 1205"/>
            <p:cNvSpPr>
              <a:spLocks noChangeArrowheads="1"/>
            </p:cNvSpPr>
            <p:nvPr/>
          </p:nvSpPr>
          <p:spPr bwMode="auto">
            <a:xfrm>
              <a:off x="7554283" y="3919524"/>
              <a:ext cx="5507" cy="38827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0" name="Rectangle 1206"/>
            <p:cNvSpPr>
              <a:spLocks noChangeArrowheads="1"/>
            </p:cNvSpPr>
            <p:nvPr/>
          </p:nvSpPr>
          <p:spPr bwMode="auto">
            <a:xfrm>
              <a:off x="7554283" y="3919524"/>
              <a:ext cx="5507" cy="38827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1" name="Rectangle 1207"/>
            <p:cNvSpPr>
              <a:spLocks noChangeArrowheads="1"/>
            </p:cNvSpPr>
            <p:nvPr/>
          </p:nvSpPr>
          <p:spPr bwMode="auto">
            <a:xfrm>
              <a:off x="7559790" y="3936046"/>
              <a:ext cx="2755" cy="3717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2" name="Rectangle 1208"/>
            <p:cNvSpPr>
              <a:spLocks noChangeArrowheads="1"/>
            </p:cNvSpPr>
            <p:nvPr/>
          </p:nvSpPr>
          <p:spPr bwMode="auto">
            <a:xfrm>
              <a:off x="7559790" y="3936046"/>
              <a:ext cx="2755" cy="3717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3" name="Rectangle 1209"/>
            <p:cNvSpPr>
              <a:spLocks noChangeArrowheads="1"/>
            </p:cNvSpPr>
            <p:nvPr/>
          </p:nvSpPr>
          <p:spPr bwMode="auto">
            <a:xfrm>
              <a:off x="7562545" y="3963583"/>
              <a:ext cx="2755" cy="34421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4" name="Rectangle 1210"/>
            <p:cNvSpPr>
              <a:spLocks noChangeArrowheads="1"/>
            </p:cNvSpPr>
            <p:nvPr/>
          </p:nvSpPr>
          <p:spPr bwMode="auto">
            <a:xfrm>
              <a:off x="7562545" y="3963583"/>
              <a:ext cx="2755" cy="34421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5" name="Rectangle 1212"/>
            <p:cNvSpPr>
              <a:spLocks noChangeArrowheads="1"/>
            </p:cNvSpPr>
            <p:nvPr/>
          </p:nvSpPr>
          <p:spPr bwMode="auto">
            <a:xfrm>
              <a:off x="7565298" y="3949815"/>
              <a:ext cx="2755" cy="3579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6" name="Rectangle 1213"/>
            <p:cNvSpPr>
              <a:spLocks noChangeArrowheads="1"/>
            </p:cNvSpPr>
            <p:nvPr/>
          </p:nvSpPr>
          <p:spPr bwMode="auto">
            <a:xfrm>
              <a:off x="7565298" y="3949815"/>
              <a:ext cx="2755" cy="3579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7" name="Rectangle 1214"/>
            <p:cNvSpPr>
              <a:spLocks noChangeArrowheads="1"/>
            </p:cNvSpPr>
            <p:nvPr/>
          </p:nvSpPr>
          <p:spPr bwMode="auto">
            <a:xfrm>
              <a:off x="7568052" y="3974598"/>
              <a:ext cx="2755" cy="3332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8" name="Rectangle 1215"/>
            <p:cNvSpPr>
              <a:spLocks noChangeArrowheads="1"/>
            </p:cNvSpPr>
            <p:nvPr/>
          </p:nvSpPr>
          <p:spPr bwMode="auto">
            <a:xfrm>
              <a:off x="7568052" y="3974598"/>
              <a:ext cx="2755" cy="3332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09" name="Rectangle 1216"/>
            <p:cNvSpPr>
              <a:spLocks noChangeArrowheads="1"/>
            </p:cNvSpPr>
            <p:nvPr/>
          </p:nvSpPr>
          <p:spPr bwMode="auto">
            <a:xfrm>
              <a:off x="7570805" y="3963583"/>
              <a:ext cx="5507" cy="34421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0" name="Rectangle 1217"/>
            <p:cNvSpPr>
              <a:spLocks noChangeArrowheads="1"/>
            </p:cNvSpPr>
            <p:nvPr/>
          </p:nvSpPr>
          <p:spPr bwMode="auto">
            <a:xfrm>
              <a:off x="7570805" y="3963583"/>
              <a:ext cx="5507" cy="34421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1" name="Rectangle 1218"/>
            <p:cNvSpPr>
              <a:spLocks noChangeArrowheads="1"/>
            </p:cNvSpPr>
            <p:nvPr/>
          </p:nvSpPr>
          <p:spPr bwMode="auto">
            <a:xfrm>
              <a:off x="7576312" y="3936046"/>
              <a:ext cx="2755" cy="3717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2" name="Rectangle 1219"/>
            <p:cNvSpPr>
              <a:spLocks noChangeArrowheads="1"/>
            </p:cNvSpPr>
            <p:nvPr/>
          </p:nvSpPr>
          <p:spPr bwMode="auto">
            <a:xfrm>
              <a:off x="7576312" y="3936046"/>
              <a:ext cx="2755" cy="3717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3" name="Rectangle 1220"/>
            <p:cNvSpPr>
              <a:spLocks noChangeArrowheads="1"/>
            </p:cNvSpPr>
            <p:nvPr/>
          </p:nvSpPr>
          <p:spPr bwMode="auto">
            <a:xfrm>
              <a:off x="7579067" y="3952568"/>
              <a:ext cx="2755" cy="3552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4" name="Rectangle 1221"/>
            <p:cNvSpPr>
              <a:spLocks noChangeArrowheads="1"/>
            </p:cNvSpPr>
            <p:nvPr/>
          </p:nvSpPr>
          <p:spPr bwMode="auto">
            <a:xfrm>
              <a:off x="7579067" y="3952568"/>
              <a:ext cx="2755" cy="3552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5" name="Rectangle 1222"/>
            <p:cNvSpPr>
              <a:spLocks noChangeArrowheads="1"/>
            </p:cNvSpPr>
            <p:nvPr/>
          </p:nvSpPr>
          <p:spPr bwMode="auto">
            <a:xfrm>
              <a:off x="7581820" y="3960830"/>
              <a:ext cx="2755" cy="3469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6" name="Rectangle 1223"/>
            <p:cNvSpPr>
              <a:spLocks noChangeArrowheads="1"/>
            </p:cNvSpPr>
            <p:nvPr/>
          </p:nvSpPr>
          <p:spPr bwMode="auto">
            <a:xfrm>
              <a:off x="7581820" y="3960830"/>
              <a:ext cx="2755" cy="3469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7" name="Rectangle 1224"/>
            <p:cNvSpPr>
              <a:spLocks noChangeArrowheads="1"/>
            </p:cNvSpPr>
            <p:nvPr/>
          </p:nvSpPr>
          <p:spPr bwMode="auto">
            <a:xfrm>
              <a:off x="7584574" y="3960830"/>
              <a:ext cx="2755" cy="3469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8" name="Rectangle 1225"/>
            <p:cNvSpPr>
              <a:spLocks noChangeArrowheads="1"/>
            </p:cNvSpPr>
            <p:nvPr/>
          </p:nvSpPr>
          <p:spPr bwMode="auto">
            <a:xfrm>
              <a:off x="7584574" y="3960830"/>
              <a:ext cx="2755" cy="3469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19" name="Rectangle 1226"/>
            <p:cNvSpPr>
              <a:spLocks noChangeArrowheads="1"/>
            </p:cNvSpPr>
            <p:nvPr/>
          </p:nvSpPr>
          <p:spPr bwMode="auto">
            <a:xfrm>
              <a:off x="7587327" y="3974598"/>
              <a:ext cx="2755" cy="3332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0" name="Freeform 1227"/>
            <p:cNvSpPr>
              <a:spLocks/>
            </p:cNvSpPr>
            <p:nvPr/>
          </p:nvSpPr>
          <p:spPr bwMode="auto">
            <a:xfrm>
              <a:off x="7587327" y="3974598"/>
              <a:ext cx="2755" cy="333201"/>
            </a:xfrm>
            <a:custGeom>
              <a:avLst/>
              <a:gdLst/>
              <a:ahLst/>
              <a:cxnLst>
                <a:cxn ang="0">
                  <a:pos x="0" y="121"/>
                </a:cxn>
                <a:cxn ang="0">
                  <a:pos x="0" y="0"/>
                </a:cxn>
                <a:cxn ang="0">
                  <a:pos x="0" y="121"/>
                </a:cxn>
              </a:cxnLst>
              <a:rect l="0" t="0" r="r" b="b"/>
              <a:pathLst>
                <a:path h="121">
                  <a:moveTo>
                    <a:pt x="0" y="121"/>
                  </a:moveTo>
                  <a:lnTo>
                    <a:pt x="0" y="0"/>
                  </a:lnTo>
                  <a:lnTo>
                    <a:pt x="0" y="121"/>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1" name="Rectangle 1228"/>
            <p:cNvSpPr>
              <a:spLocks noChangeArrowheads="1"/>
            </p:cNvSpPr>
            <p:nvPr/>
          </p:nvSpPr>
          <p:spPr bwMode="auto">
            <a:xfrm>
              <a:off x="7587327" y="3974598"/>
              <a:ext cx="5507" cy="3332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2" name="Rectangle 1229"/>
            <p:cNvSpPr>
              <a:spLocks noChangeArrowheads="1"/>
            </p:cNvSpPr>
            <p:nvPr/>
          </p:nvSpPr>
          <p:spPr bwMode="auto">
            <a:xfrm>
              <a:off x="7587327" y="3974598"/>
              <a:ext cx="5507" cy="3332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3" name="Rectangle 1230"/>
            <p:cNvSpPr>
              <a:spLocks noChangeArrowheads="1"/>
            </p:cNvSpPr>
            <p:nvPr/>
          </p:nvSpPr>
          <p:spPr bwMode="auto">
            <a:xfrm>
              <a:off x="7592835" y="3969091"/>
              <a:ext cx="2755" cy="33870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4" name="Rectangle 1231"/>
            <p:cNvSpPr>
              <a:spLocks noChangeArrowheads="1"/>
            </p:cNvSpPr>
            <p:nvPr/>
          </p:nvSpPr>
          <p:spPr bwMode="auto">
            <a:xfrm>
              <a:off x="7592835" y="3969091"/>
              <a:ext cx="2755" cy="33870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5" name="Rectangle 1232"/>
            <p:cNvSpPr>
              <a:spLocks noChangeArrowheads="1"/>
            </p:cNvSpPr>
            <p:nvPr/>
          </p:nvSpPr>
          <p:spPr bwMode="auto">
            <a:xfrm>
              <a:off x="7595589" y="3991120"/>
              <a:ext cx="2755" cy="3166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6" name="Rectangle 1233"/>
            <p:cNvSpPr>
              <a:spLocks noChangeArrowheads="1"/>
            </p:cNvSpPr>
            <p:nvPr/>
          </p:nvSpPr>
          <p:spPr bwMode="auto">
            <a:xfrm>
              <a:off x="7595589" y="3991120"/>
              <a:ext cx="2755" cy="3166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7" name="Rectangle 1234"/>
            <p:cNvSpPr>
              <a:spLocks noChangeArrowheads="1"/>
            </p:cNvSpPr>
            <p:nvPr/>
          </p:nvSpPr>
          <p:spPr bwMode="auto">
            <a:xfrm>
              <a:off x="7598342" y="3966338"/>
              <a:ext cx="2755" cy="34146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8" name="Rectangle 1235"/>
            <p:cNvSpPr>
              <a:spLocks noChangeArrowheads="1"/>
            </p:cNvSpPr>
            <p:nvPr/>
          </p:nvSpPr>
          <p:spPr bwMode="auto">
            <a:xfrm>
              <a:off x="7598342" y="3966338"/>
              <a:ext cx="2755" cy="34146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29" name="Rectangle 1236"/>
            <p:cNvSpPr>
              <a:spLocks noChangeArrowheads="1"/>
            </p:cNvSpPr>
            <p:nvPr/>
          </p:nvSpPr>
          <p:spPr bwMode="auto">
            <a:xfrm>
              <a:off x="7601097" y="3980105"/>
              <a:ext cx="2755" cy="32769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0" name="Rectangle 1237"/>
            <p:cNvSpPr>
              <a:spLocks noChangeArrowheads="1"/>
            </p:cNvSpPr>
            <p:nvPr/>
          </p:nvSpPr>
          <p:spPr bwMode="auto">
            <a:xfrm>
              <a:off x="7601097" y="3980105"/>
              <a:ext cx="2755" cy="32769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1" name="Rectangle 1238"/>
            <p:cNvSpPr>
              <a:spLocks noChangeArrowheads="1"/>
            </p:cNvSpPr>
            <p:nvPr/>
          </p:nvSpPr>
          <p:spPr bwMode="auto">
            <a:xfrm>
              <a:off x="7603850" y="3982860"/>
              <a:ext cx="5507" cy="32493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2" name="Rectangle 1239"/>
            <p:cNvSpPr>
              <a:spLocks noChangeArrowheads="1"/>
            </p:cNvSpPr>
            <p:nvPr/>
          </p:nvSpPr>
          <p:spPr bwMode="auto">
            <a:xfrm>
              <a:off x="7603850" y="3982860"/>
              <a:ext cx="5507" cy="32493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3" name="Rectangle 1240"/>
            <p:cNvSpPr>
              <a:spLocks noChangeArrowheads="1"/>
            </p:cNvSpPr>
            <p:nvPr/>
          </p:nvSpPr>
          <p:spPr bwMode="auto">
            <a:xfrm>
              <a:off x="7609357" y="4010397"/>
              <a:ext cx="2755" cy="29740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4" name="Rectangle 1241"/>
            <p:cNvSpPr>
              <a:spLocks noChangeArrowheads="1"/>
            </p:cNvSpPr>
            <p:nvPr/>
          </p:nvSpPr>
          <p:spPr bwMode="auto">
            <a:xfrm>
              <a:off x="7609357" y="4010397"/>
              <a:ext cx="2755" cy="29740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5" name="Rectangle 1242"/>
            <p:cNvSpPr>
              <a:spLocks noChangeArrowheads="1"/>
            </p:cNvSpPr>
            <p:nvPr/>
          </p:nvSpPr>
          <p:spPr bwMode="auto">
            <a:xfrm>
              <a:off x="7612112" y="3980105"/>
              <a:ext cx="2755" cy="32769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6" name="Rectangle 1243"/>
            <p:cNvSpPr>
              <a:spLocks noChangeArrowheads="1"/>
            </p:cNvSpPr>
            <p:nvPr/>
          </p:nvSpPr>
          <p:spPr bwMode="auto">
            <a:xfrm>
              <a:off x="7612112" y="3980105"/>
              <a:ext cx="2755" cy="32769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7" name="Rectangle 1244"/>
            <p:cNvSpPr>
              <a:spLocks noChangeArrowheads="1"/>
            </p:cNvSpPr>
            <p:nvPr/>
          </p:nvSpPr>
          <p:spPr bwMode="auto">
            <a:xfrm>
              <a:off x="7614865" y="4007643"/>
              <a:ext cx="2755" cy="3001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8" name="Rectangle 1245"/>
            <p:cNvSpPr>
              <a:spLocks noChangeArrowheads="1"/>
            </p:cNvSpPr>
            <p:nvPr/>
          </p:nvSpPr>
          <p:spPr bwMode="auto">
            <a:xfrm>
              <a:off x="7614865" y="4007643"/>
              <a:ext cx="2755" cy="3001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39" name="Rectangle 1246"/>
            <p:cNvSpPr>
              <a:spLocks noChangeArrowheads="1"/>
            </p:cNvSpPr>
            <p:nvPr/>
          </p:nvSpPr>
          <p:spPr bwMode="auto">
            <a:xfrm>
              <a:off x="7617619" y="3996628"/>
              <a:ext cx="2755" cy="31117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0" name="Rectangle 1247"/>
            <p:cNvSpPr>
              <a:spLocks noChangeArrowheads="1"/>
            </p:cNvSpPr>
            <p:nvPr/>
          </p:nvSpPr>
          <p:spPr bwMode="auto">
            <a:xfrm>
              <a:off x="7617619" y="3996628"/>
              <a:ext cx="2755" cy="31117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1" name="Rectangle 1248"/>
            <p:cNvSpPr>
              <a:spLocks noChangeArrowheads="1"/>
            </p:cNvSpPr>
            <p:nvPr/>
          </p:nvSpPr>
          <p:spPr bwMode="auto">
            <a:xfrm>
              <a:off x="7620372" y="4002135"/>
              <a:ext cx="5507" cy="3056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2" name="Rectangle 1249"/>
            <p:cNvSpPr>
              <a:spLocks noChangeArrowheads="1"/>
            </p:cNvSpPr>
            <p:nvPr/>
          </p:nvSpPr>
          <p:spPr bwMode="auto">
            <a:xfrm>
              <a:off x="7620372" y="4002135"/>
              <a:ext cx="5507" cy="3056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3" name="Rectangle 1250"/>
            <p:cNvSpPr>
              <a:spLocks noChangeArrowheads="1"/>
            </p:cNvSpPr>
            <p:nvPr/>
          </p:nvSpPr>
          <p:spPr bwMode="auto">
            <a:xfrm>
              <a:off x="7625879" y="4007643"/>
              <a:ext cx="2755" cy="3001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4" name="Rectangle 1251"/>
            <p:cNvSpPr>
              <a:spLocks noChangeArrowheads="1"/>
            </p:cNvSpPr>
            <p:nvPr/>
          </p:nvSpPr>
          <p:spPr bwMode="auto">
            <a:xfrm>
              <a:off x="7625879" y="4007643"/>
              <a:ext cx="2755" cy="3001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5" name="Rectangle 1252"/>
            <p:cNvSpPr>
              <a:spLocks noChangeArrowheads="1"/>
            </p:cNvSpPr>
            <p:nvPr/>
          </p:nvSpPr>
          <p:spPr bwMode="auto">
            <a:xfrm>
              <a:off x="7628634" y="4002135"/>
              <a:ext cx="2755" cy="3056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6" name="Rectangle 1253"/>
            <p:cNvSpPr>
              <a:spLocks noChangeArrowheads="1"/>
            </p:cNvSpPr>
            <p:nvPr/>
          </p:nvSpPr>
          <p:spPr bwMode="auto">
            <a:xfrm>
              <a:off x="7628634" y="4002135"/>
              <a:ext cx="2755" cy="3056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7" name="Rectangle 1254"/>
            <p:cNvSpPr>
              <a:spLocks noChangeArrowheads="1"/>
            </p:cNvSpPr>
            <p:nvPr/>
          </p:nvSpPr>
          <p:spPr bwMode="auto">
            <a:xfrm>
              <a:off x="7631387" y="4010397"/>
              <a:ext cx="2755" cy="29740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8" name="Rectangle 1255"/>
            <p:cNvSpPr>
              <a:spLocks noChangeArrowheads="1"/>
            </p:cNvSpPr>
            <p:nvPr/>
          </p:nvSpPr>
          <p:spPr bwMode="auto">
            <a:xfrm>
              <a:off x="7631387" y="4010397"/>
              <a:ext cx="2755" cy="29740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49" name="Rectangle 1256"/>
            <p:cNvSpPr>
              <a:spLocks noChangeArrowheads="1"/>
            </p:cNvSpPr>
            <p:nvPr/>
          </p:nvSpPr>
          <p:spPr bwMode="auto">
            <a:xfrm>
              <a:off x="7634141" y="4024165"/>
              <a:ext cx="5507"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0" name="Rectangle 1257"/>
            <p:cNvSpPr>
              <a:spLocks noChangeArrowheads="1"/>
            </p:cNvSpPr>
            <p:nvPr/>
          </p:nvSpPr>
          <p:spPr bwMode="auto">
            <a:xfrm>
              <a:off x="7634141" y="4024165"/>
              <a:ext cx="5507"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1" name="Rectangle 1258"/>
            <p:cNvSpPr>
              <a:spLocks noChangeArrowheads="1"/>
            </p:cNvSpPr>
            <p:nvPr/>
          </p:nvSpPr>
          <p:spPr bwMode="auto">
            <a:xfrm>
              <a:off x="7639649" y="4024165"/>
              <a:ext cx="2755"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2" name="Rectangle 1259"/>
            <p:cNvSpPr>
              <a:spLocks noChangeArrowheads="1"/>
            </p:cNvSpPr>
            <p:nvPr/>
          </p:nvSpPr>
          <p:spPr bwMode="auto">
            <a:xfrm>
              <a:off x="7639649" y="4024165"/>
              <a:ext cx="2755"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3" name="Rectangle 1260"/>
            <p:cNvSpPr>
              <a:spLocks noChangeArrowheads="1"/>
            </p:cNvSpPr>
            <p:nvPr/>
          </p:nvSpPr>
          <p:spPr bwMode="auto">
            <a:xfrm>
              <a:off x="7642402" y="4013150"/>
              <a:ext cx="2755" cy="2946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4" name="Rectangle 1261"/>
            <p:cNvSpPr>
              <a:spLocks noChangeArrowheads="1"/>
            </p:cNvSpPr>
            <p:nvPr/>
          </p:nvSpPr>
          <p:spPr bwMode="auto">
            <a:xfrm>
              <a:off x="7642402" y="4013150"/>
              <a:ext cx="2755" cy="2946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5" name="Rectangle 1262"/>
            <p:cNvSpPr>
              <a:spLocks noChangeArrowheads="1"/>
            </p:cNvSpPr>
            <p:nvPr/>
          </p:nvSpPr>
          <p:spPr bwMode="auto">
            <a:xfrm>
              <a:off x="7645156" y="4024165"/>
              <a:ext cx="2755"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6" name="Rectangle 1263"/>
            <p:cNvSpPr>
              <a:spLocks noChangeArrowheads="1"/>
            </p:cNvSpPr>
            <p:nvPr/>
          </p:nvSpPr>
          <p:spPr bwMode="auto">
            <a:xfrm>
              <a:off x="7645156" y="4024165"/>
              <a:ext cx="2755"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7" name="Rectangle 1264"/>
            <p:cNvSpPr>
              <a:spLocks noChangeArrowheads="1"/>
            </p:cNvSpPr>
            <p:nvPr/>
          </p:nvSpPr>
          <p:spPr bwMode="auto">
            <a:xfrm>
              <a:off x="7647909" y="4054457"/>
              <a:ext cx="2755" cy="2533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8" name="Rectangle 1265"/>
            <p:cNvSpPr>
              <a:spLocks noChangeArrowheads="1"/>
            </p:cNvSpPr>
            <p:nvPr/>
          </p:nvSpPr>
          <p:spPr bwMode="auto">
            <a:xfrm>
              <a:off x="7647909" y="4054457"/>
              <a:ext cx="2755" cy="25334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59" name="Rectangle 1266"/>
            <p:cNvSpPr>
              <a:spLocks noChangeArrowheads="1"/>
            </p:cNvSpPr>
            <p:nvPr/>
          </p:nvSpPr>
          <p:spPr bwMode="auto">
            <a:xfrm>
              <a:off x="7650664" y="4043442"/>
              <a:ext cx="5507" cy="2643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0" name="Rectangle 1267"/>
            <p:cNvSpPr>
              <a:spLocks noChangeArrowheads="1"/>
            </p:cNvSpPr>
            <p:nvPr/>
          </p:nvSpPr>
          <p:spPr bwMode="auto">
            <a:xfrm>
              <a:off x="7650664" y="4043442"/>
              <a:ext cx="5507" cy="2643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1" name="Rectangle 1268"/>
            <p:cNvSpPr>
              <a:spLocks noChangeArrowheads="1"/>
            </p:cNvSpPr>
            <p:nvPr/>
          </p:nvSpPr>
          <p:spPr bwMode="auto">
            <a:xfrm>
              <a:off x="7656171" y="4024165"/>
              <a:ext cx="2755" cy="28363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2" name="Rectangle 1269"/>
            <p:cNvSpPr>
              <a:spLocks noChangeArrowheads="1"/>
            </p:cNvSpPr>
            <p:nvPr/>
          </p:nvSpPr>
          <p:spPr bwMode="auto">
            <a:xfrm>
              <a:off x="7656171" y="4024165"/>
              <a:ext cx="2755" cy="28363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3" name="Rectangle 1270"/>
            <p:cNvSpPr>
              <a:spLocks noChangeArrowheads="1"/>
            </p:cNvSpPr>
            <p:nvPr/>
          </p:nvSpPr>
          <p:spPr bwMode="auto">
            <a:xfrm>
              <a:off x="7658924" y="4037934"/>
              <a:ext cx="2755" cy="2698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4" name="Rectangle 1271"/>
            <p:cNvSpPr>
              <a:spLocks noChangeArrowheads="1"/>
            </p:cNvSpPr>
            <p:nvPr/>
          </p:nvSpPr>
          <p:spPr bwMode="auto">
            <a:xfrm>
              <a:off x="7658924" y="4037934"/>
              <a:ext cx="2755" cy="2698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5" name="Rectangle 1272"/>
            <p:cNvSpPr>
              <a:spLocks noChangeArrowheads="1"/>
            </p:cNvSpPr>
            <p:nvPr/>
          </p:nvSpPr>
          <p:spPr bwMode="auto">
            <a:xfrm>
              <a:off x="7661679" y="4029672"/>
              <a:ext cx="2755" cy="2781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6" name="Freeform 1273"/>
            <p:cNvSpPr>
              <a:spLocks/>
            </p:cNvSpPr>
            <p:nvPr/>
          </p:nvSpPr>
          <p:spPr bwMode="auto">
            <a:xfrm>
              <a:off x="7661679" y="4029672"/>
              <a:ext cx="2755" cy="278127"/>
            </a:xfrm>
            <a:custGeom>
              <a:avLst/>
              <a:gdLst/>
              <a:ahLst/>
              <a:cxnLst>
                <a:cxn ang="0">
                  <a:pos x="0" y="101"/>
                </a:cxn>
                <a:cxn ang="0">
                  <a:pos x="0" y="0"/>
                </a:cxn>
                <a:cxn ang="0">
                  <a:pos x="0" y="101"/>
                </a:cxn>
              </a:cxnLst>
              <a:rect l="0" t="0" r="r" b="b"/>
              <a:pathLst>
                <a:path h="101">
                  <a:moveTo>
                    <a:pt x="0" y="101"/>
                  </a:moveTo>
                  <a:lnTo>
                    <a:pt x="0" y="0"/>
                  </a:lnTo>
                  <a:lnTo>
                    <a:pt x="0" y="101"/>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7" name="Rectangle 1274"/>
            <p:cNvSpPr>
              <a:spLocks noChangeArrowheads="1"/>
            </p:cNvSpPr>
            <p:nvPr/>
          </p:nvSpPr>
          <p:spPr bwMode="auto">
            <a:xfrm>
              <a:off x="7661679" y="4046195"/>
              <a:ext cx="2755" cy="2616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8" name="Rectangle 1275"/>
            <p:cNvSpPr>
              <a:spLocks noChangeArrowheads="1"/>
            </p:cNvSpPr>
            <p:nvPr/>
          </p:nvSpPr>
          <p:spPr bwMode="auto">
            <a:xfrm>
              <a:off x="7661679" y="4046195"/>
              <a:ext cx="2755" cy="2616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69" name="Rectangle 1276"/>
            <p:cNvSpPr>
              <a:spLocks noChangeArrowheads="1"/>
            </p:cNvSpPr>
            <p:nvPr/>
          </p:nvSpPr>
          <p:spPr bwMode="auto">
            <a:xfrm>
              <a:off x="7664431" y="4046195"/>
              <a:ext cx="2755" cy="2616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0" name="Rectangle 1277"/>
            <p:cNvSpPr>
              <a:spLocks noChangeArrowheads="1"/>
            </p:cNvSpPr>
            <p:nvPr/>
          </p:nvSpPr>
          <p:spPr bwMode="auto">
            <a:xfrm>
              <a:off x="7664431" y="4046195"/>
              <a:ext cx="2755" cy="2616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1" name="Rectangle 1278"/>
            <p:cNvSpPr>
              <a:spLocks noChangeArrowheads="1"/>
            </p:cNvSpPr>
            <p:nvPr/>
          </p:nvSpPr>
          <p:spPr bwMode="auto">
            <a:xfrm>
              <a:off x="7667186" y="4043442"/>
              <a:ext cx="5507" cy="26435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2" name="Rectangle 1279"/>
            <p:cNvSpPr>
              <a:spLocks noChangeArrowheads="1"/>
            </p:cNvSpPr>
            <p:nvPr/>
          </p:nvSpPr>
          <p:spPr bwMode="auto">
            <a:xfrm>
              <a:off x="7667186" y="4043442"/>
              <a:ext cx="5507" cy="26435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3" name="Rectangle 1280"/>
            <p:cNvSpPr>
              <a:spLocks noChangeArrowheads="1"/>
            </p:cNvSpPr>
            <p:nvPr/>
          </p:nvSpPr>
          <p:spPr bwMode="auto">
            <a:xfrm>
              <a:off x="7672694" y="4040687"/>
              <a:ext cx="2755" cy="26711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4" name="Rectangle 1281"/>
            <p:cNvSpPr>
              <a:spLocks noChangeArrowheads="1"/>
            </p:cNvSpPr>
            <p:nvPr/>
          </p:nvSpPr>
          <p:spPr bwMode="auto">
            <a:xfrm>
              <a:off x="7672694" y="4040687"/>
              <a:ext cx="2755" cy="26711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5" name="Rectangle 1282"/>
            <p:cNvSpPr>
              <a:spLocks noChangeArrowheads="1"/>
            </p:cNvSpPr>
            <p:nvPr/>
          </p:nvSpPr>
          <p:spPr bwMode="auto">
            <a:xfrm>
              <a:off x="7675446" y="4046195"/>
              <a:ext cx="2755" cy="2616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6" name="Rectangle 1283"/>
            <p:cNvSpPr>
              <a:spLocks noChangeArrowheads="1"/>
            </p:cNvSpPr>
            <p:nvPr/>
          </p:nvSpPr>
          <p:spPr bwMode="auto">
            <a:xfrm>
              <a:off x="7675446" y="4046195"/>
              <a:ext cx="2755" cy="2616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7" name="Rectangle 1284"/>
            <p:cNvSpPr>
              <a:spLocks noChangeArrowheads="1"/>
            </p:cNvSpPr>
            <p:nvPr/>
          </p:nvSpPr>
          <p:spPr bwMode="auto">
            <a:xfrm>
              <a:off x="7678201" y="4048949"/>
              <a:ext cx="2755" cy="25885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8" name="Rectangle 1285"/>
            <p:cNvSpPr>
              <a:spLocks noChangeArrowheads="1"/>
            </p:cNvSpPr>
            <p:nvPr/>
          </p:nvSpPr>
          <p:spPr bwMode="auto">
            <a:xfrm>
              <a:off x="7678201" y="4048949"/>
              <a:ext cx="2755" cy="25885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79" name="Rectangle 1286"/>
            <p:cNvSpPr>
              <a:spLocks noChangeArrowheads="1"/>
            </p:cNvSpPr>
            <p:nvPr/>
          </p:nvSpPr>
          <p:spPr bwMode="auto">
            <a:xfrm>
              <a:off x="7680954" y="4037934"/>
              <a:ext cx="2755" cy="26986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0" name="Rectangle 1287"/>
            <p:cNvSpPr>
              <a:spLocks noChangeArrowheads="1"/>
            </p:cNvSpPr>
            <p:nvPr/>
          </p:nvSpPr>
          <p:spPr bwMode="auto">
            <a:xfrm>
              <a:off x="7680954" y="4037934"/>
              <a:ext cx="2755" cy="26986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1" name="Rectangle 1288"/>
            <p:cNvSpPr>
              <a:spLocks noChangeArrowheads="1"/>
            </p:cNvSpPr>
            <p:nvPr/>
          </p:nvSpPr>
          <p:spPr bwMode="auto">
            <a:xfrm>
              <a:off x="7683708" y="4076487"/>
              <a:ext cx="5507" cy="2313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2" name="Rectangle 1289"/>
            <p:cNvSpPr>
              <a:spLocks noChangeArrowheads="1"/>
            </p:cNvSpPr>
            <p:nvPr/>
          </p:nvSpPr>
          <p:spPr bwMode="auto">
            <a:xfrm>
              <a:off x="7683708" y="4076487"/>
              <a:ext cx="5507" cy="2313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3" name="Rectangle 1290"/>
            <p:cNvSpPr>
              <a:spLocks noChangeArrowheads="1"/>
            </p:cNvSpPr>
            <p:nvPr/>
          </p:nvSpPr>
          <p:spPr bwMode="auto">
            <a:xfrm>
              <a:off x="7689216" y="4057210"/>
              <a:ext cx="2755" cy="2505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4" name="Rectangle 1291"/>
            <p:cNvSpPr>
              <a:spLocks noChangeArrowheads="1"/>
            </p:cNvSpPr>
            <p:nvPr/>
          </p:nvSpPr>
          <p:spPr bwMode="auto">
            <a:xfrm>
              <a:off x="7689216" y="4057210"/>
              <a:ext cx="2755" cy="2505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5" name="Rectangle 1292"/>
            <p:cNvSpPr>
              <a:spLocks noChangeArrowheads="1"/>
            </p:cNvSpPr>
            <p:nvPr/>
          </p:nvSpPr>
          <p:spPr bwMode="auto">
            <a:xfrm>
              <a:off x="7691969" y="4076487"/>
              <a:ext cx="2755" cy="2313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6" name="Rectangle 1293"/>
            <p:cNvSpPr>
              <a:spLocks noChangeArrowheads="1"/>
            </p:cNvSpPr>
            <p:nvPr/>
          </p:nvSpPr>
          <p:spPr bwMode="auto">
            <a:xfrm>
              <a:off x="7691969" y="4076487"/>
              <a:ext cx="2755" cy="2313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7" name="Rectangle 1294"/>
            <p:cNvSpPr>
              <a:spLocks noChangeArrowheads="1"/>
            </p:cNvSpPr>
            <p:nvPr/>
          </p:nvSpPr>
          <p:spPr bwMode="auto">
            <a:xfrm>
              <a:off x="7694723" y="4054457"/>
              <a:ext cx="2755" cy="25334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8" name="Rectangle 1295"/>
            <p:cNvSpPr>
              <a:spLocks noChangeArrowheads="1"/>
            </p:cNvSpPr>
            <p:nvPr/>
          </p:nvSpPr>
          <p:spPr bwMode="auto">
            <a:xfrm>
              <a:off x="7694723" y="4054457"/>
              <a:ext cx="2755" cy="25334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89" name="Rectangle 1296"/>
            <p:cNvSpPr>
              <a:spLocks noChangeArrowheads="1"/>
            </p:cNvSpPr>
            <p:nvPr/>
          </p:nvSpPr>
          <p:spPr bwMode="auto">
            <a:xfrm>
              <a:off x="7697476" y="4057210"/>
              <a:ext cx="2755" cy="2505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0" name="Rectangle 1297"/>
            <p:cNvSpPr>
              <a:spLocks noChangeArrowheads="1"/>
            </p:cNvSpPr>
            <p:nvPr/>
          </p:nvSpPr>
          <p:spPr bwMode="auto">
            <a:xfrm>
              <a:off x="7697476" y="4057210"/>
              <a:ext cx="2755" cy="2505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1" name="Rectangle 1298"/>
            <p:cNvSpPr>
              <a:spLocks noChangeArrowheads="1"/>
            </p:cNvSpPr>
            <p:nvPr/>
          </p:nvSpPr>
          <p:spPr bwMode="auto">
            <a:xfrm>
              <a:off x="7700231" y="4059964"/>
              <a:ext cx="5507" cy="24783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2" name="Rectangle 1299"/>
            <p:cNvSpPr>
              <a:spLocks noChangeArrowheads="1"/>
            </p:cNvSpPr>
            <p:nvPr/>
          </p:nvSpPr>
          <p:spPr bwMode="auto">
            <a:xfrm>
              <a:off x="7700231" y="4059964"/>
              <a:ext cx="5507" cy="24783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3" name="Rectangle 1300"/>
            <p:cNvSpPr>
              <a:spLocks noChangeArrowheads="1"/>
            </p:cNvSpPr>
            <p:nvPr/>
          </p:nvSpPr>
          <p:spPr bwMode="auto">
            <a:xfrm>
              <a:off x="7705738" y="4065472"/>
              <a:ext cx="2755" cy="2423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4" name="Rectangle 1301"/>
            <p:cNvSpPr>
              <a:spLocks noChangeArrowheads="1"/>
            </p:cNvSpPr>
            <p:nvPr/>
          </p:nvSpPr>
          <p:spPr bwMode="auto">
            <a:xfrm>
              <a:off x="7705738" y="4065472"/>
              <a:ext cx="2755" cy="2423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5" name="Rectangle 1302"/>
            <p:cNvSpPr>
              <a:spLocks noChangeArrowheads="1"/>
            </p:cNvSpPr>
            <p:nvPr/>
          </p:nvSpPr>
          <p:spPr bwMode="auto">
            <a:xfrm>
              <a:off x="7708491" y="4087501"/>
              <a:ext cx="2755" cy="22029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6" name="Rectangle 1303"/>
            <p:cNvSpPr>
              <a:spLocks noChangeArrowheads="1"/>
            </p:cNvSpPr>
            <p:nvPr/>
          </p:nvSpPr>
          <p:spPr bwMode="auto">
            <a:xfrm>
              <a:off x="7708491" y="4087501"/>
              <a:ext cx="2755" cy="22029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7" name="Rectangle 1304"/>
            <p:cNvSpPr>
              <a:spLocks noChangeArrowheads="1"/>
            </p:cNvSpPr>
            <p:nvPr/>
          </p:nvSpPr>
          <p:spPr bwMode="auto">
            <a:xfrm>
              <a:off x="7711246" y="4090254"/>
              <a:ext cx="2755" cy="21754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8" name="Rectangle 1305"/>
            <p:cNvSpPr>
              <a:spLocks noChangeArrowheads="1"/>
            </p:cNvSpPr>
            <p:nvPr/>
          </p:nvSpPr>
          <p:spPr bwMode="auto">
            <a:xfrm>
              <a:off x="7711246" y="4090254"/>
              <a:ext cx="2755" cy="21754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399" name="Rectangle 1306"/>
            <p:cNvSpPr>
              <a:spLocks noChangeArrowheads="1"/>
            </p:cNvSpPr>
            <p:nvPr/>
          </p:nvSpPr>
          <p:spPr bwMode="auto">
            <a:xfrm>
              <a:off x="7713998" y="4076487"/>
              <a:ext cx="5507" cy="2313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0" name="Rectangle 1307"/>
            <p:cNvSpPr>
              <a:spLocks noChangeArrowheads="1"/>
            </p:cNvSpPr>
            <p:nvPr/>
          </p:nvSpPr>
          <p:spPr bwMode="auto">
            <a:xfrm>
              <a:off x="7713998" y="4076487"/>
              <a:ext cx="5507" cy="2313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1" name="Rectangle 1308"/>
            <p:cNvSpPr>
              <a:spLocks noChangeArrowheads="1"/>
            </p:cNvSpPr>
            <p:nvPr/>
          </p:nvSpPr>
          <p:spPr bwMode="auto">
            <a:xfrm>
              <a:off x="7719506" y="4076487"/>
              <a:ext cx="2755" cy="23131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2" name="Rectangle 1309"/>
            <p:cNvSpPr>
              <a:spLocks noChangeArrowheads="1"/>
            </p:cNvSpPr>
            <p:nvPr/>
          </p:nvSpPr>
          <p:spPr bwMode="auto">
            <a:xfrm>
              <a:off x="7719506" y="4076487"/>
              <a:ext cx="2755" cy="23131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3" name="Rectangle 1310"/>
            <p:cNvSpPr>
              <a:spLocks noChangeArrowheads="1"/>
            </p:cNvSpPr>
            <p:nvPr/>
          </p:nvSpPr>
          <p:spPr bwMode="auto">
            <a:xfrm>
              <a:off x="7722260" y="4070979"/>
              <a:ext cx="2755" cy="23682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4" name="Rectangle 1311"/>
            <p:cNvSpPr>
              <a:spLocks noChangeArrowheads="1"/>
            </p:cNvSpPr>
            <p:nvPr/>
          </p:nvSpPr>
          <p:spPr bwMode="auto">
            <a:xfrm>
              <a:off x="7722260" y="4070979"/>
              <a:ext cx="2755" cy="23682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5" name="Rectangle 1312"/>
            <p:cNvSpPr>
              <a:spLocks noChangeArrowheads="1"/>
            </p:cNvSpPr>
            <p:nvPr/>
          </p:nvSpPr>
          <p:spPr bwMode="auto">
            <a:xfrm>
              <a:off x="7725013" y="4093009"/>
              <a:ext cx="2755" cy="21479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6" name="Rectangle 1313"/>
            <p:cNvSpPr>
              <a:spLocks noChangeArrowheads="1"/>
            </p:cNvSpPr>
            <p:nvPr/>
          </p:nvSpPr>
          <p:spPr bwMode="auto">
            <a:xfrm>
              <a:off x="7725013" y="4093009"/>
              <a:ext cx="2755" cy="21479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7" name="Rectangle 1314"/>
            <p:cNvSpPr>
              <a:spLocks noChangeArrowheads="1"/>
            </p:cNvSpPr>
            <p:nvPr/>
          </p:nvSpPr>
          <p:spPr bwMode="auto">
            <a:xfrm>
              <a:off x="7727768" y="4081994"/>
              <a:ext cx="2755" cy="2258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8" name="Rectangle 1315"/>
            <p:cNvSpPr>
              <a:spLocks noChangeArrowheads="1"/>
            </p:cNvSpPr>
            <p:nvPr/>
          </p:nvSpPr>
          <p:spPr bwMode="auto">
            <a:xfrm>
              <a:off x="7727768" y="4081994"/>
              <a:ext cx="2755" cy="2258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09" name="Rectangle 1316"/>
            <p:cNvSpPr>
              <a:spLocks noChangeArrowheads="1"/>
            </p:cNvSpPr>
            <p:nvPr/>
          </p:nvSpPr>
          <p:spPr bwMode="auto">
            <a:xfrm>
              <a:off x="7730521" y="4087501"/>
              <a:ext cx="5507" cy="22029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0" name="Rectangle 1317"/>
            <p:cNvSpPr>
              <a:spLocks noChangeArrowheads="1"/>
            </p:cNvSpPr>
            <p:nvPr/>
          </p:nvSpPr>
          <p:spPr bwMode="auto">
            <a:xfrm>
              <a:off x="7730521" y="4087501"/>
              <a:ext cx="5507" cy="22029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1" name="Rectangle 1318"/>
            <p:cNvSpPr>
              <a:spLocks noChangeArrowheads="1"/>
            </p:cNvSpPr>
            <p:nvPr/>
          </p:nvSpPr>
          <p:spPr bwMode="auto">
            <a:xfrm>
              <a:off x="7736028" y="4090254"/>
              <a:ext cx="2755" cy="21754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2" name="Freeform 1319"/>
            <p:cNvSpPr>
              <a:spLocks/>
            </p:cNvSpPr>
            <p:nvPr/>
          </p:nvSpPr>
          <p:spPr bwMode="auto">
            <a:xfrm>
              <a:off x="7736028" y="4090254"/>
              <a:ext cx="2755" cy="217545"/>
            </a:xfrm>
            <a:custGeom>
              <a:avLst/>
              <a:gdLst/>
              <a:ahLst/>
              <a:cxnLst>
                <a:cxn ang="0">
                  <a:pos x="0" y="79"/>
                </a:cxn>
                <a:cxn ang="0">
                  <a:pos x="0" y="0"/>
                </a:cxn>
                <a:cxn ang="0">
                  <a:pos x="0" y="79"/>
                </a:cxn>
              </a:cxnLst>
              <a:rect l="0" t="0" r="r" b="b"/>
              <a:pathLst>
                <a:path h="79">
                  <a:moveTo>
                    <a:pt x="0" y="79"/>
                  </a:moveTo>
                  <a:lnTo>
                    <a:pt x="0" y="0"/>
                  </a:lnTo>
                  <a:lnTo>
                    <a:pt x="0" y="79"/>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3" name="Rectangle 1320"/>
            <p:cNvSpPr>
              <a:spLocks noChangeArrowheads="1"/>
            </p:cNvSpPr>
            <p:nvPr/>
          </p:nvSpPr>
          <p:spPr bwMode="auto">
            <a:xfrm>
              <a:off x="7736028" y="4093009"/>
              <a:ext cx="2755" cy="21479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4" name="Rectangle 1321"/>
            <p:cNvSpPr>
              <a:spLocks noChangeArrowheads="1"/>
            </p:cNvSpPr>
            <p:nvPr/>
          </p:nvSpPr>
          <p:spPr bwMode="auto">
            <a:xfrm>
              <a:off x="7736028" y="4093009"/>
              <a:ext cx="2755" cy="21479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5" name="Rectangle 1322"/>
            <p:cNvSpPr>
              <a:spLocks noChangeArrowheads="1"/>
            </p:cNvSpPr>
            <p:nvPr/>
          </p:nvSpPr>
          <p:spPr bwMode="auto">
            <a:xfrm>
              <a:off x="7738783" y="4081994"/>
              <a:ext cx="2755" cy="22580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6" name="Rectangle 1323"/>
            <p:cNvSpPr>
              <a:spLocks noChangeArrowheads="1"/>
            </p:cNvSpPr>
            <p:nvPr/>
          </p:nvSpPr>
          <p:spPr bwMode="auto">
            <a:xfrm>
              <a:off x="7738783" y="4081994"/>
              <a:ext cx="2755" cy="22580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7" name="Rectangle 1324"/>
            <p:cNvSpPr>
              <a:spLocks noChangeArrowheads="1"/>
            </p:cNvSpPr>
            <p:nvPr/>
          </p:nvSpPr>
          <p:spPr bwMode="auto">
            <a:xfrm>
              <a:off x="7741536" y="4106777"/>
              <a:ext cx="2755" cy="2010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8" name="Rectangle 1325"/>
            <p:cNvSpPr>
              <a:spLocks noChangeArrowheads="1"/>
            </p:cNvSpPr>
            <p:nvPr/>
          </p:nvSpPr>
          <p:spPr bwMode="auto">
            <a:xfrm>
              <a:off x="7741536" y="4106777"/>
              <a:ext cx="2755" cy="2010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19" name="Rectangle 1326"/>
            <p:cNvSpPr>
              <a:spLocks noChangeArrowheads="1"/>
            </p:cNvSpPr>
            <p:nvPr/>
          </p:nvSpPr>
          <p:spPr bwMode="auto">
            <a:xfrm>
              <a:off x="7744290" y="4093009"/>
              <a:ext cx="2755" cy="21479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0" name="Rectangle 1327"/>
            <p:cNvSpPr>
              <a:spLocks noChangeArrowheads="1"/>
            </p:cNvSpPr>
            <p:nvPr/>
          </p:nvSpPr>
          <p:spPr bwMode="auto">
            <a:xfrm>
              <a:off x="7744290" y="4093009"/>
              <a:ext cx="2755" cy="21479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1" name="Rectangle 1328"/>
            <p:cNvSpPr>
              <a:spLocks noChangeArrowheads="1"/>
            </p:cNvSpPr>
            <p:nvPr/>
          </p:nvSpPr>
          <p:spPr bwMode="auto">
            <a:xfrm>
              <a:off x="7747043" y="4090254"/>
              <a:ext cx="5507" cy="21754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2" name="Rectangle 1329"/>
            <p:cNvSpPr>
              <a:spLocks noChangeArrowheads="1"/>
            </p:cNvSpPr>
            <p:nvPr/>
          </p:nvSpPr>
          <p:spPr bwMode="auto">
            <a:xfrm>
              <a:off x="7747043" y="4090254"/>
              <a:ext cx="5507" cy="21754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3" name="Rectangle 1330"/>
            <p:cNvSpPr>
              <a:spLocks noChangeArrowheads="1"/>
            </p:cNvSpPr>
            <p:nvPr/>
          </p:nvSpPr>
          <p:spPr bwMode="auto">
            <a:xfrm>
              <a:off x="7752551" y="4101269"/>
              <a:ext cx="2755" cy="2065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4" name="Rectangle 1331"/>
            <p:cNvSpPr>
              <a:spLocks noChangeArrowheads="1"/>
            </p:cNvSpPr>
            <p:nvPr/>
          </p:nvSpPr>
          <p:spPr bwMode="auto">
            <a:xfrm>
              <a:off x="7752551" y="4101269"/>
              <a:ext cx="2755" cy="2065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5" name="Rectangle 1332"/>
            <p:cNvSpPr>
              <a:spLocks noChangeArrowheads="1"/>
            </p:cNvSpPr>
            <p:nvPr/>
          </p:nvSpPr>
          <p:spPr bwMode="auto">
            <a:xfrm>
              <a:off x="7755305" y="4101269"/>
              <a:ext cx="2755" cy="2065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6" name="Rectangle 1333"/>
            <p:cNvSpPr>
              <a:spLocks noChangeArrowheads="1"/>
            </p:cNvSpPr>
            <p:nvPr/>
          </p:nvSpPr>
          <p:spPr bwMode="auto">
            <a:xfrm>
              <a:off x="7755305" y="4101269"/>
              <a:ext cx="2755" cy="2065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7" name="Rectangle 1334"/>
            <p:cNvSpPr>
              <a:spLocks noChangeArrowheads="1"/>
            </p:cNvSpPr>
            <p:nvPr/>
          </p:nvSpPr>
          <p:spPr bwMode="auto">
            <a:xfrm>
              <a:off x="7758058" y="4126053"/>
              <a:ext cx="2755" cy="18174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8" name="Rectangle 1335"/>
            <p:cNvSpPr>
              <a:spLocks noChangeArrowheads="1"/>
            </p:cNvSpPr>
            <p:nvPr/>
          </p:nvSpPr>
          <p:spPr bwMode="auto">
            <a:xfrm>
              <a:off x="7758058" y="4126053"/>
              <a:ext cx="2755" cy="18174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29" name="Rectangle 1336"/>
            <p:cNvSpPr>
              <a:spLocks noChangeArrowheads="1"/>
            </p:cNvSpPr>
            <p:nvPr/>
          </p:nvSpPr>
          <p:spPr bwMode="auto">
            <a:xfrm>
              <a:off x="7760813" y="4101269"/>
              <a:ext cx="2755" cy="2065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0" name="Rectangle 1337"/>
            <p:cNvSpPr>
              <a:spLocks noChangeArrowheads="1"/>
            </p:cNvSpPr>
            <p:nvPr/>
          </p:nvSpPr>
          <p:spPr bwMode="auto">
            <a:xfrm>
              <a:off x="7760813" y="4101269"/>
              <a:ext cx="2755" cy="2065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1" name="Rectangle 1338"/>
            <p:cNvSpPr>
              <a:spLocks noChangeArrowheads="1"/>
            </p:cNvSpPr>
            <p:nvPr/>
          </p:nvSpPr>
          <p:spPr bwMode="auto">
            <a:xfrm>
              <a:off x="7763565" y="4106777"/>
              <a:ext cx="5507" cy="2010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2" name="Rectangle 1339"/>
            <p:cNvSpPr>
              <a:spLocks noChangeArrowheads="1"/>
            </p:cNvSpPr>
            <p:nvPr/>
          </p:nvSpPr>
          <p:spPr bwMode="auto">
            <a:xfrm>
              <a:off x="7763565" y="4106777"/>
              <a:ext cx="5507" cy="2010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3" name="Rectangle 1340"/>
            <p:cNvSpPr>
              <a:spLocks noChangeArrowheads="1"/>
            </p:cNvSpPr>
            <p:nvPr/>
          </p:nvSpPr>
          <p:spPr bwMode="auto">
            <a:xfrm>
              <a:off x="7769073" y="4112284"/>
              <a:ext cx="2755" cy="1955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4" name="Rectangle 1341"/>
            <p:cNvSpPr>
              <a:spLocks noChangeArrowheads="1"/>
            </p:cNvSpPr>
            <p:nvPr/>
          </p:nvSpPr>
          <p:spPr bwMode="auto">
            <a:xfrm>
              <a:off x="7769073" y="4112284"/>
              <a:ext cx="2755" cy="1955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5" name="Rectangle 1342"/>
            <p:cNvSpPr>
              <a:spLocks noChangeArrowheads="1"/>
            </p:cNvSpPr>
            <p:nvPr/>
          </p:nvSpPr>
          <p:spPr bwMode="auto">
            <a:xfrm>
              <a:off x="7771827" y="4112284"/>
              <a:ext cx="2755" cy="1955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6" name="Rectangle 1343"/>
            <p:cNvSpPr>
              <a:spLocks noChangeArrowheads="1"/>
            </p:cNvSpPr>
            <p:nvPr/>
          </p:nvSpPr>
          <p:spPr bwMode="auto">
            <a:xfrm>
              <a:off x="7771827" y="4112284"/>
              <a:ext cx="2755" cy="1955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7" name="Rectangle 1344"/>
            <p:cNvSpPr>
              <a:spLocks noChangeArrowheads="1"/>
            </p:cNvSpPr>
            <p:nvPr/>
          </p:nvSpPr>
          <p:spPr bwMode="auto">
            <a:xfrm>
              <a:off x="7774580" y="4109531"/>
              <a:ext cx="2755" cy="19826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8" name="Rectangle 1345"/>
            <p:cNvSpPr>
              <a:spLocks noChangeArrowheads="1"/>
            </p:cNvSpPr>
            <p:nvPr/>
          </p:nvSpPr>
          <p:spPr bwMode="auto">
            <a:xfrm>
              <a:off x="7774580" y="4109531"/>
              <a:ext cx="2755" cy="19826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39" name="Rectangle 1346"/>
            <p:cNvSpPr>
              <a:spLocks noChangeArrowheads="1"/>
            </p:cNvSpPr>
            <p:nvPr/>
          </p:nvSpPr>
          <p:spPr bwMode="auto">
            <a:xfrm>
              <a:off x="7777335" y="4128806"/>
              <a:ext cx="2755" cy="1789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0" name="Rectangle 1347"/>
            <p:cNvSpPr>
              <a:spLocks noChangeArrowheads="1"/>
            </p:cNvSpPr>
            <p:nvPr/>
          </p:nvSpPr>
          <p:spPr bwMode="auto">
            <a:xfrm>
              <a:off x="7777335" y="4128806"/>
              <a:ext cx="2755" cy="1789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1" name="Rectangle 1348"/>
            <p:cNvSpPr>
              <a:spLocks noChangeArrowheads="1"/>
            </p:cNvSpPr>
            <p:nvPr/>
          </p:nvSpPr>
          <p:spPr bwMode="auto">
            <a:xfrm>
              <a:off x="7780088" y="4120546"/>
              <a:ext cx="5507" cy="18725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2" name="Rectangle 1349"/>
            <p:cNvSpPr>
              <a:spLocks noChangeArrowheads="1"/>
            </p:cNvSpPr>
            <p:nvPr/>
          </p:nvSpPr>
          <p:spPr bwMode="auto">
            <a:xfrm>
              <a:off x="7780088" y="4120546"/>
              <a:ext cx="5507" cy="18725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3" name="Rectangle 1350"/>
            <p:cNvSpPr>
              <a:spLocks noChangeArrowheads="1"/>
            </p:cNvSpPr>
            <p:nvPr/>
          </p:nvSpPr>
          <p:spPr bwMode="auto">
            <a:xfrm>
              <a:off x="7785595" y="4117791"/>
              <a:ext cx="2755" cy="1900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4" name="Rectangle 1351"/>
            <p:cNvSpPr>
              <a:spLocks noChangeArrowheads="1"/>
            </p:cNvSpPr>
            <p:nvPr/>
          </p:nvSpPr>
          <p:spPr bwMode="auto">
            <a:xfrm>
              <a:off x="7785595" y="4117791"/>
              <a:ext cx="2755" cy="1900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5" name="Rectangle 1352"/>
            <p:cNvSpPr>
              <a:spLocks noChangeArrowheads="1"/>
            </p:cNvSpPr>
            <p:nvPr/>
          </p:nvSpPr>
          <p:spPr bwMode="auto">
            <a:xfrm>
              <a:off x="7788350" y="4126053"/>
              <a:ext cx="2755" cy="18174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6" name="Rectangle 1353"/>
            <p:cNvSpPr>
              <a:spLocks noChangeArrowheads="1"/>
            </p:cNvSpPr>
            <p:nvPr/>
          </p:nvSpPr>
          <p:spPr bwMode="auto">
            <a:xfrm>
              <a:off x="7788350" y="4126053"/>
              <a:ext cx="2755" cy="18174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7" name="Rectangle 1354"/>
            <p:cNvSpPr>
              <a:spLocks noChangeArrowheads="1"/>
            </p:cNvSpPr>
            <p:nvPr/>
          </p:nvSpPr>
          <p:spPr bwMode="auto">
            <a:xfrm>
              <a:off x="7791103" y="4137068"/>
              <a:ext cx="2755" cy="1707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8" name="Rectangle 1355"/>
            <p:cNvSpPr>
              <a:spLocks noChangeArrowheads="1"/>
            </p:cNvSpPr>
            <p:nvPr/>
          </p:nvSpPr>
          <p:spPr bwMode="auto">
            <a:xfrm>
              <a:off x="7791103" y="4137068"/>
              <a:ext cx="2755" cy="1707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49" name="Rectangle 1356"/>
            <p:cNvSpPr>
              <a:spLocks noChangeArrowheads="1"/>
            </p:cNvSpPr>
            <p:nvPr/>
          </p:nvSpPr>
          <p:spPr bwMode="auto">
            <a:xfrm>
              <a:off x="7793857" y="4134314"/>
              <a:ext cx="5507"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0" name="Rectangle 1357"/>
            <p:cNvSpPr>
              <a:spLocks noChangeArrowheads="1"/>
            </p:cNvSpPr>
            <p:nvPr/>
          </p:nvSpPr>
          <p:spPr bwMode="auto">
            <a:xfrm>
              <a:off x="7793857" y="4134314"/>
              <a:ext cx="5507" cy="1734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1" name="Rectangle 1358"/>
            <p:cNvSpPr>
              <a:spLocks noChangeArrowheads="1"/>
            </p:cNvSpPr>
            <p:nvPr/>
          </p:nvSpPr>
          <p:spPr bwMode="auto">
            <a:xfrm>
              <a:off x="7799365" y="4137068"/>
              <a:ext cx="2755" cy="1707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2" name="Rectangle 1359"/>
            <p:cNvSpPr>
              <a:spLocks noChangeArrowheads="1"/>
            </p:cNvSpPr>
            <p:nvPr/>
          </p:nvSpPr>
          <p:spPr bwMode="auto">
            <a:xfrm>
              <a:off x="7799365" y="4137068"/>
              <a:ext cx="2755" cy="1707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3" name="Rectangle 1360"/>
            <p:cNvSpPr>
              <a:spLocks noChangeArrowheads="1"/>
            </p:cNvSpPr>
            <p:nvPr/>
          </p:nvSpPr>
          <p:spPr bwMode="auto">
            <a:xfrm>
              <a:off x="7802118" y="4123299"/>
              <a:ext cx="2755" cy="18450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4" name="Rectangle 1361"/>
            <p:cNvSpPr>
              <a:spLocks noChangeArrowheads="1"/>
            </p:cNvSpPr>
            <p:nvPr/>
          </p:nvSpPr>
          <p:spPr bwMode="auto">
            <a:xfrm>
              <a:off x="7802118" y="4123299"/>
              <a:ext cx="2755" cy="18450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5" name="Rectangle 1362"/>
            <p:cNvSpPr>
              <a:spLocks noChangeArrowheads="1"/>
            </p:cNvSpPr>
            <p:nvPr/>
          </p:nvSpPr>
          <p:spPr bwMode="auto">
            <a:xfrm>
              <a:off x="7804872" y="4142576"/>
              <a:ext cx="2755" cy="1652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6" name="Rectangle 1363"/>
            <p:cNvSpPr>
              <a:spLocks noChangeArrowheads="1"/>
            </p:cNvSpPr>
            <p:nvPr/>
          </p:nvSpPr>
          <p:spPr bwMode="auto">
            <a:xfrm>
              <a:off x="7804872" y="4142576"/>
              <a:ext cx="2755" cy="1652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7" name="Rectangle 1364"/>
            <p:cNvSpPr>
              <a:spLocks noChangeArrowheads="1"/>
            </p:cNvSpPr>
            <p:nvPr/>
          </p:nvSpPr>
          <p:spPr bwMode="auto">
            <a:xfrm>
              <a:off x="7807625" y="4134314"/>
              <a:ext cx="2755"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8" name="Freeform 1365"/>
            <p:cNvSpPr>
              <a:spLocks/>
            </p:cNvSpPr>
            <p:nvPr/>
          </p:nvSpPr>
          <p:spPr bwMode="auto">
            <a:xfrm>
              <a:off x="7807625" y="4134314"/>
              <a:ext cx="2755" cy="173485"/>
            </a:xfrm>
            <a:custGeom>
              <a:avLst/>
              <a:gdLst/>
              <a:ahLst/>
              <a:cxnLst>
                <a:cxn ang="0">
                  <a:pos x="0" y="63"/>
                </a:cxn>
                <a:cxn ang="0">
                  <a:pos x="0" y="0"/>
                </a:cxn>
                <a:cxn ang="0">
                  <a:pos x="0" y="63"/>
                </a:cxn>
              </a:cxnLst>
              <a:rect l="0" t="0" r="r" b="b"/>
              <a:pathLst>
                <a:path h="63">
                  <a:moveTo>
                    <a:pt x="0" y="63"/>
                  </a:moveTo>
                  <a:lnTo>
                    <a:pt x="0" y="0"/>
                  </a:lnTo>
                  <a:lnTo>
                    <a:pt x="0" y="6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59" name="Rectangle 1366"/>
            <p:cNvSpPr>
              <a:spLocks noChangeArrowheads="1"/>
            </p:cNvSpPr>
            <p:nvPr/>
          </p:nvSpPr>
          <p:spPr bwMode="auto">
            <a:xfrm>
              <a:off x="7807625" y="4142576"/>
              <a:ext cx="2755" cy="1652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0" name="Rectangle 1367"/>
            <p:cNvSpPr>
              <a:spLocks noChangeArrowheads="1"/>
            </p:cNvSpPr>
            <p:nvPr/>
          </p:nvSpPr>
          <p:spPr bwMode="auto">
            <a:xfrm>
              <a:off x="7807625" y="4142576"/>
              <a:ext cx="2755" cy="1652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1" name="Rectangle 1368"/>
            <p:cNvSpPr>
              <a:spLocks noChangeArrowheads="1"/>
            </p:cNvSpPr>
            <p:nvPr/>
          </p:nvSpPr>
          <p:spPr bwMode="auto">
            <a:xfrm>
              <a:off x="7810380" y="4137068"/>
              <a:ext cx="5507" cy="17073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2" name="Rectangle 1369"/>
            <p:cNvSpPr>
              <a:spLocks noChangeArrowheads="1"/>
            </p:cNvSpPr>
            <p:nvPr/>
          </p:nvSpPr>
          <p:spPr bwMode="auto">
            <a:xfrm>
              <a:off x="7810380" y="4137068"/>
              <a:ext cx="5507" cy="17073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3" name="Rectangle 1370"/>
            <p:cNvSpPr>
              <a:spLocks noChangeArrowheads="1"/>
            </p:cNvSpPr>
            <p:nvPr/>
          </p:nvSpPr>
          <p:spPr bwMode="auto">
            <a:xfrm>
              <a:off x="7815887" y="4153591"/>
              <a:ext cx="2755" cy="1542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4" name="Rectangle 1371"/>
            <p:cNvSpPr>
              <a:spLocks noChangeArrowheads="1"/>
            </p:cNvSpPr>
            <p:nvPr/>
          </p:nvSpPr>
          <p:spPr bwMode="auto">
            <a:xfrm>
              <a:off x="7815887" y="4153591"/>
              <a:ext cx="2755" cy="1542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5" name="Rectangle 1372"/>
            <p:cNvSpPr>
              <a:spLocks noChangeArrowheads="1"/>
            </p:cNvSpPr>
            <p:nvPr/>
          </p:nvSpPr>
          <p:spPr bwMode="auto">
            <a:xfrm>
              <a:off x="7818640" y="4156344"/>
              <a:ext cx="2755" cy="1514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6" name="Rectangle 1373"/>
            <p:cNvSpPr>
              <a:spLocks noChangeArrowheads="1"/>
            </p:cNvSpPr>
            <p:nvPr/>
          </p:nvSpPr>
          <p:spPr bwMode="auto">
            <a:xfrm>
              <a:off x="7818640" y="4156344"/>
              <a:ext cx="2755" cy="1514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7" name="Rectangle 1374"/>
            <p:cNvSpPr>
              <a:spLocks noChangeArrowheads="1"/>
            </p:cNvSpPr>
            <p:nvPr/>
          </p:nvSpPr>
          <p:spPr bwMode="auto">
            <a:xfrm>
              <a:off x="7821394" y="4142576"/>
              <a:ext cx="2755" cy="16522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8" name="Rectangle 1375"/>
            <p:cNvSpPr>
              <a:spLocks noChangeArrowheads="1"/>
            </p:cNvSpPr>
            <p:nvPr/>
          </p:nvSpPr>
          <p:spPr bwMode="auto">
            <a:xfrm>
              <a:off x="7821394" y="4142576"/>
              <a:ext cx="2755" cy="16522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69" name="Rectangle 1376"/>
            <p:cNvSpPr>
              <a:spLocks noChangeArrowheads="1"/>
            </p:cNvSpPr>
            <p:nvPr/>
          </p:nvSpPr>
          <p:spPr bwMode="auto">
            <a:xfrm>
              <a:off x="7824147" y="4153591"/>
              <a:ext cx="2755" cy="1542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0" name="Rectangle 1377"/>
            <p:cNvSpPr>
              <a:spLocks noChangeArrowheads="1"/>
            </p:cNvSpPr>
            <p:nvPr/>
          </p:nvSpPr>
          <p:spPr bwMode="auto">
            <a:xfrm>
              <a:off x="7824147" y="4153591"/>
              <a:ext cx="2755" cy="1542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1" name="Rectangle 1378"/>
            <p:cNvSpPr>
              <a:spLocks noChangeArrowheads="1"/>
            </p:cNvSpPr>
            <p:nvPr/>
          </p:nvSpPr>
          <p:spPr bwMode="auto">
            <a:xfrm>
              <a:off x="7826902" y="4153591"/>
              <a:ext cx="5507" cy="15420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2" name="Rectangle 1379"/>
            <p:cNvSpPr>
              <a:spLocks noChangeArrowheads="1"/>
            </p:cNvSpPr>
            <p:nvPr/>
          </p:nvSpPr>
          <p:spPr bwMode="auto">
            <a:xfrm>
              <a:off x="7826902" y="4153591"/>
              <a:ext cx="5507" cy="15420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3" name="Rectangle 1380"/>
            <p:cNvSpPr>
              <a:spLocks noChangeArrowheads="1"/>
            </p:cNvSpPr>
            <p:nvPr/>
          </p:nvSpPr>
          <p:spPr bwMode="auto">
            <a:xfrm>
              <a:off x="7832409" y="4150836"/>
              <a:ext cx="2755"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4" name="Rectangle 1381"/>
            <p:cNvSpPr>
              <a:spLocks noChangeArrowheads="1"/>
            </p:cNvSpPr>
            <p:nvPr/>
          </p:nvSpPr>
          <p:spPr bwMode="auto">
            <a:xfrm>
              <a:off x="7832409" y="4150836"/>
              <a:ext cx="2755"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5" name="Rectangle 1382"/>
            <p:cNvSpPr>
              <a:spLocks noChangeArrowheads="1"/>
            </p:cNvSpPr>
            <p:nvPr/>
          </p:nvSpPr>
          <p:spPr bwMode="auto">
            <a:xfrm>
              <a:off x="7835162" y="4134314"/>
              <a:ext cx="2755" cy="17348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6" name="Rectangle 1383"/>
            <p:cNvSpPr>
              <a:spLocks noChangeArrowheads="1"/>
            </p:cNvSpPr>
            <p:nvPr/>
          </p:nvSpPr>
          <p:spPr bwMode="auto">
            <a:xfrm>
              <a:off x="7835162" y="4134314"/>
              <a:ext cx="2755" cy="17348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7" name="Rectangle 1384"/>
            <p:cNvSpPr>
              <a:spLocks noChangeArrowheads="1"/>
            </p:cNvSpPr>
            <p:nvPr/>
          </p:nvSpPr>
          <p:spPr bwMode="auto">
            <a:xfrm>
              <a:off x="7837917" y="4150836"/>
              <a:ext cx="2755"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8" name="Rectangle 1385"/>
            <p:cNvSpPr>
              <a:spLocks noChangeArrowheads="1"/>
            </p:cNvSpPr>
            <p:nvPr/>
          </p:nvSpPr>
          <p:spPr bwMode="auto">
            <a:xfrm>
              <a:off x="7837917" y="4150836"/>
              <a:ext cx="2755"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79" name="Rectangle 1386"/>
            <p:cNvSpPr>
              <a:spLocks noChangeArrowheads="1"/>
            </p:cNvSpPr>
            <p:nvPr/>
          </p:nvSpPr>
          <p:spPr bwMode="auto">
            <a:xfrm>
              <a:off x="7840670" y="4159098"/>
              <a:ext cx="2755" cy="1487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0" name="Rectangle 1387"/>
            <p:cNvSpPr>
              <a:spLocks noChangeArrowheads="1"/>
            </p:cNvSpPr>
            <p:nvPr/>
          </p:nvSpPr>
          <p:spPr bwMode="auto">
            <a:xfrm>
              <a:off x="7840670" y="4159098"/>
              <a:ext cx="2755" cy="1487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1" name="Rectangle 1388"/>
            <p:cNvSpPr>
              <a:spLocks noChangeArrowheads="1"/>
            </p:cNvSpPr>
            <p:nvPr/>
          </p:nvSpPr>
          <p:spPr bwMode="auto">
            <a:xfrm>
              <a:off x="7843424" y="4156344"/>
              <a:ext cx="5507" cy="1514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2" name="Rectangle 1389"/>
            <p:cNvSpPr>
              <a:spLocks noChangeArrowheads="1"/>
            </p:cNvSpPr>
            <p:nvPr/>
          </p:nvSpPr>
          <p:spPr bwMode="auto">
            <a:xfrm>
              <a:off x="7843424" y="4156344"/>
              <a:ext cx="5507" cy="1514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3" name="Rectangle 1390"/>
            <p:cNvSpPr>
              <a:spLocks noChangeArrowheads="1"/>
            </p:cNvSpPr>
            <p:nvPr/>
          </p:nvSpPr>
          <p:spPr bwMode="auto">
            <a:xfrm>
              <a:off x="7848932" y="4150836"/>
              <a:ext cx="2755" cy="15696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4" name="Rectangle 1391"/>
            <p:cNvSpPr>
              <a:spLocks noChangeArrowheads="1"/>
            </p:cNvSpPr>
            <p:nvPr/>
          </p:nvSpPr>
          <p:spPr bwMode="auto">
            <a:xfrm>
              <a:off x="7848932" y="4150836"/>
              <a:ext cx="2755" cy="15696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5" name="Rectangle 1392"/>
            <p:cNvSpPr>
              <a:spLocks noChangeArrowheads="1"/>
            </p:cNvSpPr>
            <p:nvPr/>
          </p:nvSpPr>
          <p:spPr bwMode="auto">
            <a:xfrm>
              <a:off x="7851684" y="4159098"/>
              <a:ext cx="2755" cy="14870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6" name="Rectangle 1393"/>
            <p:cNvSpPr>
              <a:spLocks noChangeArrowheads="1"/>
            </p:cNvSpPr>
            <p:nvPr/>
          </p:nvSpPr>
          <p:spPr bwMode="auto">
            <a:xfrm>
              <a:off x="7851684" y="4159098"/>
              <a:ext cx="2755" cy="14870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7" name="Rectangle 1394"/>
            <p:cNvSpPr>
              <a:spLocks noChangeArrowheads="1"/>
            </p:cNvSpPr>
            <p:nvPr/>
          </p:nvSpPr>
          <p:spPr bwMode="auto">
            <a:xfrm>
              <a:off x="7854439" y="4164606"/>
              <a:ext cx="2755" cy="14319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8" name="Rectangle 1395"/>
            <p:cNvSpPr>
              <a:spLocks noChangeArrowheads="1"/>
            </p:cNvSpPr>
            <p:nvPr/>
          </p:nvSpPr>
          <p:spPr bwMode="auto">
            <a:xfrm>
              <a:off x="7854439" y="4164606"/>
              <a:ext cx="2755" cy="14319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89" name="Rectangle 1396"/>
            <p:cNvSpPr>
              <a:spLocks noChangeArrowheads="1"/>
            </p:cNvSpPr>
            <p:nvPr/>
          </p:nvSpPr>
          <p:spPr bwMode="auto">
            <a:xfrm>
              <a:off x="7857192" y="4175620"/>
              <a:ext cx="2755" cy="13217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0" name="Rectangle 1397"/>
            <p:cNvSpPr>
              <a:spLocks noChangeArrowheads="1"/>
            </p:cNvSpPr>
            <p:nvPr/>
          </p:nvSpPr>
          <p:spPr bwMode="auto">
            <a:xfrm>
              <a:off x="7857192" y="4175620"/>
              <a:ext cx="2755" cy="13217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1" name="Rectangle 1398"/>
            <p:cNvSpPr>
              <a:spLocks noChangeArrowheads="1"/>
            </p:cNvSpPr>
            <p:nvPr/>
          </p:nvSpPr>
          <p:spPr bwMode="auto">
            <a:xfrm>
              <a:off x="7859947" y="4156344"/>
              <a:ext cx="5507" cy="15145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2" name="Rectangle 1399"/>
            <p:cNvSpPr>
              <a:spLocks noChangeArrowheads="1"/>
            </p:cNvSpPr>
            <p:nvPr/>
          </p:nvSpPr>
          <p:spPr bwMode="auto">
            <a:xfrm>
              <a:off x="7859947" y="4156344"/>
              <a:ext cx="5507" cy="15145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3" name="Rectangle 1400"/>
            <p:cNvSpPr>
              <a:spLocks noChangeArrowheads="1"/>
            </p:cNvSpPr>
            <p:nvPr/>
          </p:nvSpPr>
          <p:spPr bwMode="auto">
            <a:xfrm>
              <a:off x="7865454" y="4181128"/>
              <a:ext cx="2755" cy="12667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4" name="Rectangle 1401"/>
            <p:cNvSpPr>
              <a:spLocks noChangeArrowheads="1"/>
            </p:cNvSpPr>
            <p:nvPr/>
          </p:nvSpPr>
          <p:spPr bwMode="auto">
            <a:xfrm>
              <a:off x="7865454" y="4181128"/>
              <a:ext cx="2755" cy="12667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5" name="Rectangle 1402"/>
            <p:cNvSpPr>
              <a:spLocks noChangeArrowheads="1"/>
            </p:cNvSpPr>
            <p:nvPr/>
          </p:nvSpPr>
          <p:spPr bwMode="auto">
            <a:xfrm>
              <a:off x="7868207" y="4170113"/>
              <a:ext cx="2755" cy="1376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6" name="Rectangle 1403"/>
            <p:cNvSpPr>
              <a:spLocks noChangeArrowheads="1"/>
            </p:cNvSpPr>
            <p:nvPr/>
          </p:nvSpPr>
          <p:spPr bwMode="auto">
            <a:xfrm>
              <a:off x="7868207" y="4170113"/>
              <a:ext cx="2755" cy="13768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7" name="Rectangle 1404"/>
            <p:cNvSpPr>
              <a:spLocks noChangeArrowheads="1"/>
            </p:cNvSpPr>
            <p:nvPr/>
          </p:nvSpPr>
          <p:spPr bwMode="auto">
            <a:xfrm>
              <a:off x="7870961" y="4172866"/>
              <a:ext cx="2755" cy="1349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8" name="Rectangle 1405"/>
            <p:cNvSpPr>
              <a:spLocks noChangeArrowheads="1"/>
            </p:cNvSpPr>
            <p:nvPr/>
          </p:nvSpPr>
          <p:spPr bwMode="auto">
            <a:xfrm>
              <a:off x="7870961" y="4172866"/>
              <a:ext cx="2755" cy="1349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499" name="Rectangle 1406"/>
            <p:cNvSpPr>
              <a:spLocks noChangeArrowheads="1"/>
            </p:cNvSpPr>
            <p:nvPr/>
          </p:nvSpPr>
          <p:spPr bwMode="auto">
            <a:xfrm>
              <a:off x="7873714" y="4172866"/>
              <a:ext cx="2755" cy="134933"/>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0" name="Rectangle 1407"/>
            <p:cNvSpPr>
              <a:spLocks noChangeArrowheads="1"/>
            </p:cNvSpPr>
            <p:nvPr/>
          </p:nvSpPr>
          <p:spPr bwMode="auto">
            <a:xfrm>
              <a:off x="7873714" y="4172866"/>
              <a:ext cx="2755" cy="134933"/>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1" name="Rectangle 1408"/>
            <p:cNvSpPr>
              <a:spLocks noChangeArrowheads="1"/>
            </p:cNvSpPr>
            <p:nvPr/>
          </p:nvSpPr>
          <p:spPr bwMode="auto">
            <a:xfrm>
              <a:off x="7876469" y="4183881"/>
              <a:ext cx="5507" cy="1239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2" name="Rectangle 1409"/>
            <p:cNvSpPr>
              <a:spLocks noChangeArrowheads="1"/>
            </p:cNvSpPr>
            <p:nvPr/>
          </p:nvSpPr>
          <p:spPr bwMode="auto">
            <a:xfrm>
              <a:off x="7876469" y="4183881"/>
              <a:ext cx="5507" cy="1239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3" name="Rectangle 1410"/>
            <p:cNvSpPr>
              <a:spLocks noChangeArrowheads="1"/>
            </p:cNvSpPr>
            <p:nvPr/>
          </p:nvSpPr>
          <p:spPr bwMode="auto">
            <a:xfrm>
              <a:off x="7881976" y="4170113"/>
              <a:ext cx="2755" cy="13768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4" name="Freeform 1411"/>
            <p:cNvSpPr>
              <a:spLocks/>
            </p:cNvSpPr>
            <p:nvPr/>
          </p:nvSpPr>
          <p:spPr bwMode="auto">
            <a:xfrm>
              <a:off x="7881976" y="4170113"/>
              <a:ext cx="2755" cy="137686"/>
            </a:xfrm>
            <a:custGeom>
              <a:avLst/>
              <a:gdLst/>
              <a:ahLst/>
              <a:cxnLst>
                <a:cxn ang="0">
                  <a:pos x="0" y="50"/>
                </a:cxn>
                <a:cxn ang="0">
                  <a:pos x="0" y="0"/>
                </a:cxn>
                <a:cxn ang="0">
                  <a:pos x="0" y="50"/>
                </a:cxn>
              </a:cxnLst>
              <a:rect l="0" t="0" r="r" b="b"/>
              <a:pathLst>
                <a:path h="50">
                  <a:moveTo>
                    <a:pt x="0" y="50"/>
                  </a:moveTo>
                  <a:lnTo>
                    <a:pt x="0" y="0"/>
                  </a:lnTo>
                  <a:lnTo>
                    <a:pt x="0" y="50"/>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5" name="Rectangle 1413"/>
            <p:cNvSpPr>
              <a:spLocks noChangeArrowheads="1"/>
            </p:cNvSpPr>
            <p:nvPr/>
          </p:nvSpPr>
          <p:spPr bwMode="auto">
            <a:xfrm>
              <a:off x="7881975" y="4189388"/>
              <a:ext cx="2755" cy="1184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6" name="Rectangle 1414"/>
            <p:cNvSpPr>
              <a:spLocks noChangeArrowheads="1"/>
            </p:cNvSpPr>
            <p:nvPr/>
          </p:nvSpPr>
          <p:spPr bwMode="auto">
            <a:xfrm>
              <a:off x="7881975" y="4189388"/>
              <a:ext cx="2755" cy="1184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7" name="Rectangle 1415"/>
            <p:cNvSpPr>
              <a:spLocks noChangeArrowheads="1"/>
            </p:cNvSpPr>
            <p:nvPr/>
          </p:nvSpPr>
          <p:spPr bwMode="auto">
            <a:xfrm>
              <a:off x="7884729" y="4183881"/>
              <a:ext cx="2755" cy="1239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8" name="Rectangle 1416"/>
            <p:cNvSpPr>
              <a:spLocks noChangeArrowheads="1"/>
            </p:cNvSpPr>
            <p:nvPr/>
          </p:nvSpPr>
          <p:spPr bwMode="auto">
            <a:xfrm>
              <a:off x="7884729" y="4183881"/>
              <a:ext cx="2755" cy="1239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09" name="Rectangle 1417"/>
            <p:cNvSpPr>
              <a:spLocks noChangeArrowheads="1"/>
            </p:cNvSpPr>
            <p:nvPr/>
          </p:nvSpPr>
          <p:spPr bwMode="auto">
            <a:xfrm>
              <a:off x="7887482" y="4183881"/>
              <a:ext cx="2755" cy="1239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0" name="Rectangle 1418"/>
            <p:cNvSpPr>
              <a:spLocks noChangeArrowheads="1"/>
            </p:cNvSpPr>
            <p:nvPr/>
          </p:nvSpPr>
          <p:spPr bwMode="auto">
            <a:xfrm>
              <a:off x="7887482" y="4183881"/>
              <a:ext cx="2755" cy="1239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1" name="Rectangle 1419"/>
            <p:cNvSpPr>
              <a:spLocks noChangeArrowheads="1"/>
            </p:cNvSpPr>
            <p:nvPr/>
          </p:nvSpPr>
          <p:spPr bwMode="auto">
            <a:xfrm>
              <a:off x="7890237" y="4186634"/>
              <a:ext cx="5507"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2" name="Rectangle 1420"/>
            <p:cNvSpPr>
              <a:spLocks noChangeArrowheads="1"/>
            </p:cNvSpPr>
            <p:nvPr/>
          </p:nvSpPr>
          <p:spPr bwMode="auto">
            <a:xfrm>
              <a:off x="7890237" y="4186634"/>
              <a:ext cx="5507" cy="1211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3" name="Rectangle 1421"/>
            <p:cNvSpPr>
              <a:spLocks noChangeArrowheads="1"/>
            </p:cNvSpPr>
            <p:nvPr/>
          </p:nvSpPr>
          <p:spPr bwMode="auto">
            <a:xfrm>
              <a:off x="7895744" y="4189388"/>
              <a:ext cx="2755" cy="1184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4" name="Rectangle 1422"/>
            <p:cNvSpPr>
              <a:spLocks noChangeArrowheads="1"/>
            </p:cNvSpPr>
            <p:nvPr/>
          </p:nvSpPr>
          <p:spPr bwMode="auto">
            <a:xfrm>
              <a:off x="7895744" y="4189388"/>
              <a:ext cx="2755" cy="1184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5" name="Rectangle 1423"/>
            <p:cNvSpPr>
              <a:spLocks noChangeArrowheads="1"/>
            </p:cNvSpPr>
            <p:nvPr/>
          </p:nvSpPr>
          <p:spPr bwMode="auto">
            <a:xfrm>
              <a:off x="7898497" y="4197648"/>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6" name="Rectangle 1424"/>
            <p:cNvSpPr>
              <a:spLocks noChangeArrowheads="1"/>
            </p:cNvSpPr>
            <p:nvPr/>
          </p:nvSpPr>
          <p:spPr bwMode="auto">
            <a:xfrm>
              <a:off x="7898497" y="4197648"/>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7" name="Rectangle 1425"/>
            <p:cNvSpPr>
              <a:spLocks noChangeArrowheads="1"/>
            </p:cNvSpPr>
            <p:nvPr/>
          </p:nvSpPr>
          <p:spPr bwMode="auto">
            <a:xfrm>
              <a:off x="7901251" y="4181126"/>
              <a:ext cx="2755" cy="12667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8" name="Rectangle 1426"/>
            <p:cNvSpPr>
              <a:spLocks noChangeArrowheads="1"/>
            </p:cNvSpPr>
            <p:nvPr/>
          </p:nvSpPr>
          <p:spPr bwMode="auto">
            <a:xfrm>
              <a:off x="7901251" y="4181126"/>
              <a:ext cx="2755" cy="12667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19" name="Rectangle 1427"/>
            <p:cNvSpPr>
              <a:spLocks noChangeArrowheads="1"/>
            </p:cNvSpPr>
            <p:nvPr/>
          </p:nvSpPr>
          <p:spPr bwMode="auto">
            <a:xfrm>
              <a:off x="7904004" y="4189388"/>
              <a:ext cx="2755" cy="1184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0" name="Rectangle 1428"/>
            <p:cNvSpPr>
              <a:spLocks noChangeArrowheads="1"/>
            </p:cNvSpPr>
            <p:nvPr/>
          </p:nvSpPr>
          <p:spPr bwMode="auto">
            <a:xfrm>
              <a:off x="7904004" y="4189388"/>
              <a:ext cx="2755" cy="1184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1" name="Rectangle 1429"/>
            <p:cNvSpPr>
              <a:spLocks noChangeArrowheads="1"/>
            </p:cNvSpPr>
            <p:nvPr/>
          </p:nvSpPr>
          <p:spPr bwMode="auto">
            <a:xfrm>
              <a:off x="7906759" y="4189388"/>
              <a:ext cx="5507" cy="1184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2" name="Rectangle 1430"/>
            <p:cNvSpPr>
              <a:spLocks noChangeArrowheads="1"/>
            </p:cNvSpPr>
            <p:nvPr/>
          </p:nvSpPr>
          <p:spPr bwMode="auto">
            <a:xfrm>
              <a:off x="7906759" y="4189388"/>
              <a:ext cx="5507" cy="1184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3" name="Rectangle 1431"/>
            <p:cNvSpPr>
              <a:spLocks noChangeArrowheads="1"/>
            </p:cNvSpPr>
            <p:nvPr/>
          </p:nvSpPr>
          <p:spPr bwMode="auto">
            <a:xfrm>
              <a:off x="7912266" y="4189388"/>
              <a:ext cx="2755" cy="11841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4" name="Rectangle 1432"/>
            <p:cNvSpPr>
              <a:spLocks noChangeArrowheads="1"/>
            </p:cNvSpPr>
            <p:nvPr/>
          </p:nvSpPr>
          <p:spPr bwMode="auto">
            <a:xfrm>
              <a:off x="7912266" y="4189388"/>
              <a:ext cx="2755" cy="11841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5" name="Rectangle 1433"/>
            <p:cNvSpPr>
              <a:spLocks noChangeArrowheads="1"/>
            </p:cNvSpPr>
            <p:nvPr/>
          </p:nvSpPr>
          <p:spPr bwMode="auto">
            <a:xfrm>
              <a:off x="7915019" y="4183881"/>
              <a:ext cx="2755" cy="123918"/>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6" name="Rectangle 1434"/>
            <p:cNvSpPr>
              <a:spLocks noChangeArrowheads="1"/>
            </p:cNvSpPr>
            <p:nvPr/>
          </p:nvSpPr>
          <p:spPr bwMode="auto">
            <a:xfrm>
              <a:off x="7915019" y="4183881"/>
              <a:ext cx="2755" cy="123918"/>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7" name="Rectangle 1435"/>
            <p:cNvSpPr>
              <a:spLocks noChangeArrowheads="1"/>
            </p:cNvSpPr>
            <p:nvPr/>
          </p:nvSpPr>
          <p:spPr bwMode="auto">
            <a:xfrm>
              <a:off x="7917774" y="4197648"/>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8" name="Rectangle 1436"/>
            <p:cNvSpPr>
              <a:spLocks noChangeArrowheads="1"/>
            </p:cNvSpPr>
            <p:nvPr/>
          </p:nvSpPr>
          <p:spPr bwMode="auto">
            <a:xfrm>
              <a:off x="7917774" y="4197648"/>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29" name="Rectangle 1437"/>
            <p:cNvSpPr>
              <a:spLocks noChangeArrowheads="1"/>
            </p:cNvSpPr>
            <p:nvPr/>
          </p:nvSpPr>
          <p:spPr bwMode="auto">
            <a:xfrm>
              <a:off x="7920527"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0" name="Rectangle 1438"/>
            <p:cNvSpPr>
              <a:spLocks noChangeArrowheads="1"/>
            </p:cNvSpPr>
            <p:nvPr/>
          </p:nvSpPr>
          <p:spPr bwMode="auto">
            <a:xfrm>
              <a:off x="7920527"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1" name="Rectangle 1439"/>
            <p:cNvSpPr>
              <a:spLocks noChangeArrowheads="1"/>
            </p:cNvSpPr>
            <p:nvPr/>
          </p:nvSpPr>
          <p:spPr bwMode="auto">
            <a:xfrm>
              <a:off x="7923281" y="4186634"/>
              <a:ext cx="5507" cy="12116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2" name="Rectangle 1440"/>
            <p:cNvSpPr>
              <a:spLocks noChangeArrowheads="1"/>
            </p:cNvSpPr>
            <p:nvPr/>
          </p:nvSpPr>
          <p:spPr bwMode="auto">
            <a:xfrm>
              <a:off x="7923281" y="4186634"/>
              <a:ext cx="5507" cy="12116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3" name="Rectangle 1441"/>
            <p:cNvSpPr>
              <a:spLocks noChangeArrowheads="1"/>
            </p:cNvSpPr>
            <p:nvPr/>
          </p:nvSpPr>
          <p:spPr bwMode="auto">
            <a:xfrm>
              <a:off x="7928789" y="4197648"/>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4" name="Rectangle 1442"/>
            <p:cNvSpPr>
              <a:spLocks noChangeArrowheads="1"/>
            </p:cNvSpPr>
            <p:nvPr/>
          </p:nvSpPr>
          <p:spPr bwMode="auto">
            <a:xfrm>
              <a:off x="7928789" y="4197648"/>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5" name="Rectangle 1443"/>
            <p:cNvSpPr>
              <a:spLocks noChangeArrowheads="1"/>
            </p:cNvSpPr>
            <p:nvPr/>
          </p:nvSpPr>
          <p:spPr bwMode="auto">
            <a:xfrm>
              <a:off x="7931542"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6" name="Rectangle 1444"/>
            <p:cNvSpPr>
              <a:spLocks noChangeArrowheads="1"/>
            </p:cNvSpPr>
            <p:nvPr/>
          </p:nvSpPr>
          <p:spPr bwMode="auto">
            <a:xfrm>
              <a:off x="7931542"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7" name="Rectangle 1445"/>
            <p:cNvSpPr>
              <a:spLocks noChangeArrowheads="1"/>
            </p:cNvSpPr>
            <p:nvPr/>
          </p:nvSpPr>
          <p:spPr bwMode="auto">
            <a:xfrm>
              <a:off x="7934296" y="4197648"/>
              <a:ext cx="2755" cy="11014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8" name="Rectangle 1446"/>
            <p:cNvSpPr>
              <a:spLocks noChangeArrowheads="1"/>
            </p:cNvSpPr>
            <p:nvPr/>
          </p:nvSpPr>
          <p:spPr bwMode="auto">
            <a:xfrm>
              <a:off x="7934296" y="4197648"/>
              <a:ext cx="2755" cy="11014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39" name="Rectangle 1447"/>
            <p:cNvSpPr>
              <a:spLocks noChangeArrowheads="1"/>
            </p:cNvSpPr>
            <p:nvPr/>
          </p:nvSpPr>
          <p:spPr bwMode="auto">
            <a:xfrm>
              <a:off x="7937049"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0" name="Rectangle 1448"/>
            <p:cNvSpPr>
              <a:spLocks noChangeArrowheads="1"/>
            </p:cNvSpPr>
            <p:nvPr/>
          </p:nvSpPr>
          <p:spPr bwMode="auto">
            <a:xfrm>
              <a:off x="7937049"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1" name="Rectangle 1449"/>
            <p:cNvSpPr>
              <a:spLocks noChangeArrowheads="1"/>
            </p:cNvSpPr>
            <p:nvPr/>
          </p:nvSpPr>
          <p:spPr bwMode="auto">
            <a:xfrm>
              <a:off x="7939804" y="4203156"/>
              <a:ext cx="5507"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2" name="Rectangle 1450"/>
            <p:cNvSpPr>
              <a:spLocks noChangeArrowheads="1"/>
            </p:cNvSpPr>
            <p:nvPr/>
          </p:nvSpPr>
          <p:spPr bwMode="auto">
            <a:xfrm>
              <a:off x="7939804" y="4203156"/>
              <a:ext cx="5507"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3" name="Rectangle 1451"/>
            <p:cNvSpPr>
              <a:spLocks noChangeArrowheads="1"/>
            </p:cNvSpPr>
            <p:nvPr/>
          </p:nvSpPr>
          <p:spPr bwMode="auto">
            <a:xfrm>
              <a:off x="7945311" y="4200403"/>
              <a:ext cx="2755" cy="10739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4" name="Rectangle 1452"/>
            <p:cNvSpPr>
              <a:spLocks noChangeArrowheads="1"/>
            </p:cNvSpPr>
            <p:nvPr/>
          </p:nvSpPr>
          <p:spPr bwMode="auto">
            <a:xfrm>
              <a:off x="7945311" y="4200403"/>
              <a:ext cx="2755" cy="10739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5" name="Rectangle 1453"/>
            <p:cNvSpPr>
              <a:spLocks noChangeArrowheads="1"/>
            </p:cNvSpPr>
            <p:nvPr/>
          </p:nvSpPr>
          <p:spPr bwMode="auto">
            <a:xfrm>
              <a:off x="7948064" y="4205911"/>
              <a:ext cx="2755" cy="1018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6" name="Rectangle 1454"/>
            <p:cNvSpPr>
              <a:spLocks noChangeArrowheads="1"/>
            </p:cNvSpPr>
            <p:nvPr/>
          </p:nvSpPr>
          <p:spPr bwMode="auto">
            <a:xfrm>
              <a:off x="7948064" y="4205911"/>
              <a:ext cx="2755" cy="1018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7" name="Rectangle 1455"/>
            <p:cNvSpPr>
              <a:spLocks noChangeArrowheads="1"/>
            </p:cNvSpPr>
            <p:nvPr/>
          </p:nvSpPr>
          <p:spPr bwMode="auto">
            <a:xfrm>
              <a:off x="7950818" y="4203156"/>
              <a:ext cx="2755" cy="10464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8" name="Rectangle 1456"/>
            <p:cNvSpPr>
              <a:spLocks noChangeArrowheads="1"/>
            </p:cNvSpPr>
            <p:nvPr/>
          </p:nvSpPr>
          <p:spPr bwMode="auto">
            <a:xfrm>
              <a:off x="7950818" y="4203156"/>
              <a:ext cx="2755" cy="10464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49" name="Rectangle 1457"/>
            <p:cNvSpPr>
              <a:spLocks noChangeArrowheads="1"/>
            </p:cNvSpPr>
            <p:nvPr/>
          </p:nvSpPr>
          <p:spPr bwMode="auto">
            <a:xfrm>
              <a:off x="7953571" y="4205911"/>
              <a:ext cx="2755" cy="10188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0" name="Rectangle 1458"/>
            <p:cNvSpPr>
              <a:spLocks noChangeArrowheads="1"/>
            </p:cNvSpPr>
            <p:nvPr/>
          </p:nvSpPr>
          <p:spPr bwMode="auto">
            <a:xfrm>
              <a:off x="7953571" y="4205911"/>
              <a:ext cx="2755" cy="10188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1" name="Rectangle 1459"/>
            <p:cNvSpPr>
              <a:spLocks noChangeArrowheads="1"/>
            </p:cNvSpPr>
            <p:nvPr/>
          </p:nvSpPr>
          <p:spPr bwMode="auto">
            <a:xfrm>
              <a:off x="7956326" y="4216925"/>
              <a:ext cx="2755"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2" name="Freeform 1460"/>
            <p:cNvSpPr>
              <a:spLocks/>
            </p:cNvSpPr>
            <p:nvPr/>
          </p:nvSpPr>
          <p:spPr bwMode="auto">
            <a:xfrm>
              <a:off x="7956326" y="4216925"/>
              <a:ext cx="2755" cy="90874"/>
            </a:xfrm>
            <a:custGeom>
              <a:avLst/>
              <a:gdLst/>
              <a:ahLst/>
              <a:cxnLst>
                <a:cxn ang="0">
                  <a:pos x="0" y="33"/>
                </a:cxn>
                <a:cxn ang="0">
                  <a:pos x="0" y="0"/>
                </a:cxn>
                <a:cxn ang="0">
                  <a:pos x="0" y="33"/>
                </a:cxn>
              </a:cxnLst>
              <a:rect l="0" t="0" r="r" b="b"/>
              <a:pathLst>
                <a:path h="33">
                  <a:moveTo>
                    <a:pt x="0" y="33"/>
                  </a:moveTo>
                  <a:lnTo>
                    <a:pt x="0" y="0"/>
                  </a:lnTo>
                  <a:lnTo>
                    <a:pt x="0" y="3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3" name="Rectangle 1461"/>
            <p:cNvSpPr>
              <a:spLocks noChangeArrowheads="1"/>
            </p:cNvSpPr>
            <p:nvPr/>
          </p:nvSpPr>
          <p:spPr bwMode="auto">
            <a:xfrm>
              <a:off x="7956326" y="4214171"/>
              <a:ext cx="5507"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4" name="Rectangle 1462"/>
            <p:cNvSpPr>
              <a:spLocks noChangeArrowheads="1"/>
            </p:cNvSpPr>
            <p:nvPr/>
          </p:nvSpPr>
          <p:spPr bwMode="auto">
            <a:xfrm>
              <a:off x="7956326" y="4214171"/>
              <a:ext cx="5507"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5" name="Rectangle 1463"/>
            <p:cNvSpPr>
              <a:spLocks noChangeArrowheads="1"/>
            </p:cNvSpPr>
            <p:nvPr/>
          </p:nvSpPr>
          <p:spPr bwMode="auto">
            <a:xfrm>
              <a:off x="7961833" y="4214171"/>
              <a:ext cx="2755"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6" name="Rectangle 1464"/>
            <p:cNvSpPr>
              <a:spLocks noChangeArrowheads="1"/>
            </p:cNvSpPr>
            <p:nvPr/>
          </p:nvSpPr>
          <p:spPr bwMode="auto">
            <a:xfrm>
              <a:off x="7961833" y="4214171"/>
              <a:ext cx="2755"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7" name="Rectangle 1465"/>
            <p:cNvSpPr>
              <a:spLocks noChangeArrowheads="1"/>
            </p:cNvSpPr>
            <p:nvPr/>
          </p:nvSpPr>
          <p:spPr bwMode="auto">
            <a:xfrm>
              <a:off x="7964586" y="4214171"/>
              <a:ext cx="2755"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8" name="Rectangle 1466"/>
            <p:cNvSpPr>
              <a:spLocks noChangeArrowheads="1"/>
            </p:cNvSpPr>
            <p:nvPr/>
          </p:nvSpPr>
          <p:spPr bwMode="auto">
            <a:xfrm>
              <a:off x="7964586" y="4214171"/>
              <a:ext cx="2755"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59" name="Rectangle 1467"/>
            <p:cNvSpPr>
              <a:spLocks noChangeArrowheads="1"/>
            </p:cNvSpPr>
            <p:nvPr/>
          </p:nvSpPr>
          <p:spPr bwMode="auto">
            <a:xfrm>
              <a:off x="7967341" y="4216925"/>
              <a:ext cx="2755"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0" name="Rectangle 1468"/>
            <p:cNvSpPr>
              <a:spLocks noChangeArrowheads="1"/>
            </p:cNvSpPr>
            <p:nvPr/>
          </p:nvSpPr>
          <p:spPr bwMode="auto">
            <a:xfrm>
              <a:off x="7967341" y="4216925"/>
              <a:ext cx="2755" cy="908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1" name="Rectangle 1469"/>
            <p:cNvSpPr>
              <a:spLocks noChangeArrowheads="1"/>
            </p:cNvSpPr>
            <p:nvPr/>
          </p:nvSpPr>
          <p:spPr bwMode="auto">
            <a:xfrm>
              <a:off x="7970094" y="4214171"/>
              <a:ext cx="5507"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2" name="Rectangle 1470"/>
            <p:cNvSpPr>
              <a:spLocks noChangeArrowheads="1"/>
            </p:cNvSpPr>
            <p:nvPr/>
          </p:nvSpPr>
          <p:spPr bwMode="auto">
            <a:xfrm>
              <a:off x="7970094" y="4214171"/>
              <a:ext cx="5507"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3" name="Rectangle 1471"/>
            <p:cNvSpPr>
              <a:spLocks noChangeArrowheads="1"/>
            </p:cNvSpPr>
            <p:nvPr/>
          </p:nvSpPr>
          <p:spPr bwMode="auto">
            <a:xfrm>
              <a:off x="7975601"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4" name="Rectangle 1472"/>
            <p:cNvSpPr>
              <a:spLocks noChangeArrowheads="1"/>
            </p:cNvSpPr>
            <p:nvPr/>
          </p:nvSpPr>
          <p:spPr bwMode="auto">
            <a:xfrm>
              <a:off x="7975601"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5" name="Rectangle 1473"/>
            <p:cNvSpPr>
              <a:spLocks noChangeArrowheads="1"/>
            </p:cNvSpPr>
            <p:nvPr/>
          </p:nvSpPr>
          <p:spPr bwMode="auto">
            <a:xfrm>
              <a:off x="7978356" y="4219678"/>
              <a:ext cx="2755"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6" name="Rectangle 1474"/>
            <p:cNvSpPr>
              <a:spLocks noChangeArrowheads="1"/>
            </p:cNvSpPr>
            <p:nvPr/>
          </p:nvSpPr>
          <p:spPr bwMode="auto">
            <a:xfrm>
              <a:off x="7978356" y="4219678"/>
              <a:ext cx="2755"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7" name="Rectangle 1475"/>
            <p:cNvSpPr>
              <a:spLocks noChangeArrowheads="1"/>
            </p:cNvSpPr>
            <p:nvPr/>
          </p:nvSpPr>
          <p:spPr bwMode="auto">
            <a:xfrm>
              <a:off x="7981108" y="4216925"/>
              <a:ext cx="2755"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8" name="Rectangle 1476"/>
            <p:cNvSpPr>
              <a:spLocks noChangeArrowheads="1"/>
            </p:cNvSpPr>
            <p:nvPr/>
          </p:nvSpPr>
          <p:spPr bwMode="auto">
            <a:xfrm>
              <a:off x="7981108" y="4216925"/>
              <a:ext cx="2755" cy="908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69" name="Rectangle 1477"/>
            <p:cNvSpPr>
              <a:spLocks noChangeArrowheads="1"/>
            </p:cNvSpPr>
            <p:nvPr/>
          </p:nvSpPr>
          <p:spPr bwMode="auto">
            <a:xfrm>
              <a:off x="7983863" y="4219678"/>
              <a:ext cx="2755"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0" name="Rectangle 1478"/>
            <p:cNvSpPr>
              <a:spLocks noChangeArrowheads="1"/>
            </p:cNvSpPr>
            <p:nvPr/>
          </p:nvSpPr>
          <p:spPr bwMode="auto">
            <a:xfrm>
              <a:off x="7983863" y="4219678"/>
              <a:ext cx="2755"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1" name="Rectangle 1479"/>
            <p:cNvSpPr>
              <a:spLocks noChangeArrowheads="1"/>
            </p:cNvSpPr>
            <p:nvPr/>
          </p:nvSpPr>
          <p:spPr bwMode="auto">
            <a:xfrm>
              <a:off x="7986616" y="4219678"/>
              <a:ext cx="5507" cy="8811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2" name="Rectangle 1480"/>
            <p:cNvSpPr>
              <a:spLocks noChangeArrowheads="1"/>
            </p:cNvSpPr>
            <p:nvPr/>
          </p:nvSpPr>
          <p:spPr bwMode="auto">
            <a:xfrm>
              <a:off x="7986616" y="4219678"/>
              <a:ext cx="5507" cy="8811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3" name="Rectangle 1481"/>
            <p:cNvSpPr>
              <a:spLocks noChangeArrowheads="1"/>
            </p:cNvSpPr>
            <p:nvPr/>
          </p:nvSpPr>
          <p:spPr bwMode="auto">
            <a:xfrm>
              <a:off x="7992123" y="4222433"/>
              <a:ext cx="2755" cy="853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4" name="Rectangle 1482"/>
            <p:cNvSpPr>
              <a:spLocks noChangeArrowheads="1"/>
            </p:cNvSpPr>
            <p:nvPr/>
          </p:nvSpPr>
          <p:spPr bwMode="auto">
            <a:xfrm>
              <a:off x="7992123" y="4222433"/>
              <a:ext cx="2755" cy="853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5" name="Rectangle 1483"/>
            <p:cNvSpPr>
              <a:spLocks noChangeArrowheads="1"/>
            </p:cNvSpPr>
            <p:nvPr/>
          </p:nvSpPr>
          <p:spPr bwMode="auto">
            <a:xfrm>
              <a:off x="7994878" y="4216925"/>
              <a:ext cx="2755" cy="908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6" name="Rectangle 1484"/>
            <p:cNvSpPr>
              <a:spLocks noChangeArrowheads="1"/>
            </p:cNvSpPr>
            <p:nvPr/>
          </p:nvSpPr>
          <p:spPr bwMode="auto">
            <a:xfrm>
              <a:off x="7994878" y="4216925"/>
              <a:ext cx="2755" cy="908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7" name="Rectangle 1485"/>
            <p:cNvSpPr>
              <a:spLocks noChangeArrowheads="1"/>
            </p:cNvSpPr>
            <p:nvPr/>
          </p:nvSpPr>
          <p:spPr bwMode="auto">
            <a:xfrm>
              <a:off x="7997631" y="4222433"/>
              <a:ext cx="2755" cy="853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8" name="Rectangle 1486"/>
            <p:cNvSpPr>
              <a:spLocks noChangeArrowheads="1"/>
            </p:cNvSpPr>
            <p:nvPr/>
          </p:nvSpPr>
          <p:spPr bwMode="auto">
            <a:xfrm>
              <a:off x="7997631" y="4222433"/>
              <a:ext cx="2755" cy="853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79" name="Rectangle 1487"/>
            <p:cNvSpPr>
              <a:spLocks noChangeArrowheads="1"/>
            </p:cNvSpPr>
            <p:nvPr/>
          </p:nvSpPr>
          <p:spPr bwMode="auto">
            <a:xfrm>
              <a:off x="8000385" y="4222433"/>
              <a:ext cx="2755" cy="8536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0" name="Rectangle 1488"/>
            <p:cNvSpPr>
              <a:spLocks noChangeArrowheads="1"/>
            </p:cNvSpPr>
            <p:nvPr/>
          </p:nvSpPr>
          <p:spPr bwMode="auto">
            <a:xfrm>
              <a:off x="8000385" y="4222433"/>
              <a:ext cx="2755" cy="8536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1" name="Rectangle 1489"/>
            <p:cNvSpPr>
              <a:spLocks noChangeArrowheads="1"/>
            </p:cNvSpPr>
            <p:nvPr/>
          </p:nvSpPr>
          <p:spPr bwMode="auto">
            <a:xfrm>
              <a:off x="8003138" y="4214171"/>
              <a:ext cx="5507" cy="9362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2" name="Rectangle 1490"/>
            <p:cNvSpPr>
              <a:spLocks noChangeArrowheads="1"/>
            </p:cNvSpPr>
            <p:nvPr/>
          </p:nvSpPr>
          <p:spPr bwMode="auto">
            <a:xfrm>
              <a:off x="8003138" y="4214171"/>
              <a:ext cx="5507" cy="9362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3" name="Rectangle 1491"/>
            <p:cNvSpPr>
              <a:spLocks noChangeArrowheads="1"/>
            </p:cNvSpPr>
            <p:nvPr/>
          </p:nvSpPr>
          <p:spPr bwMode="auto">
            <a:xfrm>
              <a:off x="8008646"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4" name="Rectangle 1492"/>
            <p:cNvSpPr>
              <a:spLocks noChangeArrowheads="1"/>
            </p:cNvSpPr>
            <p:nvPr/>
          </p:nvSpPr>
          <p:spPr bwMode="auto">
            <a:xfrm>
              <a:off x="8008646"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5" name="Rectangle 1493"/>
            <p:cNvSpPr>
              <a:spLocks noChangeArrowheads="1"/>
            </p:cNvSpPr>
            <p:nvPr/>
          </p:nvSpPr>
          <p:spPr bwMode="auto">
            <a:xfrm>
              <a:off x="8011400" y="4227940"/>
              <a:ext cx="2755" cy="7985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6" name="Rectangle 1494"/>
            <p:cNvSpPr>
              <a:spLocks noChangeArrowheads="1"/>
            </p:cNvSpPr>
            <p:nvPr/>
          </p:nvSpPr>
          <p:spPr bwMode="auto">
            <a:xfrm>
              <a:off x="8011400" y="4227940"/>
              <a:ext cx="2755" cy="7985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7" name="Rectangle 1495"/>
            <p:cNvSpPr>
              <a:spLocks noChangeArrowheads="1"/>
            </p:cNvSpPr>
            <p:nvPr/>
          </p:nvSpPr>
          <p:spPr bwMode="auto">
            <a:xfrm>
              <a:off x="8014153"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8" name="Rectangle 1496"/>
            <p:cNvSpPr>
              <a:spLocks noChangeArrowheads="1"/>
            </p:cNvSpPr>
            <p:nvPr/>
          </p:nvSpPr>
          <p:spPr bwMode="auto">
            <a:xfrm>
              <a:off x="8014153"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89" name="Rectangle 1497"/>
            <p:cNvSpPr>
              <a:spLocks noChangeArrowheads="1"/>
            </p:cNvSpPr>
            <p:nvPr/>
          </p:nvSpPr>
          <p:spPr bwMode="auto">
            <a:xfrm>
              <a:off x="8016908"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0" name="Rectangle 1498"/>
            <p:cNvSpPr>
              <a:spLocks noChangeArrowheads="1"/>
            </p:cNvSpPr>
            <p:nvPr/>
          </p:nvSpPr>
          <p:spPr bwMode="auto">
            <a:xfrm>
              <a:off x="8016908"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1" name="Rectangle 1499"/>
            <p:cNvSpPr>
              <a:spLocks noChangeArrowheads="1"/>
            </p:cNvSpPr>
            <p:nvPr/>
          </p:nvSpPr>
          <p:spPr bwMode="auto">
            <a:xfrm>
              <a:off x="8019661" y="4230693"/>
              <a:ext cx="5507"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2" name="Rectangle 1500"/>
            <p:cNvSpPr>
              <a:spLocks noChangeArrowheads="1"/>
            </p:cNvSpPr>
            <p:nvPr/>
          </p:nvSpPr>
          <p:spPr bwMode="auto">
            <a:xfrm>
              <a:off x="8019661" y="4230693"/>
              <a:ext cx="5507"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3" name="Rectangle 1501"/>
            <p:cNvSpPr>
              <a:spLocks noChangeArrowheads="1"/>
            </p:cNvSpPr>
            <p:nvPr/>
          </p:nvSpPr>
          <p:spPr bwMode="auto">
            <a:xfrm>
              <a:off x="8025168" y="4236201"/>
              <a:ext cx="2755" cy="7159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4" name="Rectangle 1502"/>
            <p:cNvSpPr>
              <a:spLocks noChangeArrowheads="1"/>
            </p:cNvSpPr>
            <p:nvPr/>
          </p:nvSpPr>
          <p:spPr bwMode="auto">
            <a:xfrm>
              <a:off x="8025168" y="4236201"/>
              <a:ext cx="2755" cy="7159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5" name="Rectangle 1503"/>
            <p:cNvSpPr>
              <a:spLocks noChangeArrowheads="1"/>
            </p:cNvSpPr>
            <p:nvPr/>
          </p:nvSpPr>
          <p:spPr bwMode="auto">
            <a:xfrm>
              <a:off x="8027923"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6" name="Rectangle 1504"/>
            <p:cNvSpPr>
              <a:spLocks noChangeArrowheads="1"/>
            </p:cNvSpPr>
            <p:nvPr/>
          </p:nvSpPr>
          <p:spPr bwMode="auto">
            <a:xfrm>
              <a:off x="8027923"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7" name="Rectangle 1505"/>
            <p:cNvSpPr>
              <a:spLocks noChangeArrowheads="1"/>
            </p:cNvSpPr>
            <p:nvPr/>
          </p:nvSpPr>
          <p:spPr bwMode="auto">
            <a:xfrm>
              <a:off x="8030675" y="4236201"/>
              <a:ext cx="2755" cy="7159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8" name="Freeform 1506"/>
            <p:cNvSpPr>
              <a:spLocks/>
            </p:cNvSpPr>
            <p:nvPr/>
          </p:nvSpPr>
          <p:spPr bwMode="auto">
            <a:xfrm>
              <a:off x="8030675" y="4236201"/>
              <a:ext cx="2755" cy="71597"/>
            </a:xfrm>
            <a:custGeom>
              <a:avLst/>
              <a:gdLst/>
              <a:ahLst/>
              <a:cxnLst>
                <a:cxn ang="0">
                  <a:pos x="0" y="26"/>
                </a:cxn>
                <a:cxn ang="0">
                  <a:pos x="0" y="0"/>
                </a:cxn>
                <a:cxn ang="0">
                  <a:pos x="0" y="26"/>
                </a:cxn>
              </a:cxnLst>
              <a:rect l="0" t="0" r="r" b="b"/>
              <a:pathLst>
                <a:path h="26">
                  <a:moveTo>
                    <a:pt x="0" y="26"/>
                  </a:moveTo>
                  <a:lnTo>
                    <a:pt x="0" y="0"/>
                  </a:lnTo>
                  <a:lnTo>
                    <a:pt x="0" y="2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599" name="Rectangle 1507"/>
            <p:cNvSpPr>
              <a:spLocks noChangeArrowheads="1"/>
            </p:cNvSpPr>
            <p:nvPr/>
          </p:nvSpPr>
          <p:spPr bwMode="auto">
            <a:xfrm>
              <a:off x="8030675"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0" name="Rectangle 1508"/>
            <p:cNvSpPr>
              <a:spLocks noChangeArrowheads="1"/>
            </p:cNvSpPr>
            <p:nvPr/>
          </p:nvSpPr>
          <p:spPr bwMode="auto">
            <a:xfrm>
              <a:off x="8030675"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1" name="Rectangle 1509"/>
            <p:cNvSpPr>
              <a:spLocks noChangeArrowheads="1"/>
            </p:cNvSpPr>
            <p:nvPr/>
          </p:nvSpPr>
          <p:spPr bwMode="auto">
            <a:xfrm>
              <a:off x="8033430" y="4230693"/>
              <a:ext cx="2755" cy="7710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2" name="Rectangle 1510"/>
            <p:cNvSpPr>
              <a:spLocks noChangeArrowheads="1"/>
            </p:cNvSpPr>
            <p:nvPr/>
          </p:nvSpPr>
          <p:spPr bwMode="auto">
            <a:xfrm>
              <a:off x="8033430" y="4230693"/>
              <a:ext cx="2755" cy="7710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3" name="Rectangle 1511"/>
            <p:cNvSpPr>
              <a:spLocks noChangeArrowheads="1"/>
            </p:cNvSpPr>
            <p:nvPr/>
          </p:nvSpPr>
          <p:spPr bwMode="auto">
            <a:xfrm>
              <a:off x="8036183" y="4233448"/>
              <a:ext cx="5507" cy="743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4" name="Rectangle 1512"/>
            <p:cNvSpPr>
              <a:spLocks noChangeArrowheads="1"/>
            </p:cNvSpPr>
            <p:nvPr/>
          </p:nvSpPr>
          <p:spPr bwMode="auto">
            <a:xfrm>
              <a:off x="8036183" y="4233448"/>
              <a:ext cx="5507" cy="743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5" name="Rectangle 1513"/>
            <p:cNvSpPr>
              <a:spLocks noChangeArrowheads="1"/>
            </p:cNvSpPr>
            <p:nvPr/>
          </p:nvSpPr>
          <p:spPr bwMode="auto">
            <a:xfrm>
              <a:off x="8041690" y="4233448"/>
              <a:ext cx="2755" cy="74351"/>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6" name="Rectangle 1514"/>
            <p:cNvSpPr>
              <a:spLocks noChangeArrowheads="1"/>
            </p:cNvSpPr>
            <p:nvPr/>
          </p:nvSpPr>
          <p:spPr bwMode="auto">
            <a:xfrm>
              <a:off x="8041690" y="4233448"/>
              <a:ext cx="2755" cy="74351"/>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7" name="Rectangle 1515"/>
            <p:cNvSpPr>
              <a:spLocks noChangeArrowheads="1"/>
            </p:cNvSpPr>
            <p:nvPr/>
          </p:nvSpPr>
          <p:spPr bwMode="auto">
            <a:xfrm>
              <a:off x="8044445"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8" name="Rectangle 1516"/>
            <p:cNvSpPr>
              <a:spLocks noChangeArrowheads="1"/>
            </p:cNvSpPr>
            <p:nvPr/>
          </p:nvSpPr>
          <p:spPr bwMode="auto">
            <a:xfrm>
              <a:off x="8044445"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09" name="Rectangle 1517"/>
            <p:cNvSpPr>
              <a:spLocks noChangeArrowheads="1"/>
            </p:cNvSpPr>
            <p:nvPr/>
          </p:nvSpPr>
          <p:spPr bwMode="auto">
            <a:xfrm>
              <a:off x="8047198"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0" name="Rectangle 1518"/>
            <p:cNvSpPr>
              <a:spLocks noChangeArrowheads="1"/>
            </p:cNvSpPr>
            <p:nvPr/>
          </p:nvSpPr>
          <p:spPr bwMode="auto">
            <a:xfrm>
              <a:off x="8047198"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1" name="Rectangle 1519"/>
            <p:cNvSpPr>
              <a:spLocks noChangeArrowheads="1"/>
            </p:cNvSpPr>
            <p:nvPr/>
          </p:nvSpPr>
          <p:spPr bwMode="auto">
            <a:xfrm>
              <a:off x="8049952" y="4236201"/>
              <a:ext cx="2755" cy="7159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2" name="Rectangle 1520"/>
            <p:cNvSpPr>
              <a:spLocks noChangeArrowheads="1"/>
            </p:cNvSpPr>
            <p:nvPr/>
          </p:nvSpPr>
          <p:spPr bwMode="auto">
            <a:xfrm>
              <a:off x="8049952" y="4236201"/>
              <a:ext cx="2755" cy="7159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3" name="Rectangle 1521"/>
            <p:cNvSpPr>
              <a:spLocks noChangeArrowheads="1"/>
            </p:cNvSpPr>
            <p:nvPr/>
          </p:nvSpPr>
          <p:spPr bwMode="auto">
            <a:xfrm>
              <a:off x="8052705" y="4249970"/>
              <a:ext cx="5507"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4" name="Rectangle 1522"/>
            <p:cNvSpPr>
              <a:spLocks noChangeArrowheads="1"/>
            </p:cNvSpPr>
            <p:nvPr/>
          </p:nvSpPr>
          <p:spPr bwMode="auto">
            <a:xfrm>
              <a:off x="8052705" y="4249970"/>
              <a:ext cx="5507"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5" name="Rectangle 1523"/>
            <p:cNvSpPr>
              <a:spLocks noChangeArrowheads="1"/>
            </p:cNvSpPr>
            <p:nvPr/>
          </p:nvSpPr>
          <p:spPr bwMode="auto">
            <a:xfrm>
              <a:off x="8058213"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6" name="Rectangle 1524"/>
            <p:cNvSpPr>
              <a:spLocks noChangeArrowheads="1"/>
            </p:cNvSpPr>
            <p:nvPr/>
          </p:nvSpPr>
          <p:spPr bwMode="auto">
            <a:xfrm>
              <a:off x="8058213"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7" name="Rectangle 1525"/>
            <p:cNvSpPr>
              <a:spLocks noChangeArrowheads="1"/>
            </p:cNvSpPr>
            <p:nvPr/>
          </p:nvSpPr>
          <p:spPr bwMode="auto">
            <a:xfrm>
              <a:off x="8060967" y="4238955"/>
              <a:ext cx="2755" cy="6884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8" name="Rectangle 1526"/>
            <p:cNvSpPr>
              <a:spLocks noChangeArrowheads="1"/>
            </p:cNvSpPr>
            <p:nvPr/>
          </p:nvSpPr>
          <p:spPr bwMode="auto">
            <a:xfrm>
              <a:off x="8060967" y="4238955"/>
              <a:ext cx="2755" cy="6884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19" name="Rectangle 1527"/>
            <p:cNvSpPr>
              <a:spLocks noChangeArrowheads="1"/>
            </p:cNvSpPr>
            <p:nvPr/>
          </p:nvSpPr>
          <p:spPr bwMode="auto">
            <a:xfrm>
              <a:off x="8063720"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0" name="Rectangle 1528"/>
            <p:cNvSpPr>
              <a:spLocks noChangeArrowheads="1"/>
            </p:cNvSpPr>
            <p:nvPr/>
          </p:nvSpPr>
          <p:spPr bwMode="auto">
            <a:xfrm>
              <a:off x="8063720"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1" name="Rectangle 1529"/>
            <p:cNvSpPr>
              <a:spLocks noChangeArrowheads="1"/>
            </p:cNvSpPr>
            <p:nvPr/>
          </p:nvSpPr>
          <p:spPr bwMode="auto">
            <a:xfrm>
              <a:off x="8066475" y="4244463"/>
              <a:ext cx="5507"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2" name="Rectangle 1530"/>
            <p:cNvSpPr>
              <a:spLocks noChangeArrowheads="1"/>
            </p:cNvSpPr>
            <p:nvPr/>
          </p:nvSpPr>
          <p:spPr bwMode="auto">
            <a:xfrm>
              <a:off x="8066475" y="4244463"/>
              <a:ext cx="5507"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3" name="Rectangle 1531"/>
            <p:cNvSpPr>
              <a:spLocks noChangeArrowheads="1"/>
            </p:cNvSpPr>
            <p:nvPr/>
          </p:nvSpPr>
          <p:spPr bwMode="auto">
            <a:xfrm>
              <a:off x="8071982"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4" name="Rectangle 1532"/>
            <p:cNvSpPr>
              <a:spLocks noChangeArrowheads="1"/>
            </p:cNvSpPr>
            <p:nvPr/>
          </p:nvSpPr>
          <p:spPr bwMode="auto">
            <a:xfrm>
              <a:off x="8071982"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5" name="Rectangle 1533"/>
            <p:cNvSpPr>
              <a:spLocks noChangeArrowheads="1"/>
            </p:cNvSpPr>
            <p:nvPr/>
          </p:nvSpPr>
          <p:spPr bwMode="auto">
            <a:xfrm>
              <a:off x="8074735"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6" name="Rectangle 1534"/>
            <p:cNvSpPr>
              <a:spLocks noChangeArrowheads="1"/>
            </p:cNvSpPr>
            <p:nvPr/>
          </p:nvSpPr>
          <p:spPr bwMode="auto">
            <a:xfrm>
              <a:off x="8074735"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7" name="Rectangle 1535"/>
            <p:cNvSpPr>
              <a:spLocks noChangeArrowheads="1"/>
            </p:cNvSpPr>
            <p:nvPr/>
          </p:nvSpPr>
          <p:spPr bwMode="auto">
            <a:xfrm>
              <a:off x="8077490" y="4247215"/>
              <a:ext cx="2755" cy="605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8" name="Rectangle 1536"/>
            <p:cNvSpPr>
              <a:spLocks noChangeArrowheads="1"/>
            </p:cNvSpPr>
            <p:nvPr/>
          </p:nvSpPr>
          <p:spPr bwMode="auto">
            <a:xfrm>
              <a:off x="8077490" y="4247215"/>
              <a:ext cx="2755" cy="605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29" name="Rectangle 1537"/>
            <p:cNvSpPr>
              <a:spLocks noChangeArrowheads="1"/>
            </p:cNvSpPr>
            <p:nvPr/>
          </p:nvSpPr>
          <p:spPr bwMode="auto">
            <a:xfrm>
              <a:off x="8080242" y="4247215"/>
              <a:ext cx="2755" cy="605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0" name="Rectangle 1538"/>
            <p:cNvSpPr>
              <a:spLocks noChangeArrowheads="1"/>
            </p:cNvSpPr>
            <p:nvPr/>
          </p:nvSpPr>
          <p:spPr bwMode="auto">
            <a:xfrm>
              <a:off x="8080242" y="4247215"/>
              <a:ext cx="2755" cy="605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1" name="Rectangle 1539"/>
            <p:cNvSpPr>
              <a:spLocks noChangeArrowheads="1"/>
            </p:cNvSpPr>
            <p:nvPr/>
          </p:nvSpPr>
          <p:spPr bwMode="auto">
            <a:xfrm>
              <a:off x="8082997" y="4247215"/>
              <a:ext cx="5507" cy="605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2" name="Rectangle 1540"/>
            <p:cNvSpPr>
              <a:spLocks noChangeArrowheads="1"/>
            </p:cNvSpPr>
            <p:nvPr/>
          </p:nvSpPr>
          <p:spPr bwMode="auto">
            <a:xfrm>
              <a:off x="8082997" y="4247215"/>
              <a:ext cx="5507" cy="605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3" name="Rectangle 1541"/>
            <p:cNvSpPr>
              <a:spLocks noChangeArrowheads="1"/>
            </p:cNvSpPr>
            <p:nvPr/>
          </p:nvSpPr>
          <p:spPr bwMode="auto">
            <a:xfrm>
              <a:off x="8088504" y="4249970"/>
              <a:ext cx="2755" cy="5782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4" name="Rectangle 1542"/>
            <p:cNvSpPr>
              <a:spLocks noChangeArrowheads="1"/>
            </p:cNvSpPr>
            <p:nvPr/>
          </p:nvSpPr>
          <p:spPr bwMode="auto">
            <a:xfrm>
              <a:off x="8088504" y="4249970"/>
              <a:ext cx="2755" cy="5782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5" name="Rectangle 1543"/>
            <p:cNvSpPr>
              <a:spLocks noChangeArrowheads="1"/>
            </p:cNvSpPr>
            <p:nvPr/>
          </p:nvSpPr>
          <p:spPr bwMode="auto">
            <a:xfrm>
              <a:off x="8091257" y="4244463"/>
              <a:ext cx="2755" cy="63336"/>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6" name="Rectangle 1544"/>
            <p:cNvSpPr>
              <a:spLocks noChangeArrowheads="1"/>
            </p:cNvSpPr>
            <p:nvPr/>
          </p:nvSpPr>
          <p:spPr bwMode="auto">
            <a:xfrm>
              <a:off x="8091257" y="4244463"/>
              <a:ext cx="2755" cy="63336"/>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7" name="Rectangle 1545"/>
            <p:cNvSpPr>
              <a:spLocks noChangeArrowheads="1"/>
            </p:cNvSpPr>
            <p:nvPr/>
          </p:nvSpPr>
          <p:spPr bwMode="auto">
            <a:xfrm>
              <a:off x="8094012" y="4255477"/>
              <a:ext cx="2755" cy="523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8" name="Rectangle 1546"/>
            <p:cNvSpPr>
              <a:spLocks noChangeArrowheads="1"/>
            </p:cNvSpPr>
            <p:nvPr/>
          </p:nvSpPr>
          <p:spPr bwMode="auto">
            <a:xfrm>
              <a:off x="8094012" y="4255477"/>
              <a:ext cx="2755" cy="523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39" name="Rectangle 1547"/>
            <p:cNvSpPr>
              <a:spLocks noChangeArrowheads="1"/>
            </p:cNvSpPr>
            <p:nvPr/>
          </p:nvSpPr>
          <p:spPr bwMode="auto">
            <a:xfrm>
              <a:off x="8096765" y="4252723"/>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0" name="Rectangle 1548"/>
            <p:cNvSpPr>
              <a:spLocks noChangeArrowheads="1"/>
            </p:cNvSpPr>
            <p:nvPr/>
          </p:nvSpPr>
          <p:spPr bwMode="auto">
            <a:xfrm>
              <a:off x="8096765" y="4252723"/>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1" name="Rectangle 1549"/>
            <p:cNvSpPr>
              <a:spLocks noChangeArrowheads="1"/>
            </p:cNvSpPr>
            <p:nvPr/>
          </p:nvSpPr>
          <p:spPr bwMode="auto">
            <a:xfrm>
              <a:off x="8099519" y="4247215"/>
              <a:ext cx="5507" cy="6058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2" name="Rectangle 1550"/>
            <p:cNvSpPr>
              <a:spLocks noChangeArrowheads="1"/>
            </p:cNvSpPr>
            <p:nvPr/>
          </p:nvSpPr>
          <p:spPr bwMode="auto">
            <a:xfrm>
              <a:off x="8099519" y="4247215"/>
              <a:ext cx="5507" cy="6058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3" name="Rectangle 1551"/>
            <p:cNvSpPr>
              <a:spLocks noChangeArrowheads="1"/>
            </p:cNvSpPr>
            <p:nvPr/>
          </p:nvSpPr>
          <p:spPr bwMode="auto">
            <a:xfrm>
              <a:off x="8105027" y="4252723"/>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4" name="Freeform 1552"/>
            <p:cNvSpPr>
              <a:spLocks/>
            </p:cNvSpPr>
            <p:nvPr/>
          </p:nvSpPr>
          <p:spPr bwMode="auto">
            <a:xfrm>
              <a:off x="8105027" y="4252723"/>
              <a:ext cx="2755" cy="55074"/>
            </a:xfrm>
            <a:custGeom>
              <a:avLst/>
              <a:gdLst/>
              <a:ahLst/>
              <a:cxnLst>
                <a:cxn ang="0">
                  <a:pos x="0" y="20"/>
                </a:cxn>
                <a:cxn ang="0">
                  <a:pos x="0" y="0"/>
                </a:cxn>
                <a:cxn ang="0">
                  <a:pos x="0" y="20"/>
                </a:cxn>
              </a:cxnLst>
              <a:rect l="0" t="0" r="r" b="b"/>
              <a:pathLst>
                <a:path h="20">
                  <a:moveTo>
                    <a:pt x="0" y="20"/>
                  </a:moveTo>
                  <a:lnTo>
                    <a:pt x="0" y="0"/>
                  </a:lnTo>
                  <a:lnTo>
                    <a:pt x="0" y="20"/>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5" name="Rectangle 1553"/>
            <p:cNvSpPr>
              <a:spLocks noChangeArrowheads="1"/>
            </p:cNvSpPr>
            <p:nvPr/>
          </p:nvSpPr>
          <p:spPr bwMode="auto">
            <a:xfrm>
              <a:off x="8105027" y="4252723"/>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6" name="Rectangle 1554"/>
            <p:cNvSpPr>
              <a:spLocks noChangeArrowheads="1"/>
            </p:cNvSpPr>
            <p:nvPr/>
          </p:nvSpPr>
          <p:spPr bwMode="auto">
            <a:xfrm>
              <a:off x="8105027" y="4252723"/>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7" name="Rectangle 1555"/>
            <p:cNvSpPr>
              <a:spLocks noChangeArrowheads="1"/>
            </p:cNvSpPr>
            <p:nvPr/>
          </p:nvSpPr>
          <p:spPr bwMode="auto">
            <a:xfrm>
              <a:off x="8107780" y="4263738"/>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8" name="Rectangle 1556"/>
            <p:cNvSpPr>
              <a:spLocks noChangeArrowheads="1"/>
            </p:cNvSpPr>
            <p:nvPr/>
          </p:nvSpPr>
          <p:spPr bwMode="auto">
            <a:xfrm>
              <a:off x="8107780" y="4263738"/>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49" name="Rectangle 1557"/>
            <p:cNvSpPr>
              <a:spLocks noChangeArrowheads="1"/>
            </p:cNvSpPr>
            <p:nvPr/>
          </p:nvSpPr>
          <p:spPr bwMode="auto">
            <a:xfrm>
              <a:off x="8110534" y="4255477"/>
              <a:ext cx="2755" cy="523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0" name="Rectangle 1558"/>
            <p:cNvSpPr>
              <a:spLocks noChangeArrowheads="1"/>
            </p:cNvSpPr>
            <p:nvPr/>
          </p:nvSpPr>
          <p:spPr bwMode="auto">
            <a:xfrm>
              <a:off x="8110534" y="4255477"/>
              <a:ext cx="2755" cy="523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1" name="Rectangle 1559"/>
            <p:cNvSpPr>
              <a:spLocks noChangeArrowheads="1"/>
            </p:cNvSpPr>
            <p:nvPr/>
          </p:nvSpPr>
          <p:spPr bwMode="auto">
            <a:xfrm>
              <a:off x="8113287" y="4255477"/>
              <a:ext cx="2755" cy="523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2" name="Rectangle 1560"/>
            <p:cNvSpPr>
              <a:spLocks noChangeArrowheads="1"/>
            </p:cNvSpPr>
            <p:nvPr/>
          </p:nvSpPr>
          <p:spPr bwMode="auto">
            <a:xfrm>
              <a:off x="8113287" y="4255477"/>
              <a:ext cx="2755" cy="523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3" name="Rectangle 1561"/>
            <p:cNvSpPr>
              <a:spLocks noChangeArrowheads="1"/>
            </p:cNvSpPr>
            <p:nvPr/>
          </p:nvSpPr>
          <p:spPr bwMode="auto">
            <a:xfrm>
              <a:off x="8116042" y="4252723"/>
              <a:ext cx="5507"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4" name="Rectangle 1562"/>
            <p:cNvSpPr>
              <a:spLocks noChangeArrowheads="1"/>
            </p:cNvSpPr>
            <p:nvPr/>
          </p:nvSpPr>
          <p:spPr bwMode="auto">
            <a:xfrm>
              <a:off x="8116042" y="4252723"/>
              <a:ext cx="5507"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5" name="Rectangle 1563"/>
            <p:cNvSpPr>
              <a:spLocks noChangeArrowheads="1"/>
            </p:cNvSpPr>
            <p:nvPr/>
          </p:nvSpPr>
          <p:spPr bwMode="auto">
            <a:xfrm>
              <a:off x="8121549" y="4252723"/>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6" name="Rectangle 1564"/>
            <p:cNvSpPr>
              <a:spLocks noChangeArrowheads="1"/>
            </p:cNvSpPr>
            <p:nvPr/>
          </p:nvSpPr>
          <p:spPr bwMode="auto">
            <a:xfrm>
              <a:off x="8121549" y="4252723"/>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7" name="Rectangle 1565"/>
            <p:cNvSpPr>
              <a:spLocks noChangeArrowheads="1"/>
            </p:cNvSpPr>
            <p:nvPr/>
          </p:nvSpPr>
          <p:spPr bwMode="auto">
            <a:xfrm>
              <a:off x="8124302" y="4252723"/>
              <a:ext cx="2755" cy="5507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8" name="Rectangle 1566"/>
            <p:cNvSpPr>
              <a:spLocks noChangeArrowheads="1"/>
            </p:cNvSpPr>
            <p:nvPr/>
          </p:nvSpPr>
          <p:spPr bwMode="auto">
            <a:xfrm>
              <a:off x="8124302" y="4252723"/>
              <a:ext cx="2755" cy="5507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59" name="Rectangle 1567"/>
            <p:cNvSpPr>
              <a:spLocks noChangeArrowheads="1"/>
            </p:cNvSpPr>
            <p:nvPr/>
          </p:nvSpPr>
          <p:spPr bwMode="auto">
            <a:xfrm>
              <a:off x="8127057"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0" name="Rectangle 1568"/>
            <p:cNvSpPr>
              <a:spLocks noChangeArrowheads="1"/>
            </p:cNvSpPr>
            <p:nvPr/>
          </p:nvSpPr>
          <p:spPr bwMode="auto">
            <a:xfrm>
              <a:off x="8127057"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1" name="Rectangle 1569"/>
            <p:cNvSpPr>
              <a:spLocks noChangeArrowheads="1"/>
            </p:cNvSpPr>
            <p:nvPr/>
          </p:nvSpPr>
          <p:spPr bwMode="auto">
            <a:xfrm>
              <a:off x="8129809"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2" name="Rectangle 1570"/>
            <p:cNvSpPr>
              <a:spLocks noChangeArrowheads="1"/>
            </p:cNvSpPr>
            <p:nvPr/>
          </p:nvSpPr>
          <p:spPr bwMode="auto">
            <a:xfrm>
              <a:off x="8129809"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3" name="Rectangle 1571"/>
            <p:cNvSpPr>
              <a:spLocks noChangeArrowheads="1"/>
            </p:cNvSpPr>
            <p:nvPr/>
          </p:nvSpPr>
          <p:spPr bwMode="auto">
            <a:xfrm>
              <a:off x="8132564" y="4263738"/>
              <a:ext cx="5507"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4" name="Rectangle 1572"/>
            <p:cNvSpPr>
              <a:spLocks noChangeArrowheads="1"/>
            </p:cNvSpPr>
            <p:nvPr/>
          </p:nvSpPr>
          <p:spPr bwMode="auto">
            <a:xfrm>
              <a:off x="8132564" y="4263738"/>
              <a:ext cx="5507"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5" name="Rectangle 1573"/>
            <p:cNvSpPr>
              <a:spLocks noChangeArrowheads="1"/>
            </p:cNvSpPr>
            <p:nvPr/>
          </p:nvSpPr>
          <p:spPr bwMode="auto">
            <a:xfrm>
              <a:off x="8138071"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6" name="Rectangle 1574"/>
            <p:cNvSpPr>
              <a:spLocks noChangeArrowheads="1"/>
            </p:cNvSpPr>
            <p:nvPr/>
          </p:nvSpPr>
          <p:spPr bwMode="auto">
            <a:xfrm>
              <a:off x="8138071"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7" name="Rectangle 1575"/>
            <p:cNvSpPr>
              <a:spLocks noChangeArrowheads="1"/>
            </p:cNvSpPr>
            <p:nvPr/>
          </p:nvSpPr>
          <p:spPr bwMode="auto">
            <a:xfrm>
              <a:off x="8140824"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8" name="Rectangle 1576"/>
            <p:cNvSpPr>
              <a:spLocks noChangeArrowheads="1"/>
            </p:cNvSpPr>
            <p:nvPr/>
          </p:nvSpPr>
          <p:spPr bwMode="auto">
            <a:xfrm>
              <a:off x="8140824"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69" name="Rectangle 1577"/>
            <p:cNvSpPr>
              <a:spLocks noChangeArrowheads="1"/>
            </p:cNvSpPr>
            <p:nvPr/>
          </p:nvSpPr>
          <p:spPr bwMode="auto">
            <a:xfrm>
              <a:off x="8143579"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0" name="Rectangle 1578"/>
            <p:cNvSpPr>
              <a:spLocks noChangeArrowheads="1"/>
            </p:cNvSpPr>
            <p:nvPr/>
          </p:nvSpPr>
          <p:spPr bwMode="auto">
            <a:xfrm>
              <a:off x="8143579"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1" name="Rectangle 1579"/>
            <p:cNvSpPr>
              <a:spLocks noChangeArrowheads="1"/>
            </p:cNvSpPr>
            <p:nvPr/>
          </p:nvSpPr>
          <p:spPr bwMode="auto">
            <a:xfrm>
              <a:off x="8146332" y="4266492"/>
              <a:ext cx="5507"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2" name="Rectangle 1580"/>
            <p:cNvSpPr>
              <a:spLocks noChangeArrowheads="1"/>
            </p:cNvSpPr>
            <p:nvPr/>
          </p:nvSpPr>
          <p:spPr bwMode="auto">
            <a:xfrm>
              <a:off x="8146332" y="4266492"/>
              <a:ext cx="5507"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3" name="Rectangle 1581"/>
            <p:cNvSpPr>
              <a:spLocks noChangeArrowheads="1"/>
            </p:cNvSpPr>
            <p:nvPr/>
          </p:nvSpPr>
          <p:spPr bwMode="auto">
            <a:xfrm>
              <a:off x="8151839"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4" name="Rectangle 1582"/>
            <p:cNvSpPr>
              <a:spLocks noChangeArrowheads="1"/>
            </p:cNvSpPr>
            <p:nvPr/>
          </p:nvSpPr>
          <p:spPr bwMode="auto">
            <a:xfrm>
              <a:off x="8151839"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5" name="Rectangle 1583"/>
            <p:cNvSpPr>
              <a:spLocks noChangeArrowheads="1"/>
            </p:cNvSpPr>
            <p:nvPr/>
          </p:nvSpPr>
          <p:spPr bwMode="auto">
            <a:xfrm>
              <a:off x="8154594"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6" name="Rectangle 1584"/>
            <p:cNvSpPr>
              <a:spLocks noChangeArrowheads="1"/>
            </p:cNvSpPr>
            <p:nvPr/>
          </p:nvSpPr>
          <p:spPr bwMode="auto">
            <a:xfrm>
              <a:off x="8154594"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7" name="Rectangle 1585"/>
            <p:cNvSpPr>
              <a:spLocks noChangeArrowheads="1"/>
            </p:cNvSpPr>
            <p:nvPr/>
          </p:nvSpPr>
          <p:spPr bwMode="auto">
            <a:xfrm>
              <a:off x="8157347"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8" name="Rectangle 1586"/>
            <p:cNvSpPr>
              <a:spLocks noChangeArrowheads="1"/>
            </p:cNvSpPr>
            <p:nvPr/>
          </p:nvSpPr>
          <p:spPr bwMode="auto">
            <a:xfrm>
              <a:off x="8157347"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79" name="Rectangle 1587"/>
            <p:cNvSpPr>
              <a:spLocks noChangeArrowheads="1"/>
            </p:cNvSpPr>
            <p:nvPr/>
          </p:nvSpPr>
          <p:spPr bwMode="auto">
            <a:xfrm>
              <a:off x="8160101" y="4260985"/>
              <a:ext cx="2755" cy="4681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0" name="Rectangle 1588"/>
            <p:cNvSpPr>
              <a:spLocks noChangeArrowheads="1"/>
            </p:cNvSpPr>
            <p:nvPr/>
          </p:nvSpPr>
          <p:spPr bwMode="auto">
            <a:xfrm>
              <a:off x="8160101" y="4260985"/>
              <a:ext cx="2755" cy="4681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1" name="Rectangle 1589"/>
            <p:cNvSpPr>
              <a:spLocks noChangeArrowheads="1"/>
            </p:cNvSpPr>
            <p:nvPr/>
          </p:nvSpPr>
          <p:spPr bwMode="auto">
            <a:xfrm>
              <a:off x="8162854" y="4263738"/>
              <a:ext cx="5507"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2" name="Rectangle 1590"/>
            <p:cNvSpPr>
              <a:spLocks noChangeArrowheads="1"/>
            </p:cNvSpPr>
            <p:nvPr/>
          </p:nvSpPr>
          <p:spPr bwMode="auto">
            <a:xfrm>
              <a:off x="8162854" y="4263738"/>
              <a:ext cx="5507"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3" name="Rectangle 1591"/>
            <p:cNvSpPr>
              <a:spLocks noChangeArrowheads="1"/>
            </p:cNvSpPr>
            <p:nvPr/>
          </p:nvSpPr>
          <p:spPr bwMode="auto">
            <a:xfrm>
              <a:off x="8168361" y="4263738"/>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4" name="Rectangle 1592"/>
            <p:cNvSpPr>
              <a:spLocks noChangeArrowheads="1"/>
            </p:cNvSpPr>
            <p:nvPr/>
          </p:nvSpPr>
          <p:spPr bwMode="auto">
            <a:xfrm>
              <a:off x="8168361" y="4263738"/>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5" name="Rectangle 1593"/>
            <p:cNvSpPr>
              <a:spLocks noChangeArrowheads="1"/>
            </p:cNvSpPr>
            <p:nvPr/>
          </p:nvSpPr>
          <p:spPr bwMode="auto">
            <a:xfrm>
              <a:off x="8171116"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6" name="Rectangle 1594"/>
            <p:cNvSpPr>
              <a:spLocks noChangeArrowheads="1"/>
            </p:cNvSpPr>
            <p:nvPr/>
          </p:nvSpPr>
          <p:spPr bwMode="auto">
            <a:xfrm>
              <a:off x="8171116"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7" name="Rectangle 1595"/>
            <p:cNvSpPr>
              <a:spLocks noChangeArrowheads="1"/>
            </p:cNvSpPr>
            <p:nvPr/>
          </p:nvSpPr>
          <p:spPr bwMode="auto">
            <a:xfrm>
              <a:off x="8173869" y="4263738"/>
              <a:ext cx="2755"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8" name="Rectangle 1596"/>
            <p:cNvSpPr>
              <a:spLocks noChangeArrowheads="1"/>
            </p:cNvSpPr>
            <p:nvPr/>
          </p:nvSpPr>
          <p:spPr bwMode="auto">
            <a:xfrm>
              <a:off x="8173869" y="4263738"/>
              <a:ext cx="2755"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89" name="Rectangle 1597"/>
            <p:cNvSpPr>
              <a:spLocks noChangeArrowheads="1"/>
            </p:cNvSpPr>
            <p:nvPr/>
          </p:nvSpPr>
          <p:spPr bwMode="auto">
            <a:xfrm>
              <a:off x="8176623"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0" name="Freeform 1598"/>
            <p:cNvSpPr>
              <a:spLocks/>
            </p:cNvSpPr>
            <p:nvPr/>
          </p:nvSpPr>
          <p:spPr bwMode="auto">
            <a:xfrm>
              <a:off x="8176623" y="4266492"/>
              <a:ext cx="2755" cy="41307"/>
            </a:xfrm>
            <a:custGeom>
              <a:avLst/>
              <a:gdLst/>
              <a:ahLst/>
              <a:cxnLst>
                <a:cxn ang="0">
                  <a:pos x="0" y="15"/>
                </a:cxn>
                <a:cxn ang="0">
                  <a:pos x="0" y="0"/>
                </a:cxn>
                <a:cxn ang="0">
                  <a:pos x="0" y="15"/>
                </a:cxn>
              </a:cxnLst>
              <a:rect l="0" t="0" r="r" b="b"/>
              <a:pathLst>
                <a:path h="15">
                  <a:moveTo>
                    <a:pt x="0" y="15"/>
                  </a:moveTo>
                  <a:lnTo>
                    <a:pt x="0" y="0"/>
                  </a:lnTo>
                  <a:lnTo>
                    <a:pt x="0" y="15"/>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1" name="Rectangle 1599"/>
            <p:cNvSpPr>
              <a:spLocks noChangeArrowheads="1"/>
            </p:cNvSpPr>
            <p:nvPr/>
          </p:nvSpPr>
          <p:spPr bwMode="auto">
            <a:xfrm>
              <a:off x="8176623" y="4266492"/>
              <a:ext cx="2755"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2" name="Rectangle 1600"/>
            <p:cNvSpPr>
              <a:spLocks noChangeArrowheads="1"/>
            </p:cNvSpPr>
            <p:nvPr/>
          </p:nvSpPr>
          <p:spPr bwMode="auto">
            <a:xfrm>
              <a:off x="8176623" y="4266492"/>
              <a:ext cx="2755"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3" name="Rectangle 1601"/>
            <p:cNvSpPr>
              <a:spLocks noChangeArrowheads="1"/>
            </p:cNvSpPr>
            <p:nvPr/>
          </p:nvSpPr>
          <p:spPr bwMode="auto">
            <a:xfrm>
              <a:off x="8179376" y="4263738"/>
              <a:ext cx="5507" cy="4406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4" name="Rectangle 1602"/>
            <p:cNvSpPr>
              <a:spLocks noChangeArrowheads="1"/>
            </p:cNvSpPr>
            <p:nvPr/>
          </p:nvSpPr>
          <p:spPr bwMode="auto">
            <a:xfrm>
              <a:off x="8179376" y="4263738"/>
              <a:ext cx="5507" cy="4406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5" name="Rectangle 1603"/>
            <p:cNvSpPr>
              <a:spLocks noChangeArrowheads="1"/>
            </p:cNvSpPr>
            <p:nvPr/>
          </p:nvSpPr>
          <p:spPr bwMode="auto">
            <a:xfrm>
              <a:off x="8184884"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6" name="Rectangle 1604"/>
            <p:cNvSpPr>
              <a:spLocks noChangeArrowheads="1"/>
            </p:cNvSpPr>
            <p:nvPr/>
          </p:nvSpPr>
          <p:spPr bwMode="auto">
            <a:xfrm>
              <a:off x="8184884" y="4280260"/>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7" name="Rectangle 1605"/>
            <p:cNvSpPr>
              <a:spLocks noChangeArrowheads="1"/>
            </p:cNvSpPr>
            <p:nvPr/>
          </p:nvSpPr>
          <p:spPr bwMode="auto">
            <a:xfrm>
              <a:off x="8187638"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8" name="Rectangle 1606"/>
            <p:cNvSpPr>
              <a:spLocks noChangeArrowheads="1"/>
            </p:cNvSpPr>
            <p:nvPr/>
          </p:nvSpPr>
          <p:spPr bwMode="auto">
            <a:xfrm>
              <a:off x="8187638"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699" name="Rectangle 1607"/>
            <p:cNvSpPr>
              <a:spLocks noChangeArrowheads="1"/>
            </p:cNvSpPr>
            <p:nvPr/>
          </p:nvSpPr>
          <p:spPr bwMode="auto">
            <a:xfrm>
              <a:off x="8190391"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0" name="Rectangle 1608"/>
            <p:cNvSpPr>
              <a:spLocks noChangeArrowheads="1"/>
            </p:cNvSpPr>
            <p:nvPr/>
          </p:nvSpPr>
          <p:spPr bwMode="auto">
            <a:xfrm>
              <a:off x="8190391"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1" name="Rectangle 1609"/>
            <p:cNvSpPr>
              <a:spLocks noChangeArrowheads="1"/>
            </p:cNvSpPr>
            <p:nvPr/>
          </p:nvSpPr>
          <p:spPr bwMode="auto">
            <a:xfrm>
              <a:off x="8193146"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2" name="Rectangle 1610"/>
            <p:cNvSpPr>
              <a:spLocks noChangeArrowheads="1"/>
            </p:cNvSpPr>
            <p:nvPr/>
          </p:nvSpPr>
          <p:spPr bwMode="auto">
            <a:xfrm>
              <a:off x="8193146"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3" name="Rectangle 1611"/>
            <p:cNvSpPr>
              <a:spLocks noChangeArrowheads="1"/>
            </p:cNvSpPr>
            <p:nvPr/>
          </p:nvSpPr>
          <p:spPr bwMode="auto">
            <a:xfrm>
              <a:off x="8195899" y="4266492"/>
              <a:ext cx="5507" cy="413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4" name="Rectangle 1612"/>
            <p:cNvSpPr>
              <a:spLocks noChangeArrowheads="1"/>
            </p:cNvSpPr>
            <p:nvPr/>
          </p:nvSpPr>
          <p:spPr bwMode="auto">
            <a:xfrm>
              <a:off x="8195899" y="4266492"/>
              <a:ext cx="5507" cy="413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5" name="Rectangle 1614"/>
            <p:cNvSpPr>
              <a:spLocks noChangeArrowheads="1"/>
            </p:cNvSpPr>
            <p:nvPr/>
          </p:nvSpPr>
          <p:spPr bwMode="auto">
            <a:xfrm>
              <a:off x="8201406"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6" name="Rectangle 1615"/>
            <p:cNvSpPr>
              <a:spLocks noChangeArrowheads="1"/>
            </p:cNvSpPr>
            <p:nvPr/>
          </p:nvSpPr>
          <p:spPr bwMode="auto">
            <a:xfrm>
              <a:off x="8201406"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7" name="Rectangle 1616"/>
            <p:cNvSpPr>
              <a:spLocks noChangeArrowheads="1"/>
            </p:cNvSpPr>
            <p:nvPr/>
          </p:nvSpPr>
          <p:spPr bwMode="auto">
            <a:xfrm>
              <a:off x="8204161"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8" name="Rectangle 1617"/>
            <p:cNvSpPr>
              <a:spLocks noChangeArrowheads="1"/>
            </p:cNvSpPr>
            <p:nvPr/>
          </p:nvSpPr>
          <p:spPr bwMode="auto">
            <a:xfrm>
              <a:off x="8204161"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09" name="Rectangle 1618"/>
            <p:cNvSpPr>
              <a:spLocks noChangeArrowheads="1"/>
            </p:cNvSpPr>
            <p:nvPr/>
          </p:nvSpPr>
          <p:spPr bwMode="auto">
            <a:xfrm>
              <a:off x="8206914"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0" name="Rectangle 1619"/>
            <p:cNvSpPr>
              <a:spLocks noChangeArrowheads="1"/>
            </p:cNvSpPr>
            <p:nvPr/>
          </p:nvSpPr>
          <p:spPr bwMode="auto">
            <a:xfrm>
              <a:off x="8206914"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1" name="Rectangle 1620"/>
            <p:cNvSpPr>
              <a:spLocks noChangeArrowheads="1"/>
            </p:cNvSpPr>
            <p:nvPr/>
          </p:nvSpPr>
          <p:spPr bwMode="auto">
            <a:xfrm>
              <a:off x="8209668" y="4269245"/>
              <a:ext cx="2755"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2" name="Rectangle 1621"/>
            <p:cNvSpPr>
              <a:spLocks noChangeArrowheads="1"/>
            </p:cNvSpPr>
            <p:nvPr/>
          </p:nvSpPr>
          <p:spPr bwMode="auto">
            <a:xfrm>
              <a:off x="8209668" y="4269245"/>
              <a:ext cx="2755"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3" name="Rectangle 1622"/>
            <p:cNvSpPr>
              <a:spLocks noChangeArrowheads="1"/>
            </p:cNvSpPr>
            <p:nvPr/>
          </p:nvSpPr>
          <p:spPr bwMode="auto">
            <a:xfrm>
              <a:off x="8212421" y="4280260"/>
              <a:ext cx="5507"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4" name="Rectangle 1623"/>
            <p:cNvSpPr>
              <a:spLocks noChangeArrowheads="1"/>
            </p:cNvSpPr>
            <p:nvPr/>
          </p:nvSpPr>
          <p:spPr bwMode="auto">
            <a:xfrm>
              <a:off x="8212421" y="4280260"/>
              <a:ext cx="5507"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5" name="Rectangle 1624"/>
            <p:cNvSpPr>
              <a:spLocks noChangeArrowheads="1"/>
            </p:cNvSpPr>
            <p:nvPr/>
          </p:nvSpPr>
          <p:spPr bwMode="auto">
            <a:xfrm>
              <a:off x="8217928"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6" name="Rectangle 1625"/>
            <p:cNvSpPr>
              <a:spLocks noChangeArrowheads="1"/>
            </p:cNvSpPr>
            <p:nvPr/>
          </p:nvSpPr>
          <p:spPr bwMode="auto">
            <a:xfrm>
              <a:off x="8217928"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7" name="Rectangle 1626"/>
            <p:cNvSpPr>
              <a:spLocks noChangeArrowheads="1"/>
            </p:cNvSpPr>
            <p:nvPr/>
          </p:nvSpPr>
          <p:spPr bwMode="auto">
            <a:xfrm>
              <a:off x="8220683"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8" name="Rectangle 1627"/>
            <p:cNvSpPr>
              <a:spLocks noChangeArrowheads="1"/>
            </p:cNvSpPr>
            <p:nvPr/>
          </p:nvSpPr>
          <p:spPr bwMode="auto">
            <a:xfrm>
              <a:off x="8220683"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19" name="Rectangle 1628"/>
            <p:cNvSpPr>
              <a:spLocks noChangeArrowheads="1"/>
            </p:cNvSpPr>
            <p:nvPr/>
          </p:nvSpPr>
          <p:spPr bwMode="auto">
            <a:xfrm>
              <a:off x="8223436"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0" name="Rectangle 1629"/>
            <p:cNvSpPr>
              <a:spLocks noChangeArrowheads="1"/>
            </p:cNvSpPr>
            <p:nvPr/>
          </p:nvSpPr>
          <p:spPr bwMode="auto">
            <a:xfrm>
              <a:off x="8223436"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1" name="Rectangle 1630"/>
            <p:cNvSpPr>
              <a:spLocks noChangeArrowheads="1"/>
            </p:cNvSpPr>
            <p:nvPr/>
          </p:nvSpPr>
          <p:spPr bwMode="auto">
            <a:xfrm>
              <a:off x="8226190" y="4269245"/>
              <a:ext cx="5507" cy="3855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2" name="Rectangle 1631"/>
            <p:cNvSpPr>
              <a:spLocks noChangeArrowheads="1"/>
            </p:cNvSpPr>
            <p:nvPr/>
          </p:nvSpPr>
          <p:spPr bwMode="auto">
            <a:xfrm>
              <a:off x="8226190" y="4269245"/>
              <a:ext cx="5507" cy="3855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3" name="Rectangle 1632"/>
            <p:cNvSpPr>
              <a:spLocks noChangeArrowheads="1"/>
            </p:cNvSpPr>
            <p:nvPr/>
          </p:nvSpPr>
          <p:spPr bwMode="auto">
            <a:xfrm>
              <a:off x="8231698"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4" name="Rectangle 1633"/>
            <p:cNvSpPr>
              <a:spLocks noChangeArrowheads="1"/>
            </p:cNvSpPr>
            <p:nvPr/>
          </p:nvSpPr>
          <p:spPr bwMode="auto">
            <a:xfrm>
              <a:off x="8231698"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5" name="Rectangle 1634"/>
            <p:cNvSpPr>
              <a:spLocks noChangeArrowheads="1"/>
            </p:cNvSpPr>
            <p:nvPr/>
          </p:nvSpPr>
          <p:spPr bwMode="auto">
            <a:xfrm>
              <a:off x="8234451"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6" name="Rectangle 1635"/>
            <p:cNvSpPr>
              <a:spLocks noChangeArrowheads="1"/>
            </p:cNvSpPr>
            <p:nvPr/>
          </p:nvSpPr>
          <p:spPr bwMode="auto">
            <a:xfrm>
              <a:off x="8234451"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7" name="Rectangle 1636"/>
            <p:cNvSpPr>
              <a:spLocks noChangeArrowheads="1"/>
            </p:cNvSpPr>
            <p:nvPr/>
          </p:nvSpPr>
          <p:spPr bwMode="auto">
            <a:xfrm>
              <a:off x="8237205"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8" name="Rectangle 1637"/>
            <p:cNvSpPr>
              <a:spLocks noChangeArrowheads="1"/>
            </p:cNvSpPr>
            <p:nvPr/>
          </p:nvSpPr>
          <p:spPr bwMode="auto">
            <a:xfrm>
              <a:off x="8237205"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29" name="Rectangle 1638"/>
            <p:cNvSpPr>
              <a:spLocks noChangeArrowheads="1"/>
            </p:cNvSpPr>
            <p:nvPr/>
          </p:nvSpPr>
          <p:spPr bwMode="auto">
            <a:xfrm>
              <a:off x="8239958"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0" name="Rectangle 1639"/>
            <p:cNvSpPr>
              <a:spLocks noChangeArrowheads="1"/>
            </p:cNvSpPr>
            <p:nvPr/>
          </p:nvSpPr>
          <p:spPr bwMode="auto">
            <a:xfrm>
              <a:off x="8239958"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1" name="Rectangle 1640"/>
            <p:cNvSpPr>
              <a:spLocks noChangeArrowheads="1"/>
            </p:cNvSpPr>
            <p:nvPr/>
          </p:nvSpPr>
          <p:spPr bwMode="auto">
            <a:xfrm>
              <a:off x="8242713" y="4272000"/>
              <a:ext cx="5507"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2" name="Rectangle 1641"/>
            <p:cNvSpPr>
              <a:spLocks noChangeArrowheads="1"/>
            </p:cNvSpPr>
            <p:nvPr/>
          </p:nvSpPr>
          <p:spPr bwMode="auto">
            <a:xfrm>
              <a:off x="8242713" y="4272000"/>
              <a:ext cx="5507"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3" name="Rectangle 1642"/>
            <p:cNvSpPr>
              <a:spLocks noChangeArrowheads="1"/>
            </p:cNvSpPr>
            <p:nvPr/>
          </p:nvSpPr>
          <p:spPr bwMode="auto">
            <a:xfrm>
              <a:off x="8248220"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4" name="Rectangle 1643"/>
            <p:cNvSpPr>
              <a:spLocks noChangeArrowheads="1"/>
            </p:cNvSpPr>
            <p:nvPr/>
          </p:nvSpPr>
          <p:spPr bwMode="auto">
            <a:xfrm>
              <a:off x="8248220"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5" name="Rectangle 1644"/>
            <p:cNvSpPr>
              <a:spLocks noChangeArrowheads="1"/>
            </p:cNvSpPr>
            <p:nvPr/>
          </p:nvSpPr>
          <p:spPr bwMode="auto">
            <a:xfrm>
              <a:off x="8250973"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6" name="Freeform 1645"/>
            <p:cNvSpPr>
              <a:spLocks/>
            </p:cNvSpPr>
            <p:nvPr/>
          </p:nvSpPr>
          <p:spPr bwMode="auto">
            <a:xfrm>
              <a:off x="8250973" y="4280260"/>
              <a:ext cx="2755" cy="27537"/>
            </a:xfrm>
            <a:custGeom>
              <a:avLst/>
              <a:gdLst/>
              <a:ahLst/>
              <a:cxnLst>
                <a:cxn ang="0">
                  <a:pos x="0" y="10"/>
                </a:cxn>
                <a:cxn ang="0">
                  <a:pos x="0" y="0"/>
                </a:cxn>
                <a:cxn ang="0">
                  <a:pos x="0" y="10"/>
                </a:cxn>
              </a:cxnLst>
              <a:rect l="0" t="0" r="r" b="b"/>
              <a:pathLst>
                <a:path h="10">
                  <a:moveTo>
                    <a:pt x="0" y="10"/>
                  </a:moveTo>
                  <a:lnTo>
                    <a:pt x="0" y="0"/>
                  </a:lnTo>
                  <a:lnTo>
                    <a:pt x="0" y="10"/>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7" name="Rectangle 1646"/>
            <p:cNvSpPr>
              <a:spLocks noChangeArrowheads="1"/>
            </p:cNvSpPr>
            <p:nvPr/>
          </p:nvSpPr>
          <p:spPr bwMode="auto">
            <a:xfrm>
              <a:off x="8250973"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8" name="Rectangle 1647"/>
            <p:cNvSpPr>
              <a:spLocks noChangeArrowheads="1"/>
            </p:cNvSpPr>
            <p:nvPr/>
          </p:nvSpPr>
          <p:spPr bwMode="auto">
            <a:xfrm>
              <a:off x="8250973" y="4280260"/>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39" name="Rectangle 1648"/>
            <p:cNvSpPr>
              <a:spLocks noChangeArrowheads="1"/>
            </p:cNvSpPr>
            <p:nvPr/>
          </p:nvSpPr>
          <p:spPr bwMode="auto">
            <a:xfrm>
              <a:off x="8253728"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0" name="Rectangle 1649"/>
            <p:cNvSpPr>
              <a:spLocks noChangeArrowheads="1"/>
            </p:cNvSpPr>
            <p:nvPr/>
          </p:nvSpPr>
          <p:spPr bwMode="auto">
            <a:xfrm>
              <a:off x="8253728"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1" name="Rectangle 1650"/>
            <p:cNvSpPr>
              <a:spLocks noChangeArrowheads="1"/>
            </p:cNvSpPr>
            <p:nvPr/>
          </p:nvSpPr>
          <p:spPr bwMode="auto">
            <a:xfrm>
              <a:off x="8256481"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2" name="Rectangle 1651"/>
            <p:cNvSpPr>
              <a:spLocks noChangeArrowheads="1"/>
            </p:cNvSpPr>
            <p:nvPr/>
          </p:nvSpPr>
          <p:spPr bwMode="auto">
            <a:xfrm>
              <a:off x="8256481" y="4280260"/>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3" name="Rectangle 1652"/>
            <p:cNvSpPr>
              <a:spLocks noChangeArrowheads="1"/>
            </p:cNvSpPr>
            <p:nvPr/>
          </p:nvSpPr>
          <p:spPr bwMode="auto">
            <a:xfrm>
              <a:off x="8259235" y="4280260"/>
              <a:ext cx="5507"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4" name="Rectangle 1653"/>
            <p:cNvSpPr>
              <a:spLocks noChangeArrowheads="1"/>
            </p:cNvSpPr>
            <p:nvPr/>
          </p:nvSpPr>
          <p:spPr bwMode="auto">
            <a:xfrm>
              <a:off x="8259235" y="4280260"/>
              <a:ext cx="5507"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5" name="Rectangle 1654"/>
            <p:cNvSpPr>
              <a:spLocks noChangeArrowheads="1"/>
            </p:cNvSpPr>
            <p:nvPr/>
          </p:nvSpPr>
          <p:spPr bwMode="auto">
            <a:xfrm>
              <a:off x="8264743" y="4277507"/>
              <a:ext cx="2755" cy="3029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6" name="Rectangle 1655"/>
            <p:cNvSpPr>
              <a:spLocks noChangeArrowheads="1"/>
            </p:cNvSpPr>
            <p:nvPr/>
          </p:nvSpPr>
          <p:spPr bwMode="auto">
            <a:xfrm>
              <a:off x="8264743" y="4277507"/>
              <a:ext cx="2755" cy="3029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7" name="Rectangle 1656"/>
            <p:cNvSpPr>
              <a:spLocks noChangeArrowheads="1"/>
            </p:cNvSpPr>
            <p:nvPr/>
          </p:nvSpPr>
          <p:spPr bwMode="auto">
            <a:xfrm>
              <a:off x="8267495"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8" name="Rectangle 1657"/>
            <p:cNvSpPr>
              <a:spLocks noChangeArrowheads="1"/>
            </p:cNvSpPr>
            <p:nvPr/>
          </p:nvSpPr>
          <p:spPr bwMode="auto">
            <a:xfrm>
              <a:off x="8267495" y="4280260"/>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49" name="Rectangle 1658"/>
            <p:cNvSpPr>
              <a:spLocks noChangeArrowheads="1"/>
            </p:cNvSpPr>
            <p:nvPr/>
          </p:nvSpPr>
          <p:spPr bwMode="auto">
            <a:xfrm>
              <a:off x="8270250" y="4280260"/>
              <a:ext cx="2755" cy="2753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0" name="Rectangle 1659"/>
            <p:cNvSpPr>
              <a:spLocks noChangeArrowheads="1"/>
            </p:cNvSpPr>
            <p:nvPr/>
          </p:nvSpPr>
          <p:spPr bwMode="auto">
            <a:xfrm>
              <a:off x="8270250" y="4280260"/>
              <a:ext cx="2755" cy="2753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1" name="Rectangle 1660"/>
            <p:cNvSpPr>
              <a:spLocks noChangeArrowheads="1"/>
            </p:cNvSpPr>
            <p:nvPr/>
          </p:nvSpPr>
          <p:spPr bwMode="auto">
            <a:xfrm>
              <a:off x="8273003"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2" name="Rectangle 1661"/>
            <p:cNvSpPr>
              <a:spLocks noChangeArrowheads="1"/>
            </p:cNvSpPr>
            <p:nvPr/>
          </p:nvSpPr>
          <p:spPr bwMode="auto">
            <a:xfrm>
              <a:off x="8273003"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3" name="Rectangle 1662"/>
            <p:cNvSpPr>
              <a:spLocks noChangeArrowheads="1"/>
            </p:cNvSpPr>
            <p:nvPr/>
          </p:nvSpPr>
          <p:spPr bwMode="auto">
            <a:xfrm>
              <a:off x="8275757" y="4283015"/>
              <a:ext cx="5507"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4" name="Rectangle 1663"/>
            <p:cNvSpPr>
              <a:spLocks noChangeArrowheads="1"/>
            </p:cNvSpPr>
            <p:nvPr/>
          </p:nvSpPr>
          <p:spPr bwMode="auto">
            <a:xfrm>
              <a:off x="8275757" y="4283015"/>
              <a:ext cx="5507"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5" name="Rectangle 1664"/>
            <p:cNvSpPr>
              <a:spLocks noChangeArrowheads="1"/>
            </p:cNvSpPr>
            <p:nvPr/>
          </p:nvSpPr>
          <p:spPr bwMode="auto">
            <a:xfrm>
              <a:off x="8281265" y="4272000"/>
              <a:ext cx="2755" cy="3579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6" name="Rectangle 1665"/>
            <p:cNvSpPr>
              <a:spLocks noChangeArrowheads="1"/>
            </p:cNvSpPr>
            <p:nvPr/>
          </p:nvSpPr>
          <p:spPr bwMode="auto">
            <a:xfrm>
              <a:off x="8281265" y="4272000"/>
              <a:ext cx="2755" cy="3579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7" name="Rectangle 1666"/>
            <p:cNvSpPr>
              <a:spLocks noChangeArrowheads="1"/>
            </p:cNvSpPr>
            <p:nvPr/>
          </p:nvSpPr>
          <p:spPr bwMode="auto">
            <a:xfrm>
              <a:off x="8284018"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8" name="Rectangle 1667"/>
            <p:cNvSpPr>
              <a:spLocks noChangeArrowheads="1"/>
            </p:cNvSpPr>
            <p:nvPr/>
          </p:nvSpPr>
          <p:spPr bwMode="auto">
            <a:xfrm>
              <a:off x="8284018"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59" name="Rectangle 1668"/>
            <p:cNvSpPr>
              <a:spLocks noChangeArrowheads="1"/>
            </p:cNvSpPr>
            <p:nvPr/>
          </p:nvSpPr>
          <p:spPr bwMode="auto">
            <a:xfrm>
              <a:off x="8286772" y="4283015"/>
              <a:ext cx="2755" cy="24784"/>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0" name="Rectangle 1669"/>
            <p:cNvSpPr>
              <a:spLocks noChangeArrowheads="1"/>
            </p:cNvSpPr>
            <p:nvPr/>
          </p:nvSpPr>
          <p:spPr bwMode="auto">
            <a:xfrm>
              <a:off x="8286772" y="4283015"/>
              <a:ext cx="2755" cy="24784"/>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1" name="Rectangle 1670"/>
            <p:cNvSpPr>
              <a:spLocks noChangeArrowheads="1"/>
            </p:cNvSpPr>
            <p:nvPr/>
          </p:nvSpPr>
          <p:spPr bwMode="auto">
            <a:xfrm>
              <a:off x="8289525"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2" name="Rectangle 1671"/>
            <p:cNvSpPr>
              <a:spLocks noChangeArrowheads="1"/>
            </p:cNvSpPr>
            <p:nvPr/>
          </p:nvSpPr>
          <p:spPr bwMode="auto">
            <a:xfrm>
              <a:off x="8289525"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3" name="Rectangle 1672"/>
            <p:cNvSpPr>
              <a:spLocks noChangeArrowheads="1"/>
            </p:cNvSpPr>
            <p:nvPr/>
          </p:nvSpPr>
          <p:spPr bwMode="auto">
            <a:xfrm>
              <a:off x="8292280" y="4285768"/>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4" name="Rectangle 1673"/>
            <p:cNvSpPr>
              <a:spLocks noChangeArrowheads="1"/>
            </p:cNvSpPr>
            <p:nvPr/>
          </p:nvSpPr>
          <p:spPr bwMode="auto">
            <a:xfrm>
              <a:off x="8292280" y="4285768"/>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5" name="Rectangle 1674"/>
            <p:cNvSpPr>
              <a:spLocks noChangeArrowheads="1"/>
            </p:cNvSpPr>
            <p:nvPr/>
          </p:nvSpPr>
          <p:spPr bwMode="auto">
            <a:xfrm>
              <a:off x="8297787"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6" name="Rectangle 1675"/>
            <p:cNvSpPr>
              <a:spLocks noChangeArrowheads="1"/>
            </p:cNvSpPr>
            <p:nvPr/>
          </p:nvSpPr>
          <p:spPr bwMode="auto">
            <a:xfrm>
              <a:off x="8297787"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7" name="Rectangle 1676"/>
            <p:cNvSpPr>
              <a:spLocks noChangeArrowheads="1"/>
            </p:cNvSpPr>
            <p:nvPr/>
          </p:nvSpPr>
          <p:spPr bwMode="auto">
            <a:xfrm>
              <a:off x="8300540"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8" name="Rectangle 1677"/>
            <p:cNvSpPr>
              <a:spLocks noChangeArrowheads="1"/>
            </p:cNvSpPr>
            <p:nvPr/>
          </p:nvSpPr>
          <p:spPr bwMode="auto">
            <a:xfrm>
              <a:off x="8300540"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69" name="Rectangle 1678"/>
            <p:cNvSpPr>
              <a:spLocks noChangeArrowheads="1"/>
            </p:cNvSpPr>
            <p:nvPr/>
          </p:nvSpPr>
          <p:spPr bwMode="auto">
            <a:xfrm>
              <a:off x="8303295"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0" name="Rectangle 1679"/>
            <p:cNvSpPr>
              <a:spLocks noChangeArrowheads="1"/>
            </p:cNvSpPr>
            <p:nvPr/>
          </p:nvSpPr>
          <p:spPr bwMode="auto">
            <a:xfrm>
              <a:off x="8303295"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1" name="Rectangle 1680"/>
            <p:cNvSpPr>
              <a:spLocks noChangeArrowheads="1"/>
            </p:cNvSpPr>
            <p:nvPr/>
          </p:nvSpPr>
          <p:spPr bwMode="auto">
            <a:xfrm>
              <a:off x="8306047"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2" name="Rectangle 1681"/>
            <p:cNvSpPr>
              <a:spLocks noChangeArrowheads="1"/>
            </p:cNvSpPr>
            <p:nvPr/>
          </p:nvSpPr>
          <p:spPr bwMode="auto">
            <a:xfrm>
              <a:off x="8306047"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3" name="Rectangle 1682"/>
            <p:cNvSpPr>
              <a:spLocks noChangeArrowheads="1"/>
            </p:cNvSpPr>
            <p:nvPr/>
          </p:nvSpPr>
          <p:spPr bwMode="auto">
            <a:xfrm>
              <a:off x="8308802" y="4285768"/>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4" name="Rectangle 1683"/>
            <p:cNvSpPr>
              <a:spLocks noChangeArrowheads="1"/>
            </p:cNvSpPr>
            <p:nvPr/>
          </p:nvSpPr>
          <p:spPr bwMode="auto">
            <a:xfrm>
              <a:off x="8308802" y="4285768"/>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5" name="Rectangle 1684"/>
            <p:cNvSpPr>
              <a:spLocks noChangeArrowheads="1"/>
            </p:cNvSpPr>
            <p:nvPr/>
          </p:nvSpPr>
          <p:spPr bwMode="auto">
            <a:xfrm>
              <a:off x="8314310"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6" name="Rectangle 1685"/>
            <p:cNvSpPr>
              <a:spLocks noChangeArrowheads="1"/>
            </p:cNvSpPr>
            <p:nvPr/>
          </p:nvSpPr>
          <p:spPr bwMode="auto">
            <a:xfrm>
              <a:off x="8314310"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7" name="Rectangle 1686"/>
            <p:cNvSpPr>
              <a:spLocks noChangeArrowheads="1"/>
            </p:cNvSpPr>
            <p:nvPr/>
          </p:nvSpPr>
          <p:spPr bwMode="auto">
            <a:xfrm>
              <a:off x="8317062" y="4285768"/>
              <a:ext cx="2755"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8" name="Rectangle 1687"/>
            <p:cNvSpPr>
              <a:spLocks noChangeArrowheads="1"/>
            </p:cNvSpPr>
            <p:nvPr/>
          </p:nvSpPr>
          <p:spPr bwMode="auto">
            <a:xfrm>
              <a:off x="8317062" y="4285768"/>
              <a:ext cx="2755"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79" name="Rectangle 1688"/>
            <p:cNvSpPr>
              <a:spLocks noChangeArrowheads="1"/>
            </p:cNvSpPr>
            <p:nvPr/>
          </p:nvSpPr>
          <p:spPr bwMode="auto">
            <a:xfrm>
              <a:off x="8319817"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0" name="Rectangle 1689"/>
            <p:cNvSpPr>
              <a:spLocks noChangeArrowheads="1"/>
            </p:cNvSpPr>
            <p:nvPr/>
          </p:nvSpPr>
          <p:spPr bwMode="auto">
            <a:xfrm>
              <a:off x="8319817"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1" name="Rectangle 1690"/>
            <p:cNvSpPr>
              <a:spLocks noChangeArrowheads="1"/>
            </p:cNvSpPr>
            <p:nvPr/>
          </p:nvSpPr>
          <p:spPr bwMode="auto">
            <a:xfrm>
              <a:off x="8322570"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2" name="Freeform 1691"/>
            <p:cNvSpPr>
              <a:spLocks/>
            </p:cNvSpPr>
            <p:nvPr/>
          </p:nvSpPr>
          <p:spPr bwMode="auto">
            <a:xfrm>
              <a:off x="8322570" y="4291275"/>
              <a:ext cx="2755" cy="16522"/>
            </a:xfrm>
            <a:custGeom>
              <a:avLst/>
              <a:gdLst/>
              <a:ahLst/>
              <a:cxnLst>
                <a:cxn ang="0">
                  <a:pos x="0" y="6"/>
                </a:cxn>
                <a:cxn ang="0">
                  <a:pos x="0" y="0"/>
                </a:cxn>
                <a:cxn ang="0">
                  <a:pos x="0" y="6"/>
                </a:cxn>
              </a:cxnLst>
              <a:rect l="0" t="0" r="r" b="b"/>
              <a:pathLst>
                <a:path h="6">
                  <a:moveTo>
                    <a:pt x="0" y="6"/>
                  </a:moveTo>
                  <a:lnTo>
                    <a:pt x="0" y="0"/>
                  </a:lnTo>
                  <a:lnTo>
                    <a:pt x="0" y="6"/>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3" name="Rectangle 1692"/>
            <p:cNvSpPr>
              <a:spLocks noChangeArrowheads="1"/>
            </p:cNvSpPr>
            <p:nvPr/>
          </p:nvSpPr>
          <p:spPr bwMode="auto">
            <a:xfrm>
              <a:off x="8322570" y="4285768"/>
              <a:ext cx="5507" cy="22030"/>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4" name="Rectangle 1693"/>
            <p:cNvSpPr>
              <a:spLocks noChangeArrowheads="1"/>
            </p:cNvSpPr>
            <p:nvPr/>
          </p:nvSpPr>
          <p:spPr bwMode="auto">
            <a:xfrm>
              <a:off x="8322570" y="4285768"/>
              <a:ext cx="5507" cy="22030"/>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5" name="Rectangle 1694"/>
            <p:cNvSpPr>
              <a:spLocks noChangeArrowheads="1"/>
            </p:cNvSpPr>
            <p:nvPr/>
          </p:nvSpPr>
          <p:spPr bwMode="auto">
            <a:xfrm>
              <a:off x="8328077"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6" name="Rectangle 1695"/>
            <p:cNvSpPr>
              <a:spLocks noChangeArrowheads="1"/>
            </p:cNvSpPr>
            <p:nvPr/>
          </p:nvSpPr>
          <p:spPr bwMode="auto">
            <a:xfrm>
              <a:off x="8328077"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7" name="Rectangle 1696"/>
            <p:cNvSpPr>
              <a:spLocks noChangeArrowheads="1"/>
            </p:cNvSpPr>
            <p:nvPr/>
          </p:nvSpPr>
          <p:spPr bwMode="auto">
            <a:xfrm>
              <a:off x="8330832"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8" name="Rectangle 1697"/>
            <p:cNvSpPr>
              <a:spLocks noChangeArrowheads="1"/>
            </p:cNvSpPr>
            <p:nvPr/>
          </p:nvSpPr>
          <p:spPr bwMode="auto">
            <a:xfrm>
              <a:off x="8330832"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89" name="Rectangle 1698"/>
            <p:cNvSpPr>
              <a:spLocks noChangeArrowheads="1"/>
            </p:cNvSpPr>
            <p:nvPr/>
          </p:nvSpPr>
          <p:spPr bwMode="auto">
            <a:xfrm>
              <a:off x="8333585"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0" name="Rectangle 1699"/>
            <p:cNvSpPr>
              <a:spLocks noChangeArrowheads="1"/>
            </p:cNvSpPr>
            <p:nvPr/>
          </p:nvSpPr>
          <p:spPr bwMode="auto">
            <a:xfrm>
              <a:off x="8333585"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1" name="Rectangle 1700"/>
            <p:cNvSpPr>
              <a:spLocks noChangeArrowheads="1"/>
            </p:cNvSpPr>
            <p:nvPr/>
          </p:nvSpPr>
          <p:spPr bwMode="auto">
            <a:xfrm>
              <a:off x="8336339"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2" name="Rectangle 1701"/>
            <p:cNvSpPr>
              <a:spLocks noChangeArrowheads="1"/>
            </p:cNvSpPr>
            <p:nvPr/>
          </p:nvSpPr>
          <p:spPr bwMode="auto">
            <a:xfrm>
              <a:off x="8336339"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3" name="Rectangle 1702"/>
            <p:cNvSpPr>
              <a:spLocks noChangeArrowheads="1"/>
            </p:cNvSpPr>
            <p:nvPr/>
          </p:nvSpPr>
          <p:spPr bwMode="auto">
            <a:xfrm>
              <a:off x="8339092" y="4291275"/>
              <a:ext cx="5507"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4" name="Rectangle 1703"/>
            <p:cNvSpPr>
              <a:spLocks noChangeArrowheads="1"/>
            </p:cNvSpPr>
            <p:nvPr/>
          </p:nvSpPr>
          <p:spPr bwMode="auto">
            <a:xfrm>
              <a:off x="8339092" y="4291275"/>
              <a:ext cx="5507"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5" name="Rectangle 1704"/>
            <p:cNvSpPr>
              <a:spLocks noChangeArrowheads="1"/>
            </p:cNvSpPr>
            <p:nvPr/>
          </p:nvSpPr>
          <p:spPr bwMode="auto">
            <a:xfrm>
              <a:off x="8344600"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6" name="Rectangle 1705"/>
            <p:cNvSpPr>
              <a:spLocks noChangeArrowheads="1"/>
            </p:cNvSpPr>
            <p:nvPr/>
          </p:nvSpPr>
          <p:spPr bwMode="auto">
            <a:xfrm>
              <a:off x="8344600"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7" name="Rectangle 1706"/>
            <p:cNvSpPr>
              <a:spLocks noChangeArrowheads="1"/>
            </p:cNvSpPr>
            <p:nvPr/>
          </p:nvSpPr>
          <p:spPr bwMode="auto">
            <a:xfrm>
              <a:off x="8347354"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8" name="Rectangle 1707"/>
            <p:cNvSpPr>
              <a:spLocks noChangeArrowheads="1"/>
            </p:cNvSpPr>
            <p:nvPr/>
          </p:nvSpPr>
          <p:spPr bwMode="auto">
            <a:xfrm>
              <a:off x="8347354"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799" name="Rectangle 1708"/>
            <p:cNvSpPr>
              <a:spLocks noChangeArrowheads="1"/>
            </p:cNvSpPr>
            <p:nvPr/>
          </p:nvSpPr>
          <p:spPr bwMode="auto">
            <a:xfrm>
              <a:off x="8350107"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0" name="Rectangle 1709"/>
            <p:cNvSpPr>
              <a:spLocks noChangeArrowheads="1"/>
            </p:cNvSpPr>
            <p:nvPr/>
          </p:nvSpPr>
          <p:spPr bwMode="auto">
            <a:xfrm>
              <a:off x="8350107"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1" name="Rectangle 1710"/>
            <p:cNvSpPr>
              <a:spLocks noChangeArrowheads="1"/>
            </p:cNvSpPr>
            <p:nvPr/>
          </p:nvSpPr>
          <p:spPr bwMode="auto">
            <a:xfrm>
              <a:off x="8352862"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2" name="Rectangle 1711"/>
            <p:cNvSpPr>
              <a:spLocks noChangeArrowheads="1"/>
            </p:cNvSpPr>
            <p:nvPr/>
          </p:nvSpPr>
          <p:spPr bwMode="auto">
            <a:xfrm>
              <a:off x="8352862"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3" name="Rectangle 1712"/>
            <p:cNvSpPr>
              <a:spLocks noChangeArrowheads="1"/>
            </p:cNvSpPr>
            <p:nvPr/>
          </p:nvSpPr>
          <p:spPr bwMode="auto">
            <a:xfrm>
              <a:off x="8355614"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4" name="Rectangle 1713"/>
            <p:cNvSpPr>
              <a:spLocks noChangeArrowheads="1"/>
            </p:cNvSpPr>
            <p:nvPr/>
          </p:nvSpPr>
          <p:spPr bwMode="auto">
            <a:xfrm>
              <a:off x="8355614"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5" name="Rectangle 1714"/>
            <p:cNvSpPr>
              <a:spLocks noChangeArrowheads="1"/>
            </p:cNvSpPr>
            <p:nvPr/>
          </p:nvSpPr>
          <p:spPr bwMode="auto">
            <a:xfrm>
              <a:off x="8361122"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6" name="Rectangle 1715"/>
            <p:cNvSpPr>
              <a:spLocks noChangeArrowheads="1"/>
            </p:cNvSpPr>
            <p:nvPr/>
          </p:nvSpPr>
          <p:spPr bwMode="auto">
            <a:xfrm>
              <a:off x="8361122"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7" name="Rectangle 1716"/>
            <p:cNvSpPr>
              <a:spLocks noChangeArrowheads="1"/>
            </p:cNvSpPr>
            <p:nvPr/>
          </p:nvSpPr>
          <p:spPr bwMode="auto">
            <a:xfrm>
              <a:off x="8363876"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8" name="Rectangle 1717"/>
            <p:cNvSpPr>
              <a:spLocks noChangeArrowheads="1"/>
            </p:cNvSpPr>
            <p:nvPr/>
          </p:nvSpPr>
          <p:spPr bwMode="auto">
            <a:xfrm>
              <a:off x="8363876"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09" name="Rectangle 1718"/>
            <p:cNvSpPr>
              <a:spLocks noChangeArrowheads="1"/>
            </p:cNvSpPr>
            <p:nvPr/>
          </p:nvSpPr>
          <p:spPr bwMode="auto">
            <a:xfrm>
              <a:off x="8366629"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0" name="Rectangle 1719"/>
            <p:cNvSpPr>
              <a:spLocks noChangeArrowheads="1"/>
            </p:cNvSpPr>
            <p:nvPr/>
          </p:nvSpPr>
          <p:spPr bwMode="auto">
            <a:xfrm>
              <a:off x="8366629"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1" name="Rectangle 1720"/>
            <p:cNvSpPr>
              <a:spLocks noChangeArrowheads="1"/>
            </p:cNvSpPr>
            <p:nvPr/>
          </p:nvSpPr>
          <p:spPr bwMode="auto">
            <a:xfrm>
              <a:off x="8369384"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2" name="Rectangle 1721"/>
            <p:cNvSpPr>
              <a:spLocks noChangeArrowheads="1"/>
            </p:cNvSpPr>
            <p:nvPr/>
          </p:nvSpPr>
          <p:spPr bwMode="auto">
            <a:xfrm>
              <a:off x="8369384"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3" name="Rectangle 1722"/>
            <p:cNvSpPr>
              <a:spLocks noChangeArrowheads="1"/>
            </p:cNvSpPr>
            <p:nvPr/>
          </p:nvSpPr>
          <p:spPr bwMode="auto">
            <a:xfrm>
              <a:off x="8372137" y="4291275"/>
              <a:ext cx="5507"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4" name="Rectangle 1723"/>
            <p:cNvSpPr>
              <a:spLocks noChangeArrowheads="1"/>
            </p:cNvSpPr>
            <p:nvPr/>
          </p:nvSpPr>
          <p:spPr bwMode="auto">
            <a:xfrm>
              <a:off x="8372137" y="4291275"/>
              <a:ext cx="5507"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5" name="Rectangle 1724"/>
            <p:cNvSpPr>
              <a:spLocks noChangeArrowheads="1"/>
            </p:cNvSpPr>
            <p:nvPr/>
          </p:nvSpPr>
          <p:spPr bwMode="auto">
            <a:xfrm>
              <a:off x="8377644"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6" name="Rectangle 1725"/>
            <p:cNvSpPr>
              <a:spLocks noChangeArrowheads="1"/>
            </p:cNvSpPr>
            <p:nvPr/>
          </p:nvSpPr>
          <p:spPr bwMode="auto">
            <a:xfrm>
              <a:off x="8377644"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7" name="Rectangle 1726"/>
            <p:cNvSpPr>
              <a:spLocks noChangeArrowheads="1"/>
            </p:cNvSpPr>
            <p:nvPr/>
          </p:nvSpPr>
          <p:spPr bwMode="auto">
            <a:xfrm>
              <a:off x="8380399"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8" name="Rectangle 1727"/>
            <p:cNvSpPr>
              <a:spLocks noChangeArrowheads="1"/>
            </p:cNvSpPr>
            <p:nvPr/>
          </p:nvSpPr>
          <p:spPr bwMode="auto">
            <a:xfrm>
              <a:off x="8380399"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19" name="Rectangle 1728"/>
            <p:cNvSpPr>
              <a:spLocks noChangeArrowheads="1"/>
            </p:cNvSpPr>
            <p:nvPr/>
          </p:nvSpPr>
          <p:spPr bwMode="auto">
            <a:xfrm>
              <a:off x="8383152"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0" name="Rectangle 1729"/>
            <p:cNvSpPr>
              <a:spLocks noChangeArrowheads="1"/>
            </p:cNvSpPr>
            <p:nvPr/>
          </p:nvSpPr>
          <p:spPr bwMode="auto">
            <a:xfrm>
              <a:off x="8383152"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1" name="Rectangle 1730"/>
            <p:cNvSpPr>
              <a:spLocks noChangeArrowheads="1"/>
            </p:cNvSpPr>
            <p:nvPr/>
          </p:nvSpPr>
          <p:spPr bwMode="auto">
            <a:xfrm>
              <a:off x="8385906"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2" name="Rectangle 1731"/>
            <p:cNvSpPr>
              <a:spLocks noChangeArrowheads="1"/>
            </p:cNvSpPr>
            <p:nvPr/>
          </p:nvSpPr>
          <p:spPr bwMode="auto">
            <a:xfrm>
              <a:off x="8385906"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3" name="Rectangle 1732"/>
            <p:cNvSpPr>
              <a:spLocks noChangeArrowheads="1"/>
            </p:cNvSpPr>
            <p:nvPr/>
          </p:nvSpPr>
          <p:spPr bwMode="auto">
            <a:xfrm>
              <a:off x="8388659"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4" name="Rectangle 1733"/>
            <p:cNvSpPr>
              <a:spLocks noChangeArrowheads="1"/>
            </p:cNvSpPr>
            <p:nvPr/>
          </p:nvSpPr>
          <p:spPr bwMode="auto">
            <a:xfrm>
              <a:off x="8388659"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5" name="Rectangle 1734"/>
            <p:cNvSpPr>
              <a:spLocks noChangeArrowheads="1"/>
            </p:cNvSpPr>
            <p:nvPr/>
          </p:nvSpPr>
          <p:spPr bwMode="auto">
            <a:xfrm>
              <a:off x="8394167"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6" name="Rectangle 1735"/>
            <p:cNvSpPr>
              <a:spLocks noChangeArrowheads="1"/>
            </p:cNvSpPr>
            <p:nvPr/>
          </p:nvSpPr>
          <p:spPr bwMode="auto">
            <a:xfrm>
              <a:off x="8394167"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7" name="Rectangle 1736"/>
            <p:cNvSpPr>
              <a:spLocks noChangeArrowheads="1"/>
            </p:cNvSpPr>
            <p:nvPr/>
          </p:nvSpPr>
          <p:spPr bwMode="auto">
            <a:xfrm>
              <a:off x="8396921" y="4291275"/>
              <a:ext cx="2755" cy="1652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8" name="Rectangle 1737"/>
            <p:cNvSpPr>
              <a:spLocks noChangeArrowheads="1"/>
            </p:cNvSpPr>
            <p:nvPr/>
          </p:nvSpPr>
          <p:spPr bwMode="auto">
            <a:xfrm>
              <a:off x="8396921" y="4291275"/>
              <a:ext cx="2755" cy="1652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29" name="Rectangle 1738"/>
            <p:cNvSpPr>
              <a:spLocks noChangeArrowheads="1"/>
            </p:cNvSpPr>
            <p:nvPr/>
          </p:nvSpPr>
          <p:spPr bwMode="auto">
            <a:xfrm>
              <a:off x="8399674"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0" name="Freeform 1739"/>
            <p:cNvSpPr>
              <a:spLocks/>
            </p:cNvSpPr>
            <p:nvPr/>
          </p:nvSpPr>
          <p:spPr bwMode="auto">
            <a:xfrm>
              <a:off x="8399674" y="4296782"/>
              <a:ext cx="2755" cy="11015"/>
            </a:xfrm>
            <a:custGeom>
              <a:avLst/>
              <a:gdLst/>
              <a:ahLst/>
              <a:cxnLst>
                <a:cxn ang="0">
                  <a:pos x="0" y="4"/>
                </a:cxn>
                <a:cxn ang="0">
                  <a:pos x="0" y="0"/>
                </a:cxn>
                <a:cxn ang="0">
                  <a:pos x="0" y="4"/>
                </a:cxn>
              </a:cxnLst>
              <a:rect l="0" t="0" r="r" b="b"/>
              <a:pathLst>
                <a:path h="4">
                  <a:moveTo>
                    <a:pt x="0" y="4"/>
                  </a:moveTo>
                  <a:lnTo>
                    <a:pt x="0" y="0"/>
                  </a:lnTo>
                  <a:lnTo>
                    <a:pt x="0" y="4"/>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1" name="Rectangle 1740"/>
            <p:cNvSpPr>
              <a:spLocks noChangeArrowheads="1"/>
            </p:cNvSpPr>
            <p:nvPr/>
          </p:nvSpPr>
          <p:spPr bwMode="auto">
            <a:xfrm>
              <a:off x="8399674"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2" name="Rectangle 1741"/>
            <p:cNvSpPr>
              <a:spLocks noChangeArrowheads="1"/>
            </p:cNvSpPr>
            <p:nvPr/>
          </p:nvSpPr>
          <p:spPr bwMode="auto">
            <a:xfrm>
              <a:off x="8399674"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3" name="Rectangle 1742"/>
            <p:cNvSpPr>
              <a:spLocks noChangeArrowheads="1"/>
            </p:cNvSpPr>
            <p:nvPr/>
          </p:nvSpPr>
          <p:spPr bwMode="auto">
            <a:xfrm>
              <a:off x="8402429" y="4296782"/>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4" name="Rectangle 1743"/>
            <p:cNvSpPr>
              <a:spLocks noChangeArrowheads="1"/>
            </p:cNvSpPr>
            <p:nvPr/>
          </p:nvSpPr>
          <p:spPr bwMode="auto">
            <a:xfrm>
              <a:off x="8402429" y="4296782"/>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5" name="Rectangle 1744"/>
            <p:cNvSpPr>
              <a:spLocks noChangeArrowheads="1"/>
            </p:cNvSpPr>
            <p:nvPr/>
          </p:nvSpPr>
          <p:spPr bwMode="auto">
            <a:xfrm>
              <a:off x="8407936"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6" name="Rectangle 1745"/>
            <p:cNvSpPr>
              <a:spLocks noChangeArrowheads="1"/>
            </p:cNvSpPr>
            <p:nvPr/>
          </p:nvSpPr>
          <p:spPr bwMode="auto">
            <a:xfrm>
              <a:off x="8407936"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7" name="Rectangle 1746"/>
            <p:cNvSpPr>
              <a:spLocks noChangeArrowheads="1"/>
            </p:cNvSpPr>
            <p:nvPr/>
          </p:nvSpPr>
          <p:spPr bwMode="auto">
            <a:xfrm>
              <a:off x="8410689"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8" name="Rectangle 1747"/>
            <p:cNvSpPr>
              <a:spLocks noChangeArrowheads="1"/>
            </p:cNvSpPr>
            <p:nvPr/>
          </p:nvSpPr>
          <p:spPr bwMode="auto">
            <a:xfrm>
              <a:off x="8410689"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39" name="Rectangle 1748"/>
            <p:cNvSpPr>
              <a:spLocks noChangeArrowheads="1"/>
            </p:cNvSpPr>
            <p:nvPr/>
          </p:nvSpPr>
          <p:spPr bwMode="auto">
            <a:xfrm>
              <a:off x="8413443"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0" name="Rectangle 1749"/>
            <p:cNvSpPr>
              <a:spLocks noChangeArrowheads="1"/>
            </p:cNvSpPr>
            <p:nvPr/>
          </p:nvSpPr>
          <p:spPr bwMode="auto">
            <a:xfrm>
              <a:off x="8413443"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1" name="Rectangle 1750"/>
            <p:cNvSpPr>
              <a:spLocks noChangeArrowheads="1"/>
            </p:cNvSpPr>
            <p:nvPr/>
          </p:nvSpPr>
          <p:spPr bwMode="auto">
            <a:xfrm>
              <a:off x="8416196" y="4294030"/>
              <a:ext cx="2755"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2" name="Rectangle 1751"/>
            <p:cNvSpPr>
              <a:spLocks noChangeArrowheads="1"/>
            </p:cNvSpPr>
            <p:nvPr/>
          </p:nvSpPr>
          <p:spPr bwMode="auto">
            <a:xfrm>
              <a:off x="8416196" y="4294030"/>
              <a:ext cx="2755"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3" name="Rectangle 1752"/>
            <p:cNvSpPr>
              <a:spLocks noChangeArrowheads="1"/>
            </p:cNvSpPr>
            <p:nvPr/>
          </p:nvSpPr>
          <p:spPr bwMode="auto">
            <a:xfrm>
              <a:off x="8418951"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4" name="Rectangle 1753"/>
            <p:cNvSpPr>
              <a:spLocks noChangeArrowheads="1"/>
            </p:cNvSpPr>
            <p:nvPr/>
          </p:nvSpPr>
          <p:spPr bwMode="auto">
            <a:xfrm>
              <a:off x="8418951"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5" name="Rectangle 1754"/>
            <p:cNvSpPr>
              <a:spLocks noChangeArrowheads="1"/>
            </p:cNvSpPr>
            <p:nvPr/>
          </p:nvSpPr>
          <p:spPr bwMode="auto">
            <a:xfrm>
              <a:off x="8424458"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6" name="Rectangle 1755"/>
            <p:cNvSpPr>
              <a:spLocks noChangeArrowheads="1"/>
            </p:cNvSpPr>
            <p:nvPr/>
          </p:nvSpPr>
          <p:spPr bwMode="auto">
            <a:xfrm>
              <a:off x="8424458"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7" name="Rectangle 1756"/>
            <p:cNvSpPr>
              <a:spLocks noChangeArrowheads="1"/>
            </p:cNvSpPr>
            <p:nvPr/>
          </p:nvSpPr>
          <p:spPr bwMode="auto">
            <a:xfrm>
              <a:off x="8427211"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8" name="Rectangle 1757"/>
            <p:cNvSpPr>
              <a:spLocks noChangeArrowheads="1"/>
            </p:cNvSpPr>
            <p:nvPr/>
          </p:nvSpPr>
          <p:spPr bwMode="auto">
            <a:xfrm>
              <a:off x="8427211"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49" name="Rectangle 1758"/>
            <p:cNvSpPr>
              <a:spLocks noChangeArrowheads="1"/>
            </p:cNvSpPr>
            <p:nvPr/>
          </p:nvSpPr>
          <p:spPr bwMode="auto">
            <a:xfrm>
              <a:off x="8429966"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0" name="Rectangle 1759"/>
            <p:cNvSpPr>
              <a:spLocks noChangeArrowheads="1"/>
            </p:cNvSpPr>
            <p:nvPr/>
          </p:nvSpPr>
          <p:spPr bwMode="auto">
            <a:xfrm>
              <a:off x="8429966"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1" name="Rectangle 1760"/>
            <p:cNvSpPr>
              <a:spLocks noChangeArrowheads="1"/>
            </p:cNvSpPr>
            <p:nvPr/>
          </p:nvSpPr>
          <p:spPr bwMode="auto">
            <a:xfrm>
              <a:off x="8432719"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2" name="Rectangle 1761"/>
            <p:cNvSpPr>
              <a:spLocks noChangeArrowheads="1"/>
            </p:cNvSpPr>
            <p:nvPr/>
          </p:nvSpPr>
          <p:spPr bwMode="auto">
            <a:xfrm>
              <a:off x="8432719"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3" name="Rectangle 1762"/>
            <p:cNvSpPr>
              <a:spLocks noChangeArrowheads="1"/>
            </p:cNvSpPr>
            <p:nvPr/>
          </p:nvSpPr>
          <p:spPr bwMode="auto">
            <a:xfrm>
              <a:off x="8435473" y="4294030"/>
              <a:ext cx="5507" cy="13769"/>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4" name="Rectangle 1763"/>
            <p:cNvSpPr>
              <a:spLocks noChangeArrowheads="1"/>
            </p:cNvSpPr>
            <p:nvPr/>
          </p:nvSpPr>
          <p:spPr bwMode="auto">
            <a:xfrm>
              <a:off x="8435473" y="4294030"/>
              <a:ext cx="5507" cy="13769"/>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5" name="Rectangle 1764"/>
            <p:cNvSpPr>
              <a:spLocks noChangeArrowheads="1"/>
            </p:cNvSpPr>
            <p:nvPr/>
          </p:nvSpPr>
          <p:spPr bwMode="auto">
            <a:xfrm>
              <a:off x="8440981"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6" name="Rectangle 1765"/>
            <p:cNvSpPr>
              <a:spLocks noChangeArrowheads="1"/>
            </p:cNvSpPr>
            <p:nvPr/>
          </p:nvSpPr>
          <p:spPr bwMode="auto">
            <a:xfrm>
              <a:off x="8440981"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7" name="Rectangle 1766"/>
            <p:cNvSpPr>
              <a:spLocks noChangeArrowheads="1"/>
            </p:cNvSpPr>
            <p:nvPr/>
          </p:nvSpPr>
          <p:spPr bwMode="auto">
            <a:xfrm>
              <a:off x="8443734"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8" name="Rectangle 1767"/>
            <p:cNvSpPr>
              <a:spLocks noChangeArrowheads="1"/>
            </p:cNvSpPr>
            <p:nvPr/>
          </p:nvSpPr>
          <p:spPr bwMode="auto">
            <a:xfrm>
              <a:off x="8443734"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59" name="Rectangle 1768"/>
            <p:cNvSpPr>
              <a:spLocks noChangeArrowheads="1"/>
            </p:cNvSpPr>
            <p:nvPr/>
          </p:nvSpPr>
          <p:spPr bwMode="auto">
            <a:xfrm>
              <a:off x="8446488"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0" name="Rectangle 1769"/>
            <p:cNvSpPr>
              <a:spLocks noChangeArrowheads="1"/>
            </p:cNvSpPr>
            <p:nvPr/>
          </p:nvSpPr>
          <p:spPr bwMode="auto">
            <a:xfrm>
              <a:off x="8446488"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1" name="Rectangle 1770"/>
            <p:cNvSpPr>
              <a:spLocks noChangeArrowheads="1"/>
            </p:cNvSpPr>
            <p:nvPr/>
          </p:nvSpPr>
          <p:spPr bwMode="auto">
            <a:xfrm>
              <a:off x="8449241"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2" name="Rectangle 1771"/>
            <p:cNvSpPr>
              <a:spLocks noChangeArrowheads="1"/>
            </p:cNvSpPr>
            <p:nvPr/>
          </p:nvSpPr>
          <p:spPr bwMode="auto">
            <a:xfrm>
              <a:off x="8449241"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3" name="Rectangle 1772"/>
            <p:cNvSpPr>
              <a:spLocks noChangeArrowheads="1"/>
            </p:cNvSpPr>
            <p:nvPr/>
          </p:nvSpPr>
          <p:spPr bwMode="auto">
            <a:xfrm>
              <a:off x="8451996" y="4296782"/>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4" name="Rectangle 1773"/>
            <p:cNvSpPr>
              <a:spLocks noChangeArrowheads="1"/>
            </p:cNvSpPr>
            <p:nvPr/>
          </p:nvSpPr>
          <p:spPr bwMode="auto">
            <a:xfrm>
              <a:off x="8451996" y="4296782"/>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5" name="Rectangle 1774"/>
            <p:cNvSpPr>
              <a:spLocks noChangeArrowheads="1"/>
            </p:cNvSpPr>
            <p:nvPr/>
          </p:nvSpPr>
          <p:spPr bwMode="auto">
            <a:xfrm>
              <a:off x="8457503"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6" name="Rectangle 1775"/>
            <p:cNvSpPr>
              <a:spLocks noChangeArrowheads="1"/>
            </p:cNvSpPr>
            <p:nvPr/>
          </p:nvSpPr>
          <p:spPr bwMode="auto">
            <a:xfrm>
              <a:off x="8457503"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7" name="Rectangle 1776"/>
            <p:cNvSpPr>
              <a:spLocks noChangeArrowheads="1"/>
            </p:cNvSpPr>
            <p:nvPr/>
          </p:nvSpPr>
          <p:spPr bwMode="auto">
            <a:xfrm>
              <a:off x="8460256"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8" name="Rectangle 1777"/>
            <p:cNvSpPr>
              <a:spLocks noChangeArrowheads="1"/>
            </p:cNvSpPr>
            <p:nvPr/>
          </p:nvSpPr>
          <p:spPr bwMode="auto">
            <a:xfrm>
              <a:off x="8460256"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69" name="Rectangle 1778"/>
            <p:cNvSpPr>
              <a:spLocks noChangeArrowheads="1"/>
            </p:cNvSpPr>
            <p:nvPr/>
          </p:nvSpPr>
          <p:spPr bwMode="auto">
            <a:xfrm>
              <a:off x="8463010"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0" name="Rectangle 1779"/>
            <p:cNvSpPr>
              <a:spLocks noChangeArrowheads="1"/>
            </p:cNvSpPr>
            <p:nvPr/>
          </p:nvSpPr>
          <p:spPr bwMode="auto">
            <a:xfrm>
              <a:off x="8463010"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1" name="Rectangle 1780"/>
            <p:cNvSpPr>
              <a:spLocks noChangeArrowheads="1"/>
            </p:cNvSpPr>
            <p:nvPr/>
          </p:nvSpPr>
          <p:spPr bwMode="auto">
            <a:xfrm>
              <a:off x="8465763"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2" name="Rectangle 1781"/>
            <p:cNvSpPr>
              <a:spLocks noChangeArrowheads="1"/>
            </p:cNvSpPr>
            <p:nvPr/>
          </p:nvSpPr>
          <p:spPr bwMode="auto">
            <a:xfrm>
              <a:off x="8465763"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3" name="Rectangle 1782"/>
            <p:cNvSpPr>
              <a:spLocks noChangeArrowheads="1"/>
            </p:cNvSpPr>
            <p:nvPr/>
          </p:nvSpPr>
          <p:spPr bwMode="auto">
            <a:xfrm>
              <a:off x="8468518" y="4296782"/>
              <a:ext cx="5507"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4" name="Rectangle 1783"/>
            <p:cNvSpPr>
              <a:spLocks noChangeArrowheads="1"/>
            </p:cNvSpPr>
            <p:nvPr/>
          </p:nvSpPr>
          <p:spPr bwMode="auto">
            <a:xfrm>
              <a:off x="8468518" y="4296782"/>
              <a:ext cx="5507"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5" name="Rectangle 1784"/>
            <p:cNvSpPr>
              <a:spLocks noChangeArrowheads="1"/>
            </p:cNvSpPr>
            <p:nvPr/>
          </p:nvSpPr>
          <p:spPr bwMode="auto">
            <a:xfrm>
              <a:off x="8474025"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6" name="Freeform 1785"/>
            <p:cNvSpPr>
              <a:spLocks/>
            </p:cNvSpPr>
            <p:nvPr/>
          </p:nvSpPr>
          <p:spPr bwMode="auto">
            <a:xfrm>
              <a:off x="8474025" y="4299537"/>
              <a:ext cx="2755" cy="8262"/>
            </a:xfrm>
            <a:custGeom>
              <a:avLst/>
              <a:gdLst/>
              <a:ahLst/>
              <a:cxnLst>
                <a:cxn ang="0">
                  <a:pos x="0" y="3"/>
                </a:cxn>
                <a:cxn ang="0">
                  <a:pos x="0" y="0"/>
                </a:cxn>
                <a:cxn ang="0">
                  <a:pos x="0" y="3"/>
                </a:cxn>
              </a:cxnLst>
              <a:rect l="0" t="0" r="r" b="b"/>
              <a:pathLst>
                <a:path h="3">
                  <a:moveTo>
                    <a:pt x="0" y="3"/>
                  </a:moveTo>
                  <a:lnTo>
                    <a:pt x="0" y="0"/>
                  </a:lnTo>
                  <a:lnTo>
                    <a:pt x="0" y="3"/>
                  </a:lnTo>
                </a:path>
              </a:pathLst>
            </a:custGeom>
            <a:solidFill>
              <a:schemeClr val="tx2">
                <a:lumMod val="60000"/>
                <a:lumOff val="40000"/>
              </a:schemeClr>
            </a:solidFill>
            <a:ln w="0">
              <a:solidFill>
                <a:srgbClr val="548ED5"/>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7" name="Rectangle 1786"/>
            <p:cNvSpPr>
              <a:spLocks noChangeArrowheads="1"/>
            </p:cNvSpPr>
            <p:nvPr/>
          </p:nvSpPr>
          <p:spPr bwMode="auto">
            <a:xfrm>
              <a:off x="8474025"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8" name="Rectangle 1787"/>
            <p:cNvSpPr>
              <a:spLocks noChangeArrowheads="1"/>
            </p:cNvSpPr>
            <p:nvPr/>
          </p:nvSpPr>
          <p:spPr bwMode="auto">
            <a:xfrm>
              <a:off x="8474025"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79" name="Rectangle 1788"/>
            <p:cNvSpPr>
              <a:spLocks noChangeArrowheads="1"/>
            </p:cNvSpPr>
            <p:nvPr/>
          </p:nvSpPr>
          <p:spPr bwMode="auto">
            <a:xfrm>
              <a:off x="8476778"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0" name="Rectangle 1789"/>
            <p:cNvSpPr>
              <a:spLocks noChangeArrowheads="1"/>
            </p:cNvSpPr>
            <p:nvPr/>
          </p:nvSpPr>
          <p:spPr bwMode="auto">
            <a:xfrm>
              <a:off x="8476778"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1" name="Rectangle 1790"/>
            <p:cNvSpPr>
              <a:spLocks noChangeArrowheads="1"/>
            </p:cNvSpPr>
            <p:nvPr/>
          </p:nvSpPr>
          <p:spPr bwMode="auto">
            <a:xfrm>
              <a:off x="8479533"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2" name="Rectangle 1791"/>
            <p:cNvSpPr>
              <a:spLocks noChangeArrowheads="1"/>
            </p:cNvSpPr>
            <p:nvPr/>
          </p:nvSpPr>
          <p:spPr bwMode="auto">
            <a:xfrm>
              <a:off x="8479533"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3" name="Rectangle 1792"/>
            <p:cNvSpPr>
              <a:spLocks noChangeArrowheads="1"/>
            </p:cNvSpPr>
            <p:nvPr/>
          </p:nvSpPr>
          <p:spPr bwMode="auto">
            <a:xfrm>
              <a:off x="8482286" y="4299537"/>
              <a:ext cx="5507"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4" name="Rectangle 1793"/>
            <p:cNvSpPr>
              <a:spLocks noChangeArrowheads="1"/>
            </p:cNvSpPr>
            <p:nvPr/>
          </p:nvSpPr>
          <p:spPr bwMode="auto">
            <a:xfrm>
              <a:off x="8482286" y="4299537"/>
              <a:ext cx="5507"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5" name="Rectangle 1794"/>
            <p:cNvSpPr>
              <a:spLocks noChangeArrowheads="1"/>
            </p:cNvSpPr>
            <p:nvPr/>
          </p:nvSpPr>
          <p:spPr bwMode="auto">
            <a:xfrm>
              <a:off x="8487793"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6" name="Rectangle 1795"/>
            <p:cNvSpPr>
              <a:spLocks noChangeArrowheads="1"/>
            </p:cNvSpPr>
            <p:nvPr/>
          </p:nvSpPr>
          <p:spPr bwMode="auto">
            <a:xfrm>
              <a:off x="8487793"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7" name="Rectangle 1796"/>
            <p:cNvSpPr>
              <a:spLocks noChangeArrowheads="1"/>
            </p:cNvSpPr>
            <p:nvPr/>
          </p:nvSpPr>
          <p:spPr bwMode="auto">
            <a:xfrm>
              <a:off x="8490548"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8" name="Rectangle 1797"/>
            <p:cNvSpPr>
              <a:spLocks noChangeArrowheads="1"/>
            </p:cNvSpPr>
            <p:nvPr/>
          </p:nvSpPr>
          <p:spPr bwMode="auto">
            <a:xfrm>
              <a:off x="8490548"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89" name="Rectangle 1798"/>
            <p:cNvSpPr>
              <a:spLocks noChangeArrowheads="1"/>
            </p:cNvSpPr>
            <p:nvPr/>
          </p:nvSpPr>
          <p:spPr bwMode="auto">
            <a:xfrm>
              <a:off x="8493300"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0" name="Rectangle 1799"/>
            <p:cNvSpPr>
              <a:spLocks noChangeArrowheads="1"/>
            </p:cNvSpPr>
            <p:nvPr/>
          </p:nvSpPr>
          <p:spPr bwMode="auto">
            <a:xfrm>
              <a:off x="8493300"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1" name="Rectangle 1800"/>
            <p:cNvSpPr>
              <a:spLocks noChangeArrowheads="1"/>
            </p:cNvSpPr>
            <p:nvPr/>
          </p:nvSpPr>
          <p:spPr bwMode="auto">
            <a:xfrm>
              <a:off x="8496055"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2" name="Rectangle 1801"/>
            <p:cNvSpPr>
              <a:spLocks noChangeArrowheads="1"/>
            </p:cNvSpPr>
            <p:nvPr/>
          </p:nvSpPr>
          <p:spPr bwMode="auto">
            <a:xfrm>
              <a:off x="8496055"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3" name="Rectangle 1802"/>
            <p:cNvSpPr>
              <a:spLocks noChangeArrowheads="1"/>
            </p:cNvSpPr>
            <p:nvPr/>
          </p:nvSpPr>
          <p:spPr bwMode="auto">
            <a:xfrm>
              <a:off x="8498808" y="4299537"/>
              <a:ext cx="5507"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4" name="Rectangle 1803"/>
            <p:cNvSpPr>
              <a:spLocks noChangeArrowheads="1"/>
            </p:cNvSpPr>
            <p:nvPr/>
          </p:nvSpPr>
          <p:spPr bwMode="auto">
            <a:xfrm>
              <a:off x="8498808" y="4299537"/>
              <a:ext cx="5507"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5" name="Rectangle 1804"/>
            <p:cNvSpPr>
              <a:spLocks noChangeArrowheads="1"/>
            </p:cNvSpPr>
            <p:nvPr/>
          </p:nvSpPr>
          <p:spPr bwMode="auto">
            <a:xfrm>
              <a:off x="8504315"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6" name="Rectangle 1805"/>
            <p:cNvSpPr>
              <a:spLocks noChangeArrowheads="1"/>
            </p:cNvSpPr>
            <p:nvPr/>
          </p:nvSpPr>
          <p:spPr bwMode="auto">
            <a:xfrm>
              <a:off x="8504315"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7" name="Rectangle 1806"/>
            <p:cNvSpPr>
              <a:spLocks noChangeArrowheads="1"/>
            </p:cNvSpPr>
            <p:nvPr/>
          </p:nvSpPr>
          <p:spPr bwMode="auto">
            <a:xfrm>
              <a:off x="8507070"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8" name="Rectangle 1807"/>
            <p:cNvSpPr>
              <a:spLocks noChangeArrowheads="1"/>
            </p:cNvSpPr>
            <p:nvPr/>
          </p:nvSpPr>
          <p:spPr bwMode="auto">
            <a:xfrm>
              <a:off x="8507070"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899" name="Rectangle 1808"/>
            <p:cNvSpPr>
              <a:spLocks noChangeArrowheads="1"/>
            </p:cNvSpPr>
            <p:nvPr/>
          </p:nvSpPr>
          <p:spPr bwMode="auto">
            <a:xfrm>
              <a:off x="8509823" y="4296782"/>
              <a:ext cx="2755" cy="11015"/>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0" name="Rectangle 1809"/>
            <p:cNvSpPr>
              <a:spLocks noChangeArrowheads="1"/>
            </p:cNvSpPr>
            <p:nvPr/>
          </p:nvSpPr>
          <p:spPr bwMode="auto">
            <a:xfrm>
              <a:off x="8509823" y="4296782"/>
              <a:ext cx="2755" cy="11015"/>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1" name="Rectangle 1810"/>
            <p:cNvSpPr>
              <a:spLocks noChangeArrowheads="1"/>
            </p:cNvSpPr>
            <p:nvPr/>
          </p:nvSpPr>
          <p:spPr bwMode="auto">
            <a:xfrm>
              <a:off x="8512577"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2" name="Rectangle 1811"/>
            <p:cNvSpPr>
              <a:spLocks noChangeArrowheads="1"/>
            </p:cNvSpPr>
            <p:nvPr/>
          </p:nvSpPr>
          <p:spPr bwMode="auto">
            <a:xfrm>
              <a:off x="8512577"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3" name="Rectangle 1812"/>
            <p:cNvSpPr>
              <a:spLocks noChangeArrowheads="1"/>
            </p:cNvSpPr>
            <p:nvPr/>
          </p:nvSpPr>
          <p:spPr bwMode="auto">
            <a:xfrm>
              <a:off x="8515330" y="4299537"/>
              <a:ext cx="5507"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4" name="Rectangle 1813"/>
            <p:cNvSpPr>
              <a:spLocks noChangeArrowheads="1"/>
            </p:cNvSpPr>
            <p:nvPr/>
          </p:nvSpPr>
          <p:spPr bwMode="auto">
            <a:xfrm>
              <a:off x="8515330" y="4299537"/>
              <a:ext cx="5507"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5" name="Rectangle 1815"/>
            <p:cNvSpPr>
              <a:spLocks noChangeArrowheads="1"/>
            </p:cNvSpPr>
            <p:nvPr/>
          </p:nvSpPr>
          <p:spPr bwMode="auto">
            <a:xfrm>
              <a:off x="8520838"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6" name="Rectangle 1816"/>
            <p:cNvSpPr>
              <a:spLocks noChangeArrowheads="1"/>
            </p:cNvSpPr>
            <p:nvPr/>
          </p:nvSpPr>
          <p:spPr bwMode="auto">
            <a:xfrm>
              <a:off x="8520838" y="4299537"/>
              <a:ext cx="2755" cy="8262"/>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7" name="Rectangle 1817"/>
            <p:cNvSpPr>
              <a:spLocks noChangeArrowheads="1"/>
            </p:cNvSpPr>
            <p:nvPr/>
          </p:nvSpPr>
          <p:spPr bwMode="auto">
            <a:xfrm>
              <a:off x="8523592" y="4302292"/>
              <a:ext cx="2755" cy="5507"/>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8" name="Rectangle 1818"/>
            <p:cNvSpPr>
              <a:spLocks noChangeArrowheads="1"/>
            </p:cNvSpPr>
            <p:nvPr/>
          </p:nvSpPr>
          <p:spPr bwMode="auto">
            <a:xfrm>
              <a:off x="8523592" y="4302292"/>
              <a:ext cx="2755" cy="5507"/>
            </a:xfrm>
            <a:prstGeom prst="rect">
              <a:avLst/>
            </a:prstGeom>
            <a:solidFill>
              <a:schemeClr val="tx2">
                <a:lumMod val="60000"/>
                <a:lumOff val="40000"/>
              </a:schemeClr>
            </a:solid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09" name="Rectangle 1819"/>
            <p:cNvSpPr>
              <a:spLocks noChangeArrowheads="1"/>
            </p:cNvSpPr>
            <p:nvPr/>
          </p:nvSpPr>
          <p:spPr bwMode="auto">
            <a:xfrm>
              <a:off x="8526345" y="4299537"/>
              <a:ext cx="2755" cy="8262"/>
            </a:xfrm>
            <a:prstGeom prst="rect">
              <a:avLst/>
            </a:prstGeom>
            <a:solidFill>
              <a:schemeClr val="tx2">
                <a:lumMod val="60000"/>
                <a:lumOff val="40000"/>
              </a:schemeClr>
            </a:solidFill>
            <a:ln w="9525">
              <a:solidFill>
                <a:srgbClr val="548ED5"/>
              </a:solid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0" name="Rectangle 1820"/>
            <p:cNvSpPr>
              <a:spLocks noChangeArrowheads="1"/>
            </p:cNvSpPr>
            <p:nvPr/>
          </p:nvSpPr>
          <p:spPr bwMode="auto">
            <a:xfrm>
              <a:off x="8526345" y="4299537"/>
              <a:ext cx="2755" cy="8262"/>
            </a:xfrm>
            <a:prstGeom prst="rect">
              <a:avLst/>
            </a:prstGeom>
            <a:no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1" name="Rectangle 1821"/>
            <p:cNvSpPr>
              <a:spLocks noChangeArrowheads="1"/>
            </p:cNvSpPr>
            <p:nvPr/>
          </p:nvSpPr>
          <p:spPr bwMode="auto">
            <a:xfrm>
              <a:off x="8529100" y="4299537"/>
              <a:ext cx="2755" cy="8262"/>
            </a:xfrm>
            <a:prstGeom prst="rect">
              <a:avLst/>
            </a:prstGeom>
            <a:solidFill>
              <a:srgbClr val="548ED5"/>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2" name="Rectangle 1822"/>
            <p:cNvSpPr>
              <a:spLocks noChangeArrowheads="1"/>
            </p:cNvSpPr>
            <p:nvPr/>
          </p:nvSpPr>
          <p:spPr bwMode="auto">
            <a:xfrm>
              <a:off x="8529100" y="4299537"/>
              <a:ext cx="2755" cy="8262"/>
            </a:xfrm>
            <a:prstGeom prst="rect">
              <a:avLst/>
            </a:prstGeom>
            <a:noFill/>
            <a:ln w="0">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3" name="Rectangle 2036"/>
            <p:cNvSpPr>
              <a:spLocks noChangeArrowheads="1"/>
            </p:cNvSpPr>
            <p:nvPr/>
          </p:nvSpPr>
          <p:spPr bwMode="auto">
            <a:xfrm>
              <a:off x="6468486" y="4679538"/>
              <a:ext cx="1474763"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Spatial RF correlation</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1914" name="Rectangle 2037"/>
            <p:cNvSpPr>
              <a:spLocks noChangeArrowheads="1"/>
            </p:cNvSpPr>
            <p:nvPr/>
          </p:nvSpPr>
          <p:spPr bwMode="auto">
            <a:xfrm rot="16200000">
              <a:off x="5000114" y="2908822"/>
              <a:ext cx="460061" cy="18466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 pairs</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1915" name="Line 7"/>
            <p:cNvSpPr>
              <a:spLocks noChangeShapeType="1"/>
            </p:cNvSpPr>
            <p:nvPr/>
          </p:nvSpPr>
          <p:spPr bwMode="auto">
            <a:xfrm flipV="1">
              <a:off x="5871760" y="1658718"/>
              <a:ext cx="0" cy="265458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6" name="Line 18"/>
            <p:cNvSpPr>
              <a:spLocks noChangeShapeType="1"/>
            </p:cNvSpPr>
            <p:nvPr/>
          </p:nvSpPr>
          <p:spPr bwMode="auto">
            <a:xfrm flipH="1">
              <a:off x="5809314" y="4303667"/>
              <a:ext cx="62447"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dirty="0">
                <a:latin typeface="Arial" pitchFamily="34" charset="0"/>
                <a:cs typeface="Arial" pitchFamily="34" charset="0"/>
              </a:endParaRPr>
            </a:p>
          </p:txBody>
        </p:sp>
        <p:sp>
          <p:nvSpPr>
            <p:cNvPr id="1917" name="Line 2043"/>
            <p:cNvSpPr>
              <a:spLocks noChangeShapeType="1"/>
            </p:cNvSpPr>
            <p:nvPr/>
          </p:nvSpPr>
          <p:spPr bwMode="auto">
            <a:xfrm>
              <a:off x="6335846" y="3450123"/>
              <a:ext cx="181095" cy="0"/>
            </a:xfrm>
            <a:prstGeom prst="line">
              <a:avLst/>
            </a:prstGeom>
            <a:noFill/>
            <a:ln w="952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p>
          </p:txBody>
        </p:sp>
      </p:grpSp>
      <p:grpSp>
        <p:nvGrpSpPr>
          <p:cNvPr id="1921" name="Group 5780"/>
          <p:cNvGrpSpPr/>
          <p:nvPr/>
        </p:nvGrpSpPr>
        <p:grpSpPr>
          <a:xfrm>
            <a:off x="-77885" y="908720"/>
            <a:ext cx="1069565" cy="903149"/>
            <a:chOff x="1937768" y="222212"/>
            <a:chExt cx="1069565" cy="903149"/>
          </a:xfrm>
        </p:grpSpPr>
        <p:pic>
          <p:nvPicPr>
            <p:cNvPr id="1945" name="Picture 19" descr="C:\Users\flora\Desktop\Stack\20130522_motif 2\plane8.tif"/>
            <p:cNvPicPr>
              <a:picLocks noChangeArrowheads="1"/>
            </p:cNvPicPr>
            <p:nvPr/>
          </p:nvPicPr>
          <p:blipFill>
            <a:blip r:embed="rId106" cstate="print">
              <a:extLst>
                <a:ext uri="{28A0092B-C50C-407E-A947-70E740481C1C}">
                  <a14:useLocalDpi xmlns:a14="http://schemas.microsoft.com/office/drawing/2010/main" val="0"/>
                </a:ext>
              </a:extLst>
            </a:blip>
            <a:srcRect l="7491" t="7238" r="6251" b="5560"/>
            <a:stretch>
              <a:fillRect/>
            </a:stretch>
          </p:blipFill>
          <p:spPr bwMode="auto">
            <a:xfrm>
              <a:off x="2430559" y="460304"/>
              <a:ext cx="576000" cy="576000"/>
            </a:xfrm>
            <a:prstGeom prst="rect">
              <a:avLst/>
            </a:prstGeom>
            <a:noFill/>
            <a:scene3d>
              <a:camera prst="orthographicFront">
                <a:rot lat="3000000" lon="19200000" rev="19620000"/>
              </a:camera>
              <a:lightRig rig="threePt" dir="t"/>
            </a:scene3d>
            <a:extLst>
              <a:ext uri="{909E8E84-426E-40DD-AFC4-6F175D3DCCD1}">
                <a14:hiddenFill xmlns:a14="http://schemas.microsoft.com/office/drawing/2010/main">
                  <a:solidFill>
                    <a:srgbClr val="FFFFFF"/>
                  </a:solidFill>
                </a14:hiddenFill>
              </a:ext>
            </a:extLst>
          </p:spPr>
        </p:pic>
        <p:pic>
          <p:nvPicPr>
            <p:cNvPr id="1946" name="Picture 18" descr="C:\Users\flora\Desktop\Stack\20130522_motif 2\plane6.tif"/>
            <p:cNvPicPr>
              <a:picLocks noChangeArrowheads="1"/>
            </p:cNvPicPr>
            <p:nvPr/>
          </p:nvPicPr>
          <p:blipFill>
            <a:blip r:embed="rId107" cstate="print">
              <a:extLst>
                <a:ext uri="{28A0092B-C50C-407E-A947-70E740481C1C}">
                  <a14:useLocalDpi xmlns:a14="http://schemas.microsoft.com/office/drawing/2010/main" val="0"/>
                </a:ext>
              </a:extLst>
            </a:blip>
            <a:srcRect l="7061" t="6030" r="6679" b="6611"/>
            <a:stretch>
              <a:fillRect/>
            </a:stretch>
          </p:blipFill>
          <p:spPr bwMode="auto">
            <a:xfrm>
              <a:off x="2431333" y="376706"/>
              <a:ext cx="576000" cy="576000"/>
            </a:xfrm>
            <a:prstGeom prst="rect">
              <a:avLst/>
            </a:prstGeom>
            <a:noFill/>
            <a:scene3d>
              <a:camera prst="orthographicFront">
                <a:rot lat="3000000" lon="19200000" rev="19620000"/>
              </a:camera>
              <a:lightRig rig="threePt" dir="t"/>
            </a:scene3d>
            <a:extLst>
              <a:ext uri="{909E8E84-426E-40DD-AFC4-6F175D3DCCD1}">
                <a14:hiddenFill xmlns:a14="http://schemas.microsoft.com/office/drawing/2010/main">
                  <a:solidFill>
                    <a:srgbClr val="FFFFFF"/>
                  </a:solidFill>
                </a14:hiddenFill>
              </a:ext>
            </a:extLst>
          </p:spPr>
        </p:pic>
        <p:pic>
          <p:nvPicPr>
            <p:cNvPr id="1947" name="Picture 17" descr="C:\Users\flora\Desktop\Stack\20130522_motif 2\plane4.tif"/>
            <p:cNvPicPr>
              <a:picLocks noChangeArrowheads="1"/>
            </p:cNvPicPr>
            <p:nvPr/>
          </p:nvPicPr>
          <p:blipFill>
            <a:blip r:embed="rId108" cstate="print">
              <a:extLst>
                <a:ext uri="{28A0092B-C50C-407E-A947-70E740481C1C}">
                  <a14:useLocalDpi xmlns:a14="http://schemas.microsoft.com/office/drawing/2010/main" val="0"/>
                </a:ext>
              </a:extLst>
            </a:blip>
            <a:srcRect l="7543" t="7290" r="6239" b="5508"/>
            <a:stretch>
              <a:fillRect/>
            </a:stretch>
          </p:blipFill>
          <p:spPr bwMode="auto">
            <a:xfrm>
              <a:off x="2430769" y="299459"/>
              <a:ext cx="576000" cy="576000"/>
            </a:xfrm>
            <a:prstGeom prst="rect">
              <a:avLst/>
            </a:prstGeom>
            <a:noFill/>
            <a:scene3d>
              <a:camera prst="orthographicFront">
                <a:rot lat="3000000" lon="19200000" rev="19620000"/>
              </a:camera>
              <a:lightRig rig="threePt" dir="t"/>
            </a:scene3d>
            <a:extLst>
              <a:ext uri="{909E8E84-426E-40DD-AFC4-6F175D3DCCD1}">
                <a14:hiddenFill xmlns:a14="http://schemas.microsoft.com/office/drawing/2010/main">
                  <a:solidFill>
                    <a:srgbClr val="FFFFFF"/>
                  </a:solidFill>
                </a14:hiddenFill>
              </a:ext>
            </a:extLst>
          </p:spPr>
        </p:pic>
        <p:pic>
          <p:nvPicPr>
            <p:cNvPr id="1948" name="Picture 16" descr="C:\Users\flora\Desktop\Stack\20130522_motif 2\plane1.tif"/>
            <p:cNvPicPr>
              <a:picLocks noChangeArrowheads="1"/>
            </p:cNvPicPr>
            <p:nvPr/>
          </p:nvPicPr>
          <p:blipFill>
            <a:blip r:embed="rId109" cstate="print">
              <a:extLst>
                <a:ext uri="{28A0092B-C50C-407E-A947-70E740481C1C}">
                  <a14:useLocalDpi xmlns:a14="http://schemas.microsoft.com/office/drawing/2010/main" val="0"/>
                </a:ext>
              </a:extLst>
            </a:blip>
            <a:srcRect l="7112" t="7202" r="6658" b="5596"/>
            <a:stretch>
              <a:fillRect/>
            </a:stretch>
          </p:blipFill>
          <p:spPr bwMode="auto">
            <a:xfrm>
              <a:off x="2430705" y="222212"/>
              <a:ext cx="576000" cy="576000"/>
            </a:xfrm>
            <a:prstGeom prst="rect">
              <a:avLst/>
            </a:prstGeom>
            <a:noFill/>
            <a:scene3d>
              <a:camera prst="isometricOffAxis1Top">
                <a:rot lat="3000000" lon="19200000" rev="19620000"/>
              </a:camera>
              <a:lightRig rig="threePt" dir="t"/>
            </a:scene3d>
            <a:extLst>
              <a:ext uri="{909E8E84-426E-40DD-AFC4-6F175D3DCCD1}">
                <a14:hiddenFill xmlns:a14="http://schemas.microsoft.com/office/drawing/2010/main">
                  <a:solidFill>
                    <a:srgbClr val="FFFFFF"/>
                  </a:solidFill>
                </a14:hiddenFill>
              </a:ext>
            </a:extLst>
          </p:spPr>
        </p:pic>
        <p:sp>
          <p:nvSpPr>
            <p:cNvPr id="1949" name="Rectangle 1948"/>
            <p:cNvSpPr/>
            <p:nvPr/>
          </p:nvSpPr>
          <p:spPr>
            <a:xfrm>
              <a:off x="2056170" y="277288"/>
              <a:ext cx="491656" cy="230832"/>
            </a:xfrm>
            <a:prstGeom prst="rect">
              <a:avLst/>
            </a:prstGeom>
          </p:spPr>
          <p:txBody>
            <a:bodyPr wrap="square">
              <a:spAutoFit/>
            </a:bodyPr>
            <a:lstStyle/>
            <a:p>
              <a:r>
                <a:rPr lang="en-GB" sz="900" dirty="0">
                  <a:latin typeface="Arial" pitchFamily="34" charset="0"/>
                  <a:cs typeface="Arial" pitchFamily="34" charset="0"/>
                </a:rPr>
                <a:t>L2/3</a:t>
              </a:r>
            </a:p>
          </p:txBody>
        </p:sp>
        <p:cxnSp>
          <p:nvCxnSpPr>
            <p:cNvPr id="1950" name="Straight Arrow Connector 1949"/>
            <p:cNvCxnSpPr/>
            <p:nvPr/>
          </p:nvCxnSpPr>
          <p:spPr>
            <a:xfrm>
              <a:off x="2308860" y="633730"/>
              <a:ext cx="0" cy="276225"/>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51" name="Straight Arrow Connector 1950"/>
            <p:cNvCxnSpPr/>
            <p:nvPr/>
          </p:nvCxnSpPr>
          <p:spPr>
            <a:xfrm flipH="1">
              <a:off x="2352676" y="946150"/>
              <a:ext cx="533399" cy="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52" name="Rectangle 1951"/>
            <p:cNvSpPr/>
            <p:nvPr/>
          </p:nvSpPr>
          <p:spPr>
            <a:xfrm>
              <a:off x="1937768" y="677973"/>
              <a:ext cx="441779" cy="200055"/>
            </a:xfrm>
            <a:prstGeom prst="rect">
              <a:avLst/>
            </a:prstGeom>
          </p:spPr>
          <p:txBody>
            <a:bodyPr wrap="square">
              <a:spAutoFit/>
            </a:bodyPr>
            <a:lstStyle/>
            <a:p>
              <a:pPr algn="r"/>
              <a:r>
                <a:rPr lang="en-GB" sz="700" dirty="0">
                  <a:latin typeface="Arial" pitchFamily="34" charset="0"/>
                  <a:cs typeface="Arial" pitchFamily="34" charset="0"/>
                </a:rPr>
                <a:t>24</a:t>
              </a:r>
              <a:r>
                <a:rPr lang="el-GR" sz="700" dirty="0">
                  <a:latin typeface="Arial" pitchFamily="34" charset="0"/>
                  <a:cs typeface="Arial" pitchFamily="34" charset="0"/>
                </a:rPr>
                <a:t>μ</a:t>
              </a:r>
              <a:r>
                <a:rPr lang="en-GB" sz="700" dirty="0">
                  <a:latin typeface="Arial" pitchFamily="34" charset="0"/>
                  <a:cs typeface="Arial" pitchFamily="34" charset="0"/>
                </a:rPr>
                <a:t>m</a:t>
              </a:r>
            </a:p>
          </p:txBody>
        </p:sp>
        <p:sp>
          <p:nvSpPr>
            <p:cNvPr id="1953" name="Rectangle 1952"/>
            <p:cNvSpPr/>
            <p:nvPr/>
          </p:nvSpPr>
          <p:spPr>
            <a:xfrm>
              <a:off x="2376210" y="925306"/>
              <a:ext cx="491656" cy="200055"/>
            </a:xfrm>
            <a:prstGeom prst="rect">
              <a:avLst/>
            </a:prstGeom>
          </p:spPr>
          <p:txBody>
            <a:bodyPr wrap="square">
              <a:spAutoFit/>
            </a:bodyPr>
            <a:lstStyle/>
            <a:p>
              <a:pPr algn="ctr"/>
              <a:r>
                <a:rPr lang="en-GB" sz="700" dirty="0">
                  <a:latin typeface="Arial" pitchFamily="34" charset="0"/>
                  <a:cs typeface="Arial" pitchFamily="34" charset="0"/>
                </a:rPr>
                <a:t>260</a:t>
              </a:r>
              <a:r>
                <a:rPr lang="el-GR" sz="700" dirty="0">
                  <a:latin typeface="Arial" pitchFamily="34" charset="0"/>
                  <a:cs typeface="Arial" pitchFamily="34" charset="0"/>
                </a:rPr>
                <a:t>μ</a:t>
              </a:r>
              <a:r>
                <a:rPr lang="en-GB" sz="700" dirty="0">
                  <a:latin typeface="Arial" pitchFamily="34" charset="0"/>
                  <a:cs typeface="Arial" pitchFamily="34" charset="0"/>
                </a:rPr>
                <a:t>m</a:t>
              </a:r>
            </a:p>
          </p:txBody>
        </p:sp>
      </p:grpSp>
      <p:sp>
        <p:nvSpPr>
          <p:cNvPr id="1954" name="TextBox 1953"/>
          <p:cNvSpPr txBox="1"/>
          <p:nvPr/>
        </p:nvSpPr>
        <p:spPr>
          <a:xfrm>
            <a:off x="5724128" y="1269853"/>
            <a:ext cx="3140347" cy="307777"/>
          </a:xfrm>
          <a:prstGeom prst="rect">
            <a:avLst/>
          </a:prstGeom>
          <a:noFill/>
        </p:spPr>
        <p:txBody>
          <a:bodyPr wrap="none" rtlCol="0">
            <a:spAutoFit/>
          </a:bodyPr>
          <a:lstStyle/>
          <a:p>
            <a:r>
              <a:rPr lang="en-GB" sz="1400" dirty="0">
                <a:latin typeface="Arial" pitchFamily="34" charset="0"/>
                <a:cs typeface="Arial" pitchFamily="34" charset="0"/>
              </a:rPr>
              <a:t>A measure of receptive field similarity</a:t>
            </a:r>
          </a:p>
        </p:txBody>
      </p:sp>
    </p:spTree>
    <p:extLst>
      <p:ext uri="{BB962C8B-B14F-4D97-AF65-F5344CB8AC3E}">
        <p14:creationId xmlns:p14="http://schemas.microsoft.com/office/powerpoint/2010/main" val="993512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8" name="Straight Connector 1107"/>
          <p:cNvCxnSpPr/>
          <p:nvPr/>
        </p:nvCxnSpPr>
        <p:spPr>
          <a:xfrm>
            <a:off x="1042344" y="3979720"/>
            <a:ext cx="2714946"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09" name="Line 72"/>
          <p:cNvSpPr>
            <a:spLocks noChangeShapeType="1"/>
          </p:cNvSpPr>
          <p:nvPr/>
        </p:nvSpPr>
        <p:spPr bwMode="auto">
          <a:xfrm>
            <a:off x="1048405" y="4576109"/>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0" name="Line 73"/>
          <p:cNvSpPr>
            <a:spLocks noChangeShapeType="1"/>
          </p:cNvSpPr>
          <p:nvPr/>
        </p:nvSpPr>
        <p:spPr bwMode="auto">
          <a:xfrm flipV="1">
            <a:off x="1048421" y="1864224"/>
            <a:ext cx="3031" cy="271191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1" name="Rectangle 75"/>
          <p:cNvSpPr>
            <a:spLocks noChangeArrowheads="1"/>
          </p:cNvSpPr>
          <p:nvPr/>
        </p:nvSpPr>
        <p:spPr bwMode="auto">
          <a:xfrm>
            <a:off x="884797"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112" name="Line 76"/>
          <p:cNvSpPr>
            <a:spLocks noChangeShapeType="1"/>
          </p:cNvSpPr>
          <p:nvPr/>
        </p:nvSpPr>
        <p:spPr bwMode="auto">
          <a:xfrm flipV="1">
            <a:off x="139080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3" name="Line 78"/>
          <p:cNvSpPr>
            <a:spLocks noChangeShapeType="1"/>
          </p:cNvSpPr>
          <p:nvPr/>
        </p:nvSpPr>
        <p:spPr bwMode="auto">
          <a:xfrm flipV="1">
            <a:off x="1727141"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4" name="Rectangle 79"/>
          <p:cNvSpPr>
            <a:spLocks noChangeArrowheads="1"/>
          </p:cNvSpPr>
          <p:nvPr/>
        </p:nvSpPr>
        <p:spPr bwMode="auto">
          <a:xfrm>
            <a:off x="1563533"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115" name="Line 80"/>
          <p:cNvSpPr>
            <a:spLocks noChangeShapeType="1"/>
          </p:cNvSpPr>
          <p:nvPr/>
        </p:nvSpPr>
        <p:spPr bwMode="auto">
          <a:xfrm flipV="1">
            <a:off x="2066509"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6" name="Line 82"/>
          <p:cNvSpPr>
            <a:spLocks noChangeShapeType="1"/>
          </p:cNvSpPr>
          <p:nvPr/>
        </p:nvSpPr>
        <p:spPr bwMode="auto">
          <a:xfrm flipV="1">
            <a:off x="2405878"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7" name="Rectangle 83"/>
          <p:cNvSpPr>
            <a:spLocks noChangeArrowheads="1"/>
          </p:cNvSpPr>
          <p:nvPr/>
        </p:nvSpPr>
        <p:spPr bwMode="auto">
          <a:xfrm>
            <a:off x="2360425" y="4615503"/>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a:t>
            </a:r>
            <a:endParaRPr lang="en-US" sz="1400">
              <a:solidFill>
                <a:prstClr val="black"/>
              </a:solidFill>
              <a:latin typeface="Arial" pitchFamily="34" charset="0"/>
              <a:cs typeface="Arial" pitchFamily="34" charset="0"/>
            </a:endParaRPr>
          </a:p>
        </p:txBody>
      </p:sp>
      <p:sp>
        <p:nvSpPr>
          <p:cNvPr id="1118" name="Line 84"/>
          <p:cNvSpPr>
            <a:spLocks noChangeShapeType="1"/>
          </p:cNvSpPr>
          <p:nvPr/>
        </p:nvSpPr>
        <p:spPr bwMode="auto">
          <a:xfrm flipV="1">
            <a:off x="2742215"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9" name="Line 86"/>
          <p:cNvSpPr>
            <a:spLocks noChangeShapeType="1"/>
          </p:cNvSpPr>
          <p:nvPr/>
        </p:nvSpPr>
        <p:spPr bwMode="auto">
          <a:xfrm flipV="1">
            <a:off x="3081583"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20" name="Rectangle 87"/>
          <p:cNvSpPr>
            <a:spLocks noChangeArrowheads="1"/>
          </p:cNvSpPr>
          <p:nvPr/>
        </p:nvSpPr>
        <p:spPr bwMode="auto">
          <a:xfrm>
            <a:off x="2969471"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05" name="Line 88"/>
          <p:cNvSpPr>
            <a:spLocks noChangeShapeType="1"/>
          </p:cNvSpPr>
          <p:nvPr/>
        </p:nvSpPr>
        <p:spPr bwMode="auto">
          <a:xfrm flipV="1">
            <a:off x="341792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3" name="Line 90"/>
          <p:cNvSpPr>
            <a:spLocks noChangeShapeType="1"/>
          </p:cNvSpPr>
          <p:nvPr/>
        </p:nvSpPr>
        <p:spPr bwMode="auto">
          <a:xfrm flipV="1">
            <a:off x="3757290"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4" name="Rectangle 91"/>
          <p:cNvSpPr>
            <a:spLocks noChangeArrowheads="1"/>
          </p:cNvSpPr>
          <p:nvPr/>
        </p:nvSpPr>
        <p:spPr bwMode="auto">
          <a:xfrm>
            <a:off x="3645177"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15" name="Rectangle 93"/>
          <p:cNvSpPr>
            <a:spLocks noChangeArrowheads="1"/>
          </p:cNvSpPr>
          <p:nvPr/>
        </p:nvSpPr>
        <p:spPr bwMode="auto">
          <a:xfrm>
            <a:off x="881522" y="444884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16" name="Line 94"/>
          <p:cNvSpPr>
            <a:spLocks noChangeShapeType="1"/>
          </p:cNvSpPr>
          <p:nvPr/>
        </p:nvSpPr>
        <p:spPr bwMode="auto">
          <a:xfrm>
            <a:off x="1060541" y="418826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7" name="Rectangle 95"/>
          <p:cNvSpPr>
            <a:spLocks noChangeArrowheads="1"/>
          </p:cNvSpPr>
          <p:nvPr/>
        </p:nvSpPr>
        <p:spPr bwMode="auto">
          <a:xfrm>
            <a:off x="716301" y="406099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0.1</a:t>
            </a:r>
            <a:endParaRPr lang="en-US" sz="1400">
              <a:solidFill>
                <a:prstClr val="black"/>
              </a:solidFill>
              <a:latin typeface="Arial" pitchFamily="34" charset="0"/>
              <a:cs typeface="Arial" pitchFamily="34" charset="0"/>
            </a:endParaRPr>
          </a:p>
        </p:txBody>
      </p:sp>
      <p:sp>
        <p:nvSpPr>
          <p:cNvPr id="1918" name="Line 96"/>
          <p:cNvSpPr>
            <a:spLocks noChangeShapeType="1"/>
          </p:cNvSpPr>
          <p:nvPr/>
        </p:nvSpPr>
        <p:spPr bwMode="auto">
          <a:xfrm>
            <a:off x="1060541" y="380041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9" name="Rectangle 97"/>
          <p:cNvSpPr>
            <a:spLocks noChangeArrowheads="1"/>
          </p:cNvSpPr>
          <p:nvPr/>
        </p:nvSpPr>
        <p:spPr bwMode="auto">
          <a:xfrm>
            <a:off x="716301" y="367314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0.2</a:t>
            </a:r>
            <a:endParaRPr lang="en-US" sz="1400">
              <a:solidFill>
                <a:prstClr val="black"/>
              </a:solidFill>
              <a:latin typeface="Arial" pitchFamily="34" charset="0"/>
              <a:cs typeface="Arial" pitchFamily="34" charset="0"/>
            </a:endParaRPr>
          </a:p>
        </p:txBody>
      </p:sp>
      <p:sp>
        <p:nvSpPr>
          <p:cNvPr id="1920" name="Line 98"/>
          <p:cNvSpPr>
            <a:spLocks noChangeShapeType="1"/>
          </p:cNvSpPr>
          <p:nvPr/>
        </p:nvSpPr>
        <p:spPr bwMode="auto">
          <a:xfrm>
            <a:off x="1060541" y="341256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1" name="Rectangle 99"/>
          <p:cNvSpPr>
            <a:spLocks noChangeArrowheads="1"/>
          </p:cNvSpPr>
          <p:nvPr/>
        </p:nvSpPr>
        <p:spPr bwMode="auto">
          <a:xfrm>
            <a:off x="716301" y="328529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0.3</a:t>
            </a:r>
            <a:endParaRPr lang="en-US" sz="1400">
              <a:solidFill>
                <a:prstClr val="black"/>
              </a:solidFill>
              <a:latin typeface="Arial" pitchFamily="34" charset="0"/>
              <a:cs typeface="Arial" pitchFamily="34" charset="0"/>
            </a:endParaRPr>
          </a:p>
        </p:txBody>
      </p:sp>
      <p:sp>
        <p:nvSpPr>
          <p:cNvPr id="1922" name="Line 100"/>
          <p:cNvSpPr>
            <a:spLocks noChangeShapeType="1"/>
          </p:cNvSpPr>
          <p:nvPr/>
        </p:nvSpPr>
        <p:spPr bwMode="auto">
          <a:xfrm>
            <a:off x="1060541" y="302774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3" name="Rectangle 101"/>
          <p:cNvSpPr>
            <a:spLocks noChangeArrowheads="1"/>
          </p:cNvSpPr>
          <p:nvPr/>
        </p:nvSpPr>
        <p:spPr bwMode="auto">
          <a:xfrm>
            <a:off x="716301" y="290047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0.4</a:t>
            </a:r>
            <a:endParaRPr lang="en-US" sz="1400">
              <a:solidFill>
                <a:prstClr val="black"/>
              </a:solidFill>
              <a:latin typeface="Arial" pitchFamily="34" charset="0"/>
              <a:cs typeface="Arial" pitchFamily="34" charset="0"/>
            </a:endParaRPr>
          </a:p>
        </p:txBody>
      </p:sp>
      <p:sp>
        <p:nvSpPr>
          <p:cNvPr id="1924" name="Line 102"/>
          <p:cNvSpPr>
            <a:spLocks noChangeShapeType="1"/>
          </p:cNvSpPr>
          <p:nvPr/>
        </p:nvSpPr>
        <p:spPr bwMode="auto">
          <a:xfrm>
            <a:off x="1060541" y="263989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5" name="Rectangle 103"/>
          <p:cNvSpPr>
            <a:spLocks noChangeArrowheads="1"/>
          </p:cNvSpPr>
          <p:nvPr/>
        </p:nvSpPr>
        <p:spPr bwMode="auto">
          <a:xfrm>
            <a:off x="716301" y="251262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1926" name="Line 104"/>
          <p:cNvSpPr>
            <a:spLocks noChangeShapeType="1"/>
          </p:cNvSpPr>
          <p:nvPr/>
        </p:nvSpPr>
        <p:spPr bwMode="auto">
          <a:xfrm>
            <a:off x="1060541" y="225204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7" name="Rectangle 105"/>
          <p:cNvSpPr>
            <a:spLocks noChangeArrowheads="1"/>
          </p:cNvSpPr>
          <p:nvPr/>
        </p:nvSpPr>
        <p:spPr bwMode="auto">
          <a:xfrm>
            <a:off x="716301" y="212477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0.6</a:t>
            </a:r>
            <a:endParaRPr lang="en-US" sz="1400">
              <a:solidFill>
                <a:prstClr val="black"/>
              </a:solidFill>
              <a:latin typeface="Arial" pitchFamily="34" charset="0"/>
              <a:cs typeface="Arial" pitchFamily="34" charset="0"/>
            </a:endParaRPr>
          </a:p>
        </p:txBody>
      </p:sp>
      <p:sp>
        <p:nvSpPr>
          <p:cNvPr id="1928" name="Line 106"/>
          <p:cNvSpPr>
            <a:spLocks noChangeShapeType="1"/>
          </p:cNvSpPr>
          <p:nvPr/>
        </p:nvSpPr>
        <p:spPr bwMode="auto">
          <a:xfrm>
            <a:off x="1060541" y="1864192"/>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9" name="Rectangle 107"/>
          <p:cNvSpPr>
            <a:spLocks noChangeArrowheads="1"/>
          </p:cNvSpPr>
          <p:nvPr/>
        </p:nvSpPr>
        <p:spPr bwMode="auto">
          <a:xfrm>
            <a:off x="716301" y="1736925"/>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0.7</a:t>
            </a:r>
            <a:endParaRPr lang="en-US" sz="1400" dirty="0">
              <a:solidFill>
                <a:prstClr val="black"/>
              </a:solidFill>
              <a:latin typeface="Arial" pitchFamily="34" charset="0"/>
              <a:cs typeface="Arial" pitchFamily="34" charset="0"/>
            </a:endParaRPr>
          </a:p>
        </p:txBody>
      </p:sp>
      <p:sp>
        <p:nvSpPr>
          <p:cNvPr id="1930" name="Rectangle 109"/>
          <p:cNvSpPr>
            <a:spLocks noChangeArrowheads="1"/>
          </p:cNvSpPr>
          <p:nvPr/>
        </p:nvSpPr>
        <p:spPr bwMode="auto">
          <a:xfrm>
            <a:off x="1084765" y="3606485"/>
            <a:ext cx="269678" cy="96962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1" name="Rectangle 110"/>
          <p:cNvSpPr>
            <a:spLocks noChangeArrowheads="1"/>
          </p:cNvSpPr>
          <p:nvPr/>
        </p:nvSpPr>
        <p:spPr bwMode="auto">
          <a:xfrm>
            <a:off x="1424134" y="4288251"/>
            <a:ext cx="266646" cy="28785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2" name="Rectangle 111"/>
          <p:cNvSpPr>
            <a:spLocks noChangeArrowheads="1"/>
          </p:cNvSpPr>
          <p:nvPr/>
        </p:nvSpPr>
        <p:spPr bwMode="auto">
          <a:xfrm>
            <a:off x="1760473" y="4142807"/>
            <a:ext cx="269678" cy="43330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3" name="Rectangle 112"/>
          <p:cNvSpPr>
            <a:spLocks noChangeArrowheads="1"/>
          </p:cNvSpPr>
          <p:nvPr/>
        </p:nvSpPr>
        <p:spPr bwMode="auto">
          <a:xfrm>
            <a:off x="2099839" y="4236741"/>
            <a:ext cx="266646" cy="33936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4" name="Rectangle 113"/>
          <p:cNvSpPr>
            <a:spLocks noChangeArrowheads="1"/>
          </p:cNvSpPr>
          <p:nvPr/>
        </p:nvSpPr>
        <p:spPr bwMode="auto">
          <a:xfrm>
            <a:off x="2436178" y="4061028"/>
            <a:ext cx="269678" cy="515113"/>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5" name="Rectangle 114"/>
          <p:cNvSpPr>
            <a:spLocks noChangeArrowheads="1"/>
          </p:cNvSpPr>
          <p:nvPr/>
        </p:nvSpPr>
        <p:spPr bwMode="auto">
          <a:xfrm>
            <a:off x="2775547" y="3730717"/>
            <a:ext cx="266646" cy="84539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6" name="Rectangle 115"/>
          <p:cNvSpPr>
            <a:spLocks noChangeArrowheads="1"/>
          </p:cNvSpPr>
          <p:nvPr/>
        </p:nvSpPr>
        <p:spPr bwMode="auto">
          <a:xfrm>
            <a:off x="3114915" y="3367117"/>
            <a:ext cx="266646" cy="120900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7" name="Rectangle 116"/>
          <p:cNvSpPr>
            <a:spLocks noChangeArrowheads="1"/>
          </p:cNvSpPr>
          <p:nvPr/>
        </p:nvSpPr>
        <p:spPr bwMode="auto">
          <a:xfrm>
            <a:off x="3451252" y="1997515"/>
            <a:ext cx="269678" cy="257859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15" name="Group 14"/>
          <p:cNvGrpSpPr/>
          <p:nvPr/>
        </p:nvGrpSpPr>
        <p:grpSpPr>
          <a:xfrm>
            <a:off x="1141226" y="1849910"/>
            <a:ext cx="2519843" cy="2419304"/>
            <a:chOff x="1141223" y="1830858"/>
            <a:chExt cx="2519843" cy="2419304"/>
          </a:xfrm>
        </p:grpSpPr>
        <p:sp>
          <p:nvSpPr>
            <p:cNvPr id="1938" name="Rectangle 118"/>
            <p:cNvSpPr>
              <a:spLocks noChangeArrowheads="1"/>
            </p:cNvSpPr>
            <p:nvPr/>
          </p:nvSpPr>
          <p:spPr bwMode="auto">
            <a:xfrm>
              <a:off x="1141223" y="3441659"/>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1/4</a:t>
              </a:r>
              <a:endParaRPr lang="en-US" sz="800" dirty="0">
                <a:solidFill>
                  <a:prstClr val="black"/>
                </a:solidFill>
                <a:latin typeface="Arial" pitchFamily="34" charset="0"/>
                <a:cs typeface="Arial" pitchFamily="34" charset="0"/>
              </a:endParaRPr>
            </a:p>
          </p:txBody>
        </p:sp>
        <p:sp>
          <p:nvSpPr>
            <p:cNvPr id="1939" name="Rectangle 119"/>
            <p:cNvSpPr>
              <a:spLocks noChangeArrowheads="1"/>
            </p:cNvSpPr>
            <p:nvPr/>
          </p:nvSpPr>
          <p:spPr bwMode="auto">
            <a:xfrm>
              <a:off x="1463157" y="4127051"/>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2/27</a:t>
              </a:r>
              <a:endParaRPr lang="en-US" sz="800" dirty="0">
                <a:solidFill>
                  <a:prstClr val="black"/>
                </a:solidFill>
                <a:latin typeface="Arial" pitchFamily="34" charset="0"/>
                <a:cs typeface="Arial" pitchFamily="34" charset="0"/>
              </a:endParaRPr>
            </a:p>
          </p:txBody>
        </p:sp>
        <p:sp>
          <p:nvSpPr>
            <p:cNvPr id="1940" name="Rectangle 120"/>
            <p:cNvSpPr>
              <a:spLocks noChangeArrowheads="1"/>
            </p:cNvSpPr>
            <p:nvPr/>
          </p:nvSpPr>
          <p:spPr bwMode="auto">
            <a:xfrm>
              <a:off x="1799509" y="3988273"/>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7/63</a:t>
              </a:r>
              <a:endParaRPr lang="en-US" sz="800" dirty="0">
                <a:solidFill>
                  <a:prstClr val="black"/>
                </a:solidFill>
                <a:latin typeface="Arial" pitchFamily="34" charset="0"/>
                <a:cs typeface="Arial" pitchFamily="34" charset="0"/>
              </a:endParaRPr>
            </a:p>
          </p:txBody>
        </p:sp>
        <p:sp>
          <p:nvSpPr>
            <p:cNvPr id="1941" name="Rectangle 121"/>
            <p:cNvSpPr>
              <a:spLocks noChangeArrowheads="1"/>
            </p:cNvSpPr>
            <p:nvPr/>
          </p:nvSpPr>
          <p:spPr bwMode="auto">
            <a:xfrm>
              <a:off x="2074959" y="408099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15/173</a:t>
              </a:r>
              <a:endParaRPr lang="en-US" sz="800" dirty="0">
                <a:solidFill>
                  <a:prstClr val="black"/>
                </a:solidFill>
                <a:latin typeface="Arial" pitchFamily="34" charset="0"/>
                <a:cs typeface="Arial" pitchFamily="34" charset="0"/>
              </a:endParaRPr>
            </a:p>
          </p:txBody>
        </p:sp>
        <p:sp>
          <p:nvSpPr>
            <p:cNvPr id="1942" name="Rectangle 122"/>
            <p:cNvSpPr>
              <a:spLocks noChangeArrowheads="1"/>
            </p:cNvSpPr>
            <p:nvPr/>
          </p:nvSpPr>
          <p:spPr bwMode="auto">
            <a:xfrm>
              <a:off x="2407662" y="390888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17/128</a:t>
              </a:r>
              <a:endParaRPr lang="en-US" sz="800" dirty="0">
                <a:solidFill>
                  <a:prstClr val="black"/>
                </a:solidFill>
                <a:latin typeface="Arial" pitchFamily="34" charset="0"/>
                <a:cs typeface="Arial" pitchFamily="34" charset="0"/>
              </a:endParaRPr>
            </a:p>
          </p:txBody>
        </p:sp>
        <p:sp>
          <p:nvSpPr>
            <p:cNvPr id="1943" name="Rectangle 123"/>
            <p:cNvSpPr>
              <a:spLocks noChangeArrowheads="1"/>
            </p:cNvSpPr>
            <p:nvPr/>
          </p:nvSpPr>
          <p:spPr bwMode="auto">
            <a:xfrm>
              <a:off x="2793533" y="3580424"/>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19/87</a:t>
              </a:r>
              <a:endParaRPr lang="en-US" sz="800" dirty="0">
                <a:solidFill>
                  <a:prstClr val="black"/>
                </a:solidFill>
                <a:latin typeface="Arial" pitchFamily="34" charset="0"/>
                <a:cs typeface="Arial" pitchFamily="34" charset="0"/>
              </a:endParaRPr>
            </a:p>
          </p:txBody>
        </p:sp>
        <p:sp>
          <p:nvSpPr>
            <p:cNvPr id="1944" name="Rectangle 124"/>
            <p:cNvSpPr>
              <a:spLocks noChangeArrowheads="1"/>
            </p:cNvSpPr>
            <p:nvPr/>
          </p:nvSpPr>
          <p:spPr bwMode="auto">
            <a:xfrm>
              <a:off x="3114720" y="3205909"/>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10/32</a:t>
              </a:r>
              <a:endParaRPr lang="en-US" sz="800" dirty="0">
                <a:solidFill>
                  <a:prstClr val="black"/>
                </a:solidFill>
                <a:latin typeface="Arial" pitchFamily="34" charset="0"/>
                <a:cs typeface="Arial" pitchFamily="34" charset="0"/>
              </a:endParaRPr>
            </a:p>
          </p:txBody>
        </p:sp>
        <p:sp>
          <p:nvSpPr>
            <p:cNvPr id="1945" name="Rectangle 125"/>
            <p:cNvSpPr>
              <a:spLocks noChangeArrowheads="1"/>
            </p:cNvSpPr>
            <p:nvPr/>
          </p:nvSpPr>
          <p:spPr bwMode="auto">
            <a:xfrm>
              <a:off x="3516795" y="1830858"/>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4/6</a:t>
              </a:r>
              <a:endParaRPr lang="en-US" sz="800" dirty="0">
                <a:solidFill>
                  <a:prstClr val="black"/>
                </a:solidFill>
                <a:latin typeface="Arial" pitchFamily="34" charset="0"/>
                <a:cs typeface="Arial" pitchFamily="34" charset="0"/>
              </a:endParaRPr>
            </a:p>
          </p:txBody>
        </p:sp>
      </p:grpSp>
      <p:sp>
        <p:nvSpPr>
          <p:cNvPr id="1946" name="Rectangle 126"/>
          <p:cNvSpPr>
            <a:spLocks noChangeArrowheads="1"/>
          </p:cNvSpPr>
          <p:nvPr/>
        </p:nvSpPr>
        <p:spPr bwMode="auto">
          <a:xfrm>
            <a:off x="1802882" y="4818523"/>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1947" name="Rectangle 127"/>
          <p:cNvSpPr>
            <a:spLocks noChangeArrowheads="1"/>
          </p:cNvSpPr>
          <p:nvPr/>
        </p:nvSpPr>
        <p:spPr bwMode="auto">
          <a:xfrm rot="16200000">
            <a:off x="-488816" y="2997297"/>
            <a:ext cx="19460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probability</a:t>
            </a:r>
            <a:endParaRPr lang="en-US" sz="1400" b="1" dirty="0">
              <a:solidFill>
                <a:prstClr val="black"/>
              </a:solidFill>
              <a:latin typeface="Arial" pitchFamily="34" charset="0"/>
              <a:cs typeface="Arial" pitchFamily="34" charset="0"/>
            </a:endParaRPr>
          </a:p>
        </p:txBody>
      </p:sp>
      <p:sp>
        <p:nvSpPr>
          <p:cNvPr id="4563" name="TextBox 4562"/>
          <p:cNvSpPr txBox="1"/>
          <p:nvPr/>
        </p:nvSpPr>
        <p:spPr>
          <a:xfrm>
            <a:off x="154740" y="5541071"/>
            <a:ext cx="5503430" cy="461665"/>
          </a:xfrm>
          <a:prstGeom prst="rect">
            <a:avLst/>
          </a:prstGeom>
          <a:noFill/>
        </p:spPr>
        <p:txBody>
          <a:bodyPr wrap="none" rtlCol="0">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Spatial RF correlation is a strong predictor of connectivity</a:t>
            </a:r>
          </a:p>
        </p:txBody>
      </p:sp>
      <p:sp>
        <p:nvSpPr>
          <p:cNvPr id="622" name="Rectangle 2410"/>
          <p:cNvSpPr>
            <a:spLocks noChangeArrowheads="1"/>
          </p:cNvSpPr>
          <p:nvPr/>
        </p:nvSpPr>
        <p:spPr bwMode="auto">
          <a:xfrm>
            <a:off x="1354704" y="1362574"/>
            <a:ext cx="19460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probability</a:t>
            </a:r>
            <a:endParaRPr lang="en-US" sz="1400" b="1" dirty="0">
              <a:solidFill>
                <a:prstClr val="black"/>
              </a:solidFill>
              <a:latin typeface="Arial" pitchFamily="34" charset="0"/>
              <a:cs typeface="Arial" pitchFamily="34" charset="0"/>
            </a:endParaRPr>
          </a:p>
        </p:txBody>
      </p:sp>
      <p:grpSp>
        <p:nvGrpSpPr>
          <p:cNvPr id="3" name="Group 2"/>
          <p:cNvGrpSpPr/>
          <p:nvPr/>
        </p:nvGrpSpPr>
        <p:grpSpPr>
          <a:xfrm>
            <a:off x="4313481" y="1358308"/>
            <a:ext cx="3537440" cy="3699255"/>
            <a:chOff x="4313481" y="1358276"/>
            <a:chExt cx="3537440" cy="3699255"/>
          </a:xfrm>
        </p:grpSpPr>
        <p:grpSp>
          <p:nvGrpSpPr>
            <p:cNvPr id="2" name="Group 1"/>
            <p:cNvGrpSpPr/>
            <p:nvPr/>
          </p:nvGrpSpPr>
          <p:grpSpPr>
            <a:xfrm>
              <a:off x="4313481" y="1704738"/>
              <a:ext cx="3537440" cy="3352793"/>
              <a:chOff x="4313481" y="1704738"/>
              <a:chExt cx="3537440" cy="3352793"/>
            </a:xfrm>
          </p:grpSpPr>
          <p:sp>
            <p:nvSpPr>
              <p:cNvPr id="3320" name="Line 1211"/>
              <p:cNvSpPr>
                <a:spLocks noChangeShapeType="1"/>
              </p:cNvSpPr>
              <p:nvPr/>
            </p:nvSpPr>
            <p:spPr bwMode="auto">
              <a:xfrm>
                <a:off x="4987500" y="4551987"/>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55" name="Rectangle 1214"/>
              <p:cNvSpPr>
                <a:spLocks noChangeArrowheads="1"/>
              </p:cNvSpPr>
              <p:nvPr/>
            </p:nvSpPr>
            <p:spPr bwMode="auto">
              <a:xfrm>
                <a:off x="4848117"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58" name="Rectangle 1218"/>
              <p:cNvSpPr>
                <a:spLocks noChangeArrowheads="1"/>
              </p:cNvSpPr>
              <p:nvPr/>
            </p:nvSpPr>
            <p:spPr bwMode="auto">
              <a:xfrm>
                <a:off x="5526853"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1" name="Rectangle 1222"/>
              <p:cNvSpPr>
                <a:spLocks noChangeArrowheads="1"/>
              </p:cNvSpPr>
              <p:nvPr/>
            </p:nvSpPr>
            <p:spPr bwMode="auto">
              <a:xfrm>
                <a:off x="6305583" y="461785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64" name="Rectangle 1226"/>
              <p:cNvSpPr>
                <a:spLocks noChangeArrowheads="1"/>
              </p:cNvSpPr>
              <p:nvPr/>
            </p:nvSpPr>
            <p:spPr bwMode="auto">
              <a:xfrm>
                <a:off x="6923718"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6" name="Rectangle 1230"/>
              <p:cNvSpPr>
                <a:spLocks noChangeArrowheads="1"/>
              </p:cNvSpPr>
              <p:nvPr/>
            </p:nvSpPr>
            <p:spPr bwMode="auto">
              <a:xfrm>
                <a:off x="7602455"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2486" name="Line 1851"/>
              <p:cNvSpPr>
                <a:spLocks noChangeShapeType="1"/>
              </p:cNvSpPr>
              <p:nvPr/>
            </p:nvSpPr>
            <p:spPr bwMode="auto">
              <a:xfrm flipV="1">
                <a:off x="4987502" y="1840489"/>
                <a:ext cx="0" cy="270888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4" name="Rectangle 1871"/>
              <p:cNvSpPr>
                <a:spLocks noChangeArrowheads="1"/>
              </p:cNvSpPr>
              <p:nvPr/>
            </p:nvSpPr>
            <p:spPr bwMode="auto">
              <a:xfrm>
                <a:off x="4785175" y="441362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2495" name="Line 1872"/>
              <p:cNvSpPr>
                <a:spLocks noChangeShapeType="1"/>
              </p:cNvSpPr>
              <p:nvPr/>
            </p:nvSpPr>
            <p:spPr bwMode="auto">
              <a:xfrm>
                <a:off x="4987502" y="421000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6" name="Rectangle 1873"/>
              <p:cNvSpPr>
                <a:spLocks noChangeArrowheads="1"/>
              </p:cNvSpPr>
              <p:nvPr/>
            </p:nvSpPr>
            <p:spPr bwMode="auto">
              <a:xfrm>
                <a:off x="4619954" y="4074256"/>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2497" name="Line 1874"/>
              <p:cNvSpPr>
                <a:spLocks noChangeShapeType="1"/>
              </p:cNvSpPr>
              <p:nvPr/>
            </p:nvSpPr>
            <p:spPr bwMode="auto">
              <a:xfrm>
                <a:off x="4987502" y="3873668"/>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8" name="Rectangle 1875"/>
              <p:cNvSpPr>
                <a:spLocks noChangeArrowheads="1"/>
              </p:cNvSpPr>
              <p:nvPr/>
            </p:nvSpPr>
            <p:spPr bwMode="auto">
              <a:xfrm>
                <a:off x="4785175" y="373488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a:t>
                </a:r>
                <a:endParaRPr lang="en-US" sz="1400">
                  <a:solidFill>
                    <a:prstClr val="black"/>
                  </a:solidFill>
                  <a:latin typeface="Arial" pitchFamily="34" charset="0"/>
                  <a:cs typeface="Arial" pitchFamily="34" charset="0"/>
                </a:endParaRPr>
              </a:p>
            </p:txBody>
          </p:sp>
          <p:sp>
            <p:nvSpPr>
              <p:cNvPr id="2499" name="Line 1876"/>
              <p:cNvSpPr>
                <a:spLocks noChangeShapeType="1"/>
              </p:cNvSpPr>
              <p:nvPr/>
            </p:nvSpPr>
            <p:spPr bwMode="auto">
              <a:xfrm>
                <a:off x="4987502" y="353430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0" name="Rectangle 1877"/>
              <p:cNvSpPr>
                <a:spLocks noChangeArrowheads="1"/>
              </p:cNvSpPr>
              <p:nvPr/>
            </p:nvSpPr>
            <p:spPr bwMode="auto">
              <a:xfrm>
                <a:off x="4619954" y="3398551"/>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1.5</a:t>
                </a:r>
                <a:endParaRPr lang="en-US" sz="1400">
                  <a:solidFill>
                    <a:prstClr val="black"/>
                  </a:solidFill>
                  <a:latin typeface="Arial" pitchFamily="34" charset="0"/>
                  <a:cs typeface="Arial" pitchFamily="34" charset="0"/>
                </a:endParaRPr>
              </a:p>
            </p:txBody>
          </p:sp>
          <p:sp>
            <p:nvSpPr>
              <p:cNvPr id="2501" name="Line 1878"/>
              <p:cNvSpPr>
                <a:spLocks noChangeShapeType="1"/>
              </p:cNvSpPr>
              <p:nvPr/>
            </p:nvSpPr>
            <p:spPr bwMode="auto">
              <a:xfrm>
                <a:off x="4987502" y="3197963"/>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2" name="Rectangle 1879"/>
              <p:cNvSpPr>
                <a:spLocks noChangeArrowheads="1"/>
              </p:cNvSpPr>
              <p:nvPr/>
            </p:nvSpPr>
            <p:spPr bwMode="auto">
              <a:xfrm>
                <a:off x="4785175" y="3062211"/>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a:t>
                </a:r>
                <a:endParaRPr lang="en-US" sz="1400">
                  <a:solidFill>
                    <a:prstClr val="black"/>
                  </a:solidFill>
                  <a:latin typeface="Arial" pitchFamily="34" charset="0"/>
                  <a:cs typeface="Arial" pitchFamily="34" charset="0"/>
                </a:endParaRPr>
              </a:p>
            </p:txBody>
          </p:sp>
          <p:sp>
            <p:nvSpPr>
              <p:cNvPr id="2503" name="Line 1880"/>
              <p:cNvSpPr>
                <a:spLocks noChangeShapeType="1"/>
              </p:cNvSpPr>
              <p:nvPr/>
            </p:nvSpPr>
            <p:spPr bwMode="auto">
              <a:xfrm>
                <a:off x="4987502" y="2858594"/>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4" name="Rectangle 1881"/>
              <p:cNvSpPr>
                <a:spLocks noChangeArrowheads="1"/>
              </p:cNvSpPr>
              <p:nvPr/>
            </p:nvSpPr>
            <p:spPr bwMode="auto">
              <a:xfrm>
                <a:off x="4619954" y="271981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2.5</a:t>
                </a:r>
                <a:endParaRPr lang="en-US" sz="1400">
                  <a:solidFill>
                    <a:prstClr val="black"/>
                  </a:solidFill>
                  <a:latin typeface="Arial" pitchFamily="34" charset="0"/>
                  <a:cs typeface="Arial" pitchFamily="34" charset="0"/>
                </a:endParaRPr>
              </a:p>
            </p:txBody>
          </p:sp>
          <p:sp>
            <p:nvSpPr>
              <p:cNvPr id="2505" name="Line 1882"/>
              <p:cNvSpPr>
                <a:spLocks noChangeShapeType="1"/>
              </p:cNvSpPr>
              <p:nvPr/>
            </p:nvSpPr>
            <p:spPr bwMode="auto">
              <a:xfrm>
                <a:off x="4987502" y="2519226"/>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6" name="Rectangle 1883"/>
              <p:cNvSpPr>
                <a:spLocks noChangeArrowheads="1"/>
              </p:cNvSpPr>
              <p:nvPr/>
            </p:nvSpPr>
            <p:spPr bwMode="auto">
              <a:xfrm>
                <a:off x="4785175" y="238347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a:t>
                </a:r>
                <a:endParaRPr lang="en-US" sz="1400">
                  <a:solidFill>
                    <a:prstClr val="black"/>
                  </a:solidFill>
                  <a:latin typeface="Arial" pitchFamily="34" charset="0"/>
                  <a:cs typeface="Arial" pitchFamily="34" charset="0"/>
                </a:endParaRPr>
              </a:p>
            </p:txBody>
          </p:sp>
          <p:sp>
            <p:nvSpPr>
              <p:cNvPr id="2507" name="Line 1884"/>
              <p:cNvSpPr>
                <a:spLocks noChangeShapeType="1"/>
              </p:cNvSpPr>
              <p:nvPr/>
            </p:nvSpPr>
            <p:spPr bwMode="auto">
              <a:xfrm>
                <a:off x="4987502" y="218288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8" name="Rectangle 1885"/>
              <p:cNvSpPr>
                <a:spLocks noChangeArrowheads="1"/>
              </p:cNvSpPr>
              <p:nvPr/>
            </p:nvSpPr>
            <p:spPr bwMode="auto">
              <a:xfrm>
                <a:off x="4619954" y="2047138"/>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3.5</a:t>
                </a:r>
                <a:endParaRPr lang="en-US" sz="1400">
                  <a:solidFill>
                    <a:prstClr val="black"/>
                  </a:solidFill>
                  <a:latin typeface="Arial" pitchFamily="34" charset="0"/>
                  <a:cs typeface="Arial" pitchFamily="34" charset="0"/>
                </a:endParaRPr>
              </a:p>
            </p:txBody>
          </p:sp>
          <p:sp>
            <p:nvSpPr>
              <p:cNvPr id="2509" name="Line 1886"/>
              <p:cNvSpPr>
                <a:spLocks noChangeShapeType="1"/>
              </p:cNvSpPr>
              <p:nvPr/>
            </p:nvSpPr>
            <p:spPr bwMode="auto">
              <a:xfrm>
                <a:off x="4987502" y="1840489"/>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10" name="Rectangle 1887"/>
              <p:cNvSpPr>
                <a:spLocks noChangeArrowheads="1"/>
              </p:cNvSpPr>
              <p:nvPr/>
            </p:nvSpPr>
            <p:spPr bwMode="auto">
              <a:xfrm>
                <a:off x="4785175" y="170473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4</a:t>
                </a:r>
                <a:endParaRPr lang="en-US" sz="1400" dirty="0">
                  <a:solidFill>
                    <a:prstClr val="black"/>
                  </a:solidFill>
                  <a:latin typeface="Arial" pitchFamily="34" charset="0"/>
                  <a:cs typeface="Arial" pitchFamily="34" charset="0"/>
                </a:endParaRPr>
              </a:p>
            </p:txBody>
          </p:sp>
          <p:sp>
            <p:nvSpPr>
              <p:cNvPr id="3318" name="Rectangle 2410"/>
              <p:cNvSpPr>
                <a:spLocks noChangeArrowheads="1"/>
              </p:cNvSpPr>
              <p:nvPr/>
            </p:nvSpPr>
            <p:spPr bwMode="auto">
              <a:xfrm>
                <a:off x="5738941" y="4842087"/>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3319" name="Rectangle 2411"/>
              <p:cNvSpPr>
                <a:spLocks noChangeArrowheads="1"/>
              </p:cNvSpPr>
              <p:nvPr/>
            </p:nvSpPr>
            <p:spPr bwMode="auto">
              <a:xfrm rot="16200000">
                <a:off x="3510729" y="2991773"/>
                <a:ext cx="182094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EPSP amplitude (mV)</a:t>
                </a:r>
                <a:endParaRPr lang="en-US" sz="1400" b="1" dirty="0">
                  <a:solidFill>
                    <a:prstClr val="black"/>
                  </a:solidFill>
                  <a:latin typeface="Arial" pitchFamily="34" charset="0"/>
                  <a:cs typeface="Arial" pitchFamily="34" charset="0"/>
                </a:endParaRPr>
              </a:p>
            </p:txBody>
          </p:sp>
          <p:grpSp>
            <p:nvGrpSpPr>
              <p:cNvPr id="4013" name="Group 4012"/>
              <p:cNvGrpSpPr/>
              <p:nvPr/>
            </p:nvGrpSpPr>
            <p:grpSpPr>
              <a:xfrm>
                <a:off x="5102643" y="1995022"/>
                <a:ext cx="2378609" cy="2587683"/>
                <a:chOff x="5102643" y="1995022"/>
                <a:chExt cx="2378609" cy="2587683"/>
              </a:xfrm>
              <a:solidFill>
                <a:schemeClr val="tx1"/>
              </a:solidFill>
            </p:grpSpPr>
            <p:sp>
              <p:nvSpPr>
                <p:cNvPr id="4014" name="Oval 2266"/>
                <p:cNvSpPr>
                  <a:spLocks noChangeArrowheads="1"/>
                </p:cNvSpPr>
                <p:nvPr/>
              </p:nvSpPr>
              <p:spPr bwMode="auto">
                <a:xfrm>
                  <a:off x="5372321" y="4520527"/>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15" name="Group 4014"/>
                <p:cNvGrpSpPr/>
                <p:nvPr/>
              </p:nvGrpSpPr>
              <p:grpSpPr>
                <a:xfrm>
                  <a:off x="5102643" y="1995022"/>
                  <a:ext cx="2378609" cy="2587683"/>
                  <a:chOff x="5102643" y="1995022"/>
                  <a:chExt cx="2378609" cy="2587683"/>
                </a:xfrm>
                <a:grpFill/>
              </p:grpSpPr>
              <p:grpSp>
                <p:nvGrpSpPr>
                  <p:cNvPr id="4016" name="Group 4015"/>
                  <p:cNvGrpSpPr/>
                  <p:nvPr/>
                </p:nvGrpSpPr>
                <p:grpSpPr>
                  <a:xfrm>
                    <a:off x="5248087" y="4252428"/>
                    <a:ext cx="2233165" cy="330277"/>
                    <a:chOff x="5248087" y="4252428"/>
                    <a:chExt cx="2233165" cy="330277"/>
                  </a:xfrm>
                  <a:grpFill/>
                </p:grpSpPr>
                <p:sp>
                  <p:nvSpPr>
                    <p:cNvPr id="4530" name="Oval 1891"/>
                    <p:cNvSpPr>
                      <a:spLocks noChangeArrowheads="1"/>
                    </p:cNvSpPr>
                    <p:nvPr/>
                  </p:nvSpPr>
                  <p:spPr bwMode="auto">
                    <a:xfrm>
                      <a:off x="535414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1" name="Oval 1912"/>
                    <p:cNvSpPr>
                      <a:spLocks noChangeArrowheads="1"/>
                    </p:cNvSpPr>
                    <p:nvPr/>
                  </p:nvSpPr>
                  <p:spPr bwMode="auto">
                    <a:xfrm>
                      <a:off x="6093478" y="448271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2" name="Oval 1977"/>
                    <p:cNvSpPr>
                      <a:spLocks noChangeArrowheads="1"/>
                    </p:cNvSpPr>
                    <p:nvPr/>
                  </p:nvSpPr>
                  <p:spPr bwMode="auto">
                    <a:xfrm>
                      <a:off x="559957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3" name="Oval 1996"/>
                    <p:cNvSpPr>
                      <a:spLocks noChangeArrowheads="1"/>
                    </p:cNvSpPr>
                    <p:nvPr/>
                  </p:nvSpPr>
                  <p:spPr bwMode="auto">
                    <a:xfrm>
                      <a:off x="559957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4" name="Oval 2221"/>
                    <p:cNvSpPr>
                      <a:spLocks noChangeArrowheads="1"/>
                    </p:cNvSpPr>
                    <p:nvPr/>
                  </p:nvSpPr>
                  <p:spPr bwMode="auto">
                    <a:xfrm>
                      <a:off x="724793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5" name="Oval 2256"/>
                    <p:cNvSpPr>
                      <a:spLocks noChangeArrowheads="1"/>
                    </p:cNvSpPr>
                    <p:nvPr/>
                  </p:nvSpPr>
                  <p:spPr bwMode="auto">
                    <a:xfrm>
                      <a:off x="74206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6" name="Oval 2269"/>
                    <p:cNvSpPr>
                      <a:spLocks noChangeArrowheads="1"/>
                    </p:cNvSpPr>
                    <p:nvPr/>
                  </p:nvSpPr>
                  <p:spPr bwMode="auto">
                    <a:xfrm>
                      <a:off x="53723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7" name="Oval 2283"/>
                    <p:cNvSpPr>
                      <a:spLocks noChangeArrowheads="1"/>
                    </p:cNvSpPr>
                    <p:nvPr/>
                  </p:nvSpPr>
                  <p:spPr bwMode="auto">
                    <a:xfrm>
                      <a:off x="555412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8" name="Oval 2289"/>
                    <p:cNvSpPr>
                      <a:spLocks noChangeArrowheads="1"/>
                    </p:cNvSpPr>
                    <p:nvPr/>
                  </p:nvSpPr>
                  <p:spPr bwMode="auto">
                    <a:xfrm>
                      <a:off x="555412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9" name="Oval 2292"/>
                    <p:cNvSpPr>
                      <a:spLocks noChangeArrowheads="1"/>
                    </p:cNvSpPr>
                    <p:nvPr/>
                  </p:nvSpPr>
                  <p:spPr bwMode="auto">
                    <a:xfrm>
                      <a:off x="6314673" y="443726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0" name="Oval 2296"/>
                    <p:cNvSpPr>
                      <a:spLocks noChangeArrowheads="1"/>
                    </p:cNvSpPr>
                    <p:nvPr/>
                  </p:nvSpPr>
                  <p:spPr bwMode="auto">
                    <a:xfrm>
                      <a:off x="524808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1" name="Oval 2298"/>
                    <p:cNvSpPr>
                      <a:spLocks noChangeArrowheads="1"/>
                    </p:cNvSpPr>
                    <p:nvPr/>
                  </p:nvSpPr>
                  <p:spPr bwMode="auto">
                    <a:xfrm>
                      <a:off x="55207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2" name="Oval 2304"/>
                    <p:cNvSpPr>
                      <a:spLocks noChangeArrowheads="1"/>
                    </p:cNvSpPr>
                    <p:nvPr/>
                  </p:nvSpPr>
                  <p:spPr bwMode="auto">
                    <a:xfrm>
                      <a:off x="546019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3" name="Oval 2308"/>
                    <p:cNvSpPr>
                      <a:spLocks noChangeArrowheads="1"/>
                    </p:cNvSpPr>
                    <p:nvPr/>
                  </p:nvSpPr>
                  <p:spPr bwMode="auto">
                    <a:xfrm>
                      <a:off x="546019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4" name="Oval 2310"/>
                    <p:cNvSpPr>
                      <a:spLocks noChangeArrowheads="1"/>
                    </p:cNvSpPr>
                    <p:nvPr/>
                  </p:nvSpPr>
                  <p:spPr bwMode="auto">
                    <a:xfrm>
                      <a:off x="55207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5" name="Oval 2333"/>
                    <p:cNvSpPr>
                      <a:spLocks noChangeArrowheads="1"/>
                    </p:cNvSpPr>
                    <p:nvPr/>
                  </p:nvSpPr>
                  <p:spPr bwMode="auto">
                    <a:xfrm>
                      <a:off x="6235891" y="444029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6" name="Oval 2360"/>
                    <p:cNvSpPr>
                      <a:spLocks noChangeArrowheads="1"/>
                    </p:cNvSpPr>
                    <p:nvPr/>
                  </p:nvSpPr>
                  <p:spPr bwMode="auto">
                    <a:xfrm>
                      <a:off x="559654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7" name="Oval 2370"/>
                    <p:cNvSpPr>
                      <a:spLocks noChangeArrowheads="1"/>
                    </p:cNvSpPr>
                    <p:nvPr/>
                  </p:nvSpPr>
                  <p:spPr bwMode="auto">
                    <a:xfrm>
                      <a:off x="553594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8" name="Oval 2374"/>
                    <p:cNvSpPr>
                      <a:spLocks noChangeArrowheads="1"/>
                    </p:cNvSpPr>
                    <p:nvPr/>
                  </p:nvSpPr>
                  <p:spPr bwMode="auto">
                    <a:xfrm>
                      <a:off x="5469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9" name="Oval 2388"/>
                    <p:cNvSpPr>
                      <a:spLocks noChangeArrowheads="1"/>
                    </p:cNvSpPr>
                    <p:nvPr/>
                  </p:nvSpPr>
                  <p:spPr bwMode="auto">
                    <a:xfrm>
                      <a:off x="6529809" y="4264549"/>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0" name="Oval 2389"/>
                    <p:cNvSpPr>
                      <a:spLocks noChangeArrowheads="1"/>
                    </p:cNvSpPr>
                    <p:nvPr/>
                  </p:nvSpPr>
                  <p:spPr bwMode="auto">
                    <a:xfrm>
                      <a:off x="6529809" y="4252428"/>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1" name="Oval 2392"/>
                    <p:cNvSpPr>
                      <a:spLocks noChangeArrowheads="1"/>
                    </p:cNvSpPr>
                    <p:nvPr/>
                  </p:nvSpPr>
                  <p:spPr bwMode="auto">
                    <a:xfrm>
                      <a:off x="6248011" y="444332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2" name="Oval 2407"/>
                    <p:cNvSpPr>
                      <a:spLocks noChangeArrowheads="1"/>
                    </p:cNvSpPr>
                    <p:nvPr/>
                  </p:nvSpPr>
                  <p:spPr bwMode="auto">
                    <a:xfrm>
                      <a:off x="6993409" y="440393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17" name="Group 4016"/>
                  <p:cNvGrpSpPr/>
                  <p:nvPr/>
                </p:nvGrpSpPr>
                <p:grpSpPr>
                  <a:xfrm>
                    <a:off x="5102643" y="1995022"/>
                    <a:ext cx="2378609" cy="2587683"/>
                    <a:chOff x="5102643" y="1995022"/>
                    <a:chExt cx="2378609" cy="2587683"/>
                  </a:xfrm>
                  <a:grpFill/>
                </p:grpSpPr>
                <p:grpSp>
                  <p:nvGrpSpPr>
                    <p:cNvPr id="4018" name="Group 4017"/>
                    <p:cNvGrpSpPr/>
                    <p:nvPr/>
                  </p:nvGrpSpPr>
                  <p:grpSpPr>
                    <a:xfrm>
                      <a:off x="5663208" y="4522104"/>
                      <a:ext cx="1539277" cy="60601"/>
                      <a:chOff x="5663208" y="4522104"/>
                      <a:chExt cx="1539277" cy="60601"/>
                    </a:xfrm>
                    <a:grpFill/>
                  </p:grpSpPr>
                  <p:sp>
                    <p:nvSpPr>
                      <p:cNvPr id="4277" name="Line 1217"/>
                      <p:cNvSpPr>
                        <a:spLocks noChangeShapeType="1"/>
                      </p:cNvSpPr>
                      <p:nvPr/>
                    </p:nvSpPr>
                    <p:spPr bwMode="auto">
                      <a:xfrm flipV="1">
                        <a:off x="5663208"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8" name="Line 1856"/>
                      <p:cNvSpPr>
                        <a:spLocks noChangeShapeType="1"/>
                      </p:cNvSpPr>
                      <p:nvPr/>
                    </p:nvSpPr>
                    <p:spPr bwMode="auto">
                      <a:xfrm flipV="1">
                        <a:off x="5663208"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9" name="Oval 2004"/>
                      <p:cNvSpPr>
                        <a:spLocks noChangeArrowheads="1"/>
                      </p:cNvSpPr>
                      <p:nvPr/>
                    </p:nvSpPr>
                    <p:spPr bwMode="auto">
                      <a:xfrm>
                        <a:off x="569350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280" name="Group 4279"/>
                      <p:cNvGrpSpPr/>
                      <p:nvPr/>
                    </p:nvGrpSpPr>
                    <p:grpSpPr>
                      <a:xfrm>
                        <a:off x="5717749" y="4522104"/>
                        <a:ext cx="1484736" cy="60601"/>
                        <a:chOff x="5717749" y="4522104"/>
                        <a:chExt cx="1484736" cy="60601"/>
                      </a:xfrm>
                      <a:grpFill/>
                    </p:grpSpPr>
                    <p:sp>
                      <p:nvSpPr>
                        <p:cNvPr id="4281" name="Line 1219"/>
                        <p:cNvSpPr>
                          <a:spLocks noChangeShapeType="1"/>
                        </p:cNvSpPr>
                        <p:nvPr/>
                      </p:nvSpPr>
                      <p:spPr bwMode="auto">
                        <a:xfrm flipV="1">
                          <a:off x="6002576"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2" name="Line 1221"/>
                        <p:cNvSpPr>
                          <a:spLocks noChangeShapeType="1"/>
                        </p:cNvSpPr>
                        <p:nvPr/>
                      </p:nvSpPr>
                      <p:spPr bwMode="auto">
                        <a:xfrm flipV="1">
                          <a:off x="6341944"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3" name="Line 1223"/>
                        <p:cNvSpPr>
                          <a:spLocks noChangeShapeType="1"/>
                        </p:cNvSpPr>
                        <p:nvPr/>
                      </p:nvSpPr>
                      <p:spPr bwMode="auto">
                        <a:xfrm flipV="1">
                          <a:off x="6681313"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4" name="Line 1225"/>
                        <p:cNvSpPr>
                          <a:spLocks noChangeShapeType="1"/>
                        </p:cNvSpPr>
                        <p:nvPr/>
                      </p:nvSpPr>
                      <p:spPr bwMode="auto">
                        <a:xfrm flipV="1">
                          <a:off x="7017650"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5" name="Line 1858"/>
                        <p:cNvSpPr>
                          <a:spLocks noChangeShapeType="1"/>
                        </p:cNvSpPr>
                        <p:nvPr/>
                      </p:nvSpPr>
                      <p:spPr bwMode="auto">
                        <a:xfrm flipV="1">
                          <a:off x="6002576"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6" name="Line 1860"/>
                        <p:cNvSpPr>
                          <a:spLocks noChangeShapeType="1"/>
                        </p:cNvSpPr>
                        <p:nvPr/>
                      </p:nvSpPr>
                      <p:spPr bwMode="auto">
                        <a:xfrm flipV="1">
                          <a:off x="6341944"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7" name="Line 1862"/>
                        <p:cNvSpPr>
                          <a:spLocks noChangeShapeType="1"/>
                        </p:cNvSpPr>
                        <p:nvPr/>
                      </p:nvSpPr>
                      <p:spPr bwMode="auto">
                        <a:xfrm flipV="1">
                          <a:off x="6681313"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8" name="Line 1864"/>
                        <p:cNvSpPr>
                          <a:spLocks noChangeShapeType="1"/>
                        </p:cNvSpPr>
                        <p:nvPr/>
                      </p:nvSpPr>
                      <p:spPr bwMode="auto">
                        <a:xfrm flipV="1">
                          <a:off x="7017652" y="4522104"/>
                          <a:ext cx="3031" cy="27272"/>
                        </a:xfrm>
                        <a:prstGeom prst="lin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9" name="Oval 1888"/>
                        <p:cNvSpPr>
                          <a:spLocks noChangeArrowheads="1"/>
                        </p:cNvSpPr>
                        <p:nvPr/>
                      </p:nvSpPr>
                      <p:spPr bwMode="auto">
                        <a:xfrm>
                          <a:off x="651465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0" name="Oval 1889"/>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1" name="Oval 1890"/>
                        <p:cNvSpPr>
                          <a:spLocks noChangeArrowheads="1"/>
                        </p:cNvSpPr>
                        <p:nvPr/>
                      </p:nvSpPr>
                      <p:spPr bwMode="auto">
                        <a:xfrm>
                          <a:off x="651465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2" name="Oval 1892"/>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3" name="Oval 1894"/>
                        <p:cNvSpPr>
                          <a:spLocks noChangeArrowheads="1"/>
                        </p:cNvSpPr>
                        <p:nvPr/>
                      </p:nvSpPr>
                      <p:spPr bwMode="auto">
                        <a:xfrm>
                          <a:off x="658738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4" name="Oval 1895"/>
                        <p:cNvSpPr>
                          <a:spLocks noChangeArrowheads="1"/>
                        </p:cNvSpPr>
                        <p:nvPr/>
                      </p:nvSpPr>
                      <p:spPr bwMode="auto">
                        <a:xfrm>
                          <a:off x="612983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5" name="Oval 1896"/>
                        <p:cNvSpPr>
                          <a:spLocks noChangeArrowheads="1"/>
                        </p:cNvSpPr>
                        <p:nvPr/>
                      </p:nvSpPr>
                      <p:spPr bwMode="auto">
                        <a:xfrm>
                          <a:off x="5796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6" name="Oval 1897"/>
                        <p:cNvSpPr>
                          <a:spLocks noChangeArrowheads="1"/>
                        </p:cNvSpPr>
                        <p:nvPr/>
                      </p:nvSpPr>
                      <p:spPr bwMode="auto">
                        <a:xfrm>
                          <a:off x="658738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7" name="Oval 1898"/>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8" name="Oval 1899"/>
                        <p:cNvSpPr>
                          <a:spLocks noChangeArrowheads="1"/>
                        </p:cNvSpPr>
                        <p:nvPr/>
                      </p:nvSpPr>
                      <p:spPr bwMode="auto">
                        <a:xfrm>
                          <a:off x="630558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9" name="Oval 1900"/>
                        <p:cNvSpPr>
                          <a:spLocks noChangeArrowheads="1"/>
                        </p:cNvSpPr>
                        <p:nvPr/>
                      </p:nvSpPr>
                      <p:spPr bwMode="auto">
                        <a:xfrm>
                          <a:off x="612983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0" name="Oval 1902"/>
                        <p:cNvSpPr>
                          <a:spLocks noChangeArrowheads="1"/>
                        </p:cNvSpPr>
                        <p:nvPr/>
                      </p:nvSpPr>
                      <p:spPr bwMode="auto">
                        <a:xfrm>
                          <a:off x="648435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1" name="Oval 1903"/>
                        <p:cNvSpPr>
                          <a:spLocks noChangeArrowheads="1"/>
                        </p:cNvSpPr>
                        <p:nvPr/>
                      </p:nvSpPr>
                      <p:spPr bwMode="auto">
                        <a:xfrm>
                          <a:off x="5796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2" name="Oval 1904"/>
                        <p:cNvSpPr>
                          <a:spLocks noChangeArrowheads="1"/>
                        </p:cNvSpPr>
                        <p:nvPr/>
                      </p:nvSpPr>
                      <p:spPr bwMode="auto">
                        <a:xfrm>
                          <a:off x="630558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3" name="Oval 1905"/>
                        <p:cNvSpPr>
                          <a:spLocks noChangeArrowheads="1"/>
                        </p:cNvSpPr>
                        <p:nvPr/>
                      </p:nvSpPr>
                      <p:spPr bwMode="auto">
                        <a:xfrm>
                          <a:off x="648435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4" name="Oval 1906"/>
                        <p:cNvSpPr>
                          <a:spLocks noChangeArrowheads="1"/>
                        </p:cNvSpPr>
                        <p:nvPr/>
                      </p:nvSpPr>
                      <p:spPr bwMode="auto">
                        <a:xfrm>
                          <a:off x="619650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5" name="Oval 1907"/>
                        <p:cNvSpPr>
                          <a:spLocks noChangeArrowheads="1"/>
                        </p:cNvSpPr>
                        <p:nvPr/>
                      </p:nvSpPr>
                      <p:spPr bwMode="auto">
                        <a:xfrm>
                          <a:off x="690250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6" name="Oval 1908"/>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7" name="Oval 1909"/>
                        <p:cNvSpPr>
                          <a:spLocks noChangeArrowheads="1"/>
                        </p:cNvSpPr>
                        <p:nvPr/>
                      </p:nvSpPr>
                      <p:spPr bwMode="auto">
                        <a:xfrm>
                          <a:off x="619650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8" name="Oval 1910"/>
                        <p:cNvSpPr>
                          <a:spLocks noChangeArrowheads="1"/>
                        </p:cNvSpPr>
                        <p:nvPr/>
                      </p:nvSpPr>
                      <p:spPr bwMode="auto">
                        <a:xfrm>
                          <a:off x="595106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9" name="Oval 1911"/>
                        <p:cNvSpPr>
                          <a:spLocks noChangeArrowheads="1"/>
                        </p:cNvSpPr>
                        <p:nvPr/>
                      </p:nvSpPr>
                      <p:spPr bwMode="auto">
                        <a:xfrm>
                          <a:off x="621165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0" name="Oval 1914"/>
                        <p:cNvSpPr>
                          <a:spLocks noChangeArrowheads="1"/>
                        </p:cNvSpPr>
                        <p:nvPr/>
                      </p:nvSpPr>
                      <p:spPr bwMode="auto">
                        <a:xfrm>
                          <a:off x="595106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1" name="Oval 1915"/>
                        <p:cNvSpPr>
                          <a:spLocks noChangeArrowheads="1"/>
                        </p:cNvSpPr>
                        <p:nvPr/>
                      </p:nvSpPr>
                      <p:spPr bwMode="auto">
                        <a:xfrm>
                          <a:off x="58601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2" name="Oval 1916"/>
                        <p:cNvSpPr>
                          <a:spLocks noChangeArrowheads="1"/>
                        </p:cNvSpPr>
                        <p:nvPr/>
                      </p:nvSpPr>
                      <p:spPr bwMode="auto">
                        <a:xfrm>
                          <a:off x="621165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3" name="Oval 1917"/>
                        <p:cNvSpPr>
                          <a:spLocks noChangeArrowheads="1"/>
                        </p:cNvSpPr>
                        <p:nvPr/>
                      </p:nvSpPr>
                      <p:spPr bwMode="auto">
                        <a:xfrm>
                          <a:off x="591470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4" name="Oval 1918"/>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5" name="Oval 1919"/>
                        <p:cNvSpPr>
                          <a:spLocks noChangeArrowheads="1"/>
                        </p:cNvSpPr>
                        <p:nvPr/>
                      </p:nvSpPr>
                      <p:spPr bwMode="auto">
                        <a:xfrm>
                          <a:off x="609347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6" name="Oval 1920"/>
                        <p:cNvSpPr>
                          <a:spLocks noChangeArrowheads="1"/>
                        </p:cNvSpPr>
                        <p:nvPr/>
                      </p:nvSpPr>
                      <p:spPr bwMode="auto">
                        <a:xfrm>
                          <a:off x="58601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7" name="Oval 1921"/>
                        <p:cNvSpPr>
                          <a:spLocks noChangeArrowheads="1"/>
                        </p:cNvSpPr>
                        <p:nvPr/>
                      </p:nvSpPr>
                      <p:spPr bwMode="auto">
                        <a:xfrm>
                          <a:off x="591470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8" name="Oval 1922"/>
                        <p:cNvSpPr>
                          <a:spLocks noChangeArrowheads="1"/>
                        </p:cNvSpPr>
                        <p:nvPr/>
                      </p:nvSpPr>
                      <p:spPr bwMode="auto">
                        <a:xfrm>
                          <a:off x="60904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9" name="Oval 1923"/>
                        <p:cNvSpPr>
                          <a:spLocks noChangeArrowheads="1"/>
                        </p:cNvSpPr>
                        <p:nvPr/>
                      </p:nvSpPr>
                      <p:spPr bwMode="auto">
                        <a:xfrm>
                          <a:off x="62964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0" name="Oval 1924"/>
                        <p:cNvSpPr>
                          <a:spLocks noChangeArrowheads="1"/>
                        </p:cNvSpPr>
                        <p:nvPr/>
                      </p:nvSpPr>
                      <p:spPr bwMode="auto">
                        <a:xfrm>
                          <a:off x="64237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1" name="Oval 1925"/>
                        <p:cNvSpPr>
                          <a:spLocks noChangeArrowheads="1"/>
                        </p:cNvSpPr>
                        <p:nvPr/>
                      </p:nvSpPr>
                      <p:spPr bwMode="auto">
                        <a:xfrm>
                          <a:off x="60904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2" name="Oval 1928"/>
                        <p:cNvSpPr>
                          <a:spLocks noChangeArrowheads="1"/>
                        </p:cNvSpPr>
                        <p:nvPr/>
                      </p:nvSpPr>
                      <p:spPr bwMode="auto">
                        <a:xfrm>
                          <a:off x="62964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3" name="Oval 1929"/>
                        <p:cNvSpPr>
                          <a:spLocks noChangeArrowheads="1"/>
                        </p:cNvSpPr>
                        <p:nvPr/>
                      </p:nvSpPr>
                      <p:spPr bwMode="auto">
                        <a:xfrm>
                          <a:off x="6551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4" name="Oval 1930"/>
                        <p:cNvSpPr>
                          <a:spLocks noChangeArrowheads="1"/>
                        </p:cNvSpPr>
                        <p:nvPr/>
                      </p:nvSpPr>
                      <p:spPr bwMode="auto">
                        <a:xfrm>
                          <a:off x="612377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5" name="Oval 1931"/>
                        <p:cNvSpPr>
                          <a:spLocks noChangeArrowheads="1"/>
                        </p:cNvSpPr>
                        <p:nvPr/>
                      </p:nvSpPr>
                      <p:spPr bwMode="auto">
                        <a:xfrm>
                          <a:off x="64237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6" name="Oval 1932"/>
                        <p:cNvSpPr>
                          <a:spLocks noChangeArrowheads="1"/>
                        </p:cNvSpPr>
                        <p:nvPr/>
                      </p:nvSpPr>
                      <p:spPr bwMode="auto">
                        <a:xfrm>
                          <a:off x="6593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7" name="Oval 1933"/>
                        <p:cNvSpPr>
                          <a:spLocks noChangeArrowheads="1"/>
                        </p:cNvSpPr>
                        <p:nvPr/>
                      </p:nvSpPr>
                      <p:spPr bwMode="auto">
                        <a:xfrm>
                          <a:off x="612377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8" name="Oval 1934"/>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9" name="Oval 1935"/>
                        <p:cNvSpPr>
                          <a:spLocks noChangeArrowheads="1"/>
                        </p:cNvSpPr>
                        <p:nvPr/>
                      </p:nvSpPr>
                      <p:spPr bwMode="auto">
                        <a:xfrm>
                          <a:off x="6551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0" name="Oval 1936"/>
                        <p:cNvSpPr>
                          <a:spLocks noChangeArrowheads="1"/>
                        </p:cNvSpPr>
                        <p:nvPr/>
                      </p:nvSpPr>
                      <p:spPr bwMode="auto">
                        <a:xfrm>
                          <a:off x="5963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1" name="Oval 1937"/>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2" name="Oval 1938"/>
                        <p:cNvSpPr>
                          <a:spLocks noChangeArrowheads="1"/>
                        </p:cNvSpPr>
                        <p:nvPr/>
                      </p:nvSpPr>
                      <p:spPr bwMode="auto">
                        <a:xfrm>
                          <a:off x="6720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3" name="Oval 1939"/>
                        <p:cNvSpPr>
                          <a:spLocks noChangeArrowheads="1"/>
                        </p:cNvSpPr>
                        <p:nvPr/>
                      </p:nvSpPr>
                      <p:spPr bwMode="auto">
                        <a:xfrm>
                          <a:off x="619347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4" name="Oval 1940"/>
                        <p:cNvSpPr>
                          <a:spLocks noChangeArrowheads="1"/>
                        </p:cNvSpPr>
                        <p:nvPr/>
                      </p:nvSpPr>
                      <p:spPr bwMode="auto">
                        <a:xfrm>
                          <a:off x="5963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5" name="Oval 1941"/>
                        <p:cNvSpPr>
                          <a:spLocks noChangeArrowheads="1"/>
                        </p:cNvSpPr>
                        <p:nvPr/>
                      </p:nvSpPr>
                      <p:spPr bwMode="auto">
                        <a:xfrm>
                          <a:off x="619347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6" name="Oval 1942"/>
                        <p:cNvSpPr>
                          <a:spLocks noChangeArrowheads="1"/>
                        </p:cNvSpPr>
                        <p:nvPr/>
                      </p:nvSpPr>
                      <p:spPr bwMode="auto">
                        <a:xfrm>
                          <a:off x="633285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7" name="Oval 1943"/>
                        <p:cNvSpPr>
                          <a:spLocks noChangeArrowheads="1"/>
                        </p:cNvSpPr>
                        <p:nvPr/>
                      </p:nvSpPr>
                      <p:spPr bwMode="auto">
                        <a:xfrm>
                          <a:off x="630861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8" name="Oval 1945"/>
                        <p:cNvSpPr>
                          <a:spLocks noChangeArrowheads="1"/>
                        </p:cNvSpPr>
                        <p:nvPr/>
                      </p:nvSpPr>
                      <p:spPr bwMode="auto">
                        <a:xfrm>
                          <a:off x="574502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9" name="Oval 1946"/>
                        <p:cNvSpPr>
                          <a:spLocks noChangeArrowheads="1"/>
                        </p:cNvSpPr>
                        <p:nvPr/>
                      </p:nvSpPr>
                      <p:spPr bwMode="auto">
                        <a:xfrm>
                          <a:off x="630861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0" name="Oval 1947"/>
                        <p:cNvSpPr>
                          <a:spLocks noChangeArrowheads="1"/>
                        </p:cNvSpPr>
                        <p:nvPr/>
                      </p:nvSpPr>
                      <p:spPr bwMode="auto">
                        <a:xfrm>
                          <a:off x="6602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1" name="Oval 1948"/>
                        <p:cNvSpPr>
                          <a:spLocks noChangeArrowheads="1"/>
                        </p:cNvSpPr>
                        <p:nvPr/>
                      </p:nvSpPr>
                      <p:spPr bwMode="auto">
                        <a:xfrm>
                          <a:off x="608438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2" name="Oval 1949"/>
                        <p:cNvSpPr>
                          <a:spLocks noChangeArrowheads="1"/>
                        </p:cNvSpPr>
                        <p:nvPr/>
                      </p:nvSpPr>
                      <p:spPr bwMode="auto">
                        <a:xfrm>
                          <a:off x="63025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3" name="Oval 1950"/>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4" name="Oval 1951"/>
                        <p:cNvSpPr>
                          <a:spLocks noChangeArrowheads="1"/>
                        </p:cNvSpPr>
                        <p:nvPr/>
                      </p:nvSpPr>
                      <p:spPr bwMode="auto">
                        <a:xfrm>
                          <a:off x="574502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5" name="Oval 1952"/>
                        <p:cNvSpPr>
                          <a:spLocks noChangeArrowheads="1"/>
                        </p:cNvSpPr>
                        <p:nvPr/>
                      </p:nvSpPr>
                      <p:spPr bwMode="auto">
                        <a:xfrm>
                          <a:off x="6602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6" name="Oval 1953"/>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7" name="Oval 1954"/>
                        <p:cNvSpPr>
                          <a:spLocks noChangeArrowheads="1"/>
                        </p:cNvSpPr>
                        <p:nvPr/>
                      </p:nvSpPr>
                      <p:spPr bwMode="auto">
                        <a:xfrm>
                          <a:off x="58631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8" name="Oval 1955"/>
                        <p:cNvSpPr>
                          <a:spLocks noChangeArrowheads="1"/>
                        </p:cNvSpPr>
                        <p:nvPr/>
                      </p:nvSpPr>
                      <p:spPr bwMode="auto">
                        <a:xfrm>
                          <a:off x="58631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9" name="Oval 1956"/>
                        <p:cNvSpPr>
                          <a:spLocks noChangeArrowheads="1"/>
                        </p:cNvSpPr>
                        <p:nvPr/>
                      </p:nvSpPr>
                      <p:spPr bwMode="auto">
                        <a:xfrm>
                          <a:off x="618741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0" name="Oval 1957"/>
                        <p:cNvSpPr>
                          <a:spLocks noChangeArrowheads="1"/>
                        </p:cNvSpPr>
                        <p:nvPr/>
                      </p:nvSpPr>
                      <p:spPr bwMode="auto">
                        <a:xfrm>
                          <a:off x="6769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1" name="Oval 1958"/>
                        <p:cNvSpPr>
                          <a:spLocks noChangeArrowheads="1"/>
                        </p:cNvSpPr>
                        <p:nvPr/>
                      </p:nvSpPr>
                      <p:spPr bwMode="auto">
                        <a:xfrm>
                          <a:off x="68025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2" name="Oval 1959"/>
                        <p:cNvSpPr>
                          <a:spLocks noChangeArrowheads="1"/>
                        </p:cNvSpPr>
                        <p:nvPr/>
                      </p:nvSpPr>
                      <p:spPr bwMode="auto">
                        <a:xfrm>
                          <a:off x="618741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3" name="Oval 1960"/>
                        <p:cNvSpPr>
                          <a:spLocks noChangeArrowheads="1"/>
                        </p:cNvSpPr>
                        <p:nvPr/>
                      </p:nvSpPr>
                      <p:spPr bwMode="auto">
                        <a:xfrm>
                          <a:off x="61510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4" name="Oval 1961"/>
                        <p:cNvSpPr>
                          <a:spLocks noChangeArrowheads="1"/>
                        </p:cNvSpPr>
                        <p:nvPr/>
                      </p:nvSpPr>
                      <p:spPr bwMode="auto">
                        <a:xfrm>
                          <a:off x="621771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5" name="Oval 1962"/>
                        <p:cNvSpPr>
                          <a:spLocks noChangeArrowheads="1"/>
                        </p:cNvSpPr>
                        <p:nvPr/>
                      </p:nvSpPr>
                      <p:spPr bwMode="auto">
                        <a:xfrm>
                          <a:off x="6769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6" name="Oval 1963"/>
                        <p:cNvSpPr>
                          <a:spLocks noChangeArrowheads="1"/>
                        </p:cNvSpPr>
                        <p:nvPr/>
                      </p:nvSpPr>
                      <p:spPr bwMode="auto">
                        <a:xfrm>
                          <a:off x="61510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7" name="Oval 1964"/>
                        <p:cNvSpPr>
                          <a:spLocks noChangeArrowheads="1"/>
                        </p:cNvSpPr>
                        <p:nvPr/>
                      </p:nvSpPr>
                      <p:spPr bwMode="auto">
                        <a:xfrm>
                          <a:off x="66934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8" name="Oval 1965"/>
                        <p:cNvSpPr>
                          <a:spLocks noChangeArrowheads="1"/>
                        </p:cNvSpPr>
                        <p:nvPr/>
                      </p:nvSpPr>
                      <p:spPr bwMode="auto">
                        <a:xfrm>
                          <a:off x="68025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9" name="Oval 1966"/>
                        <p:cNvSpPr>
                          <a:spLocks noChangeArrowheads="1"/>
                        </p:cNvSpPr>
                        <p:nvPr/>
                      </p:nvSpPr>
                      <p:spPr bwMode="auto">
                        <a:xfrm>
                          <a:off x="621771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0" name="Oval 1968"/>
                        <p:cNvSpPr>
                          <a:spLocks noChangeArrowheads="1"/>
                        </p:cNvSpPr>
                        <p:nvPr/>
                      </p:nvSpPr>
                      <p:spPr bwMode="auto">
                        <a:xfrm>
                          <a:off x="673888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1" name="Oval 1970"/>
                        <p:cNvSpPr>
                          <a:spLocks noChangeArrowheads="1"/>
                        </p:cNvSpPr>
                        <p:nvPr/>
                      </p:nvSpPr>
                      <p:spPr bwMode="auto">
                        <a:xfrm>
                          <a:off x="673888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2" name="Oval 1971"/>
                        <p:cNvSpPr>
                          <a:spLocks noChangeArrowheads="1"/>
                        </p:cNvSpPr>
                        <p:nvPr/>
                      </p:nvSpPr>
                      <p:spPr bwMode="auto">
                        <a:xfrm>
                          <a:off x="66419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3" name="Oval 1972"/>
                        <p:cNvSpPr>
                          <a:spLocks noChangeArrowheads="1"/>
                        </p:cNvSpPr>
                        <p:nvPr/>
                      </p:nvSpPr>
                      <p:spPr bwMode="auto">
                        <a:xfrm>
                          <a:off x="61086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4" name="Oval 1973"/>
                        <p:cNvSpPr>
                          <a:spLocks noChangeArrowheads="1"/>
                        </p:cNvSpPr>
                        <p:nvPr/>
                      </p:nvSpPr>
                      <p:spPr bwMode="auto">
                        <a:xfrm>
                          <a:off x="66419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5" name="Oval 1975"/>
                        <p:cNvSpPr>
                          <a:spLocks noChangeArrowheads="1"/>
                        </p:cNvSpPr>
                        <p:nvPr/>
                      </p:nvSpPr>
                      <p:spPr bwMode="auto">
                        <a:xfrm>
                          <a:off x="57177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6" name="Oval 1976"/>
                        <p:cNvSpPr>
                          <a:spLocks noChangeArrowheads="1"/>
                        </p:cNvSpPr>
                        <p:nvPr/>
                      </p:nvSpPr>
                      <p:spPr bwMode="auto">
                        <a:xfrm>
                          <a:off x="61086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7" name="Oval 1978"/>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8" name="Oval 1979"/>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9" name="Oval 1980"/>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0" name="Oval 1981"/>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1" name="Oval 1982"/>
                        <p:cNvSpPr>
                          <a:spLocks noChangeArrowheads="1"/>
                        </p:cNvSpPr>
                        <p:nvPr/>
                      </p:nvSpPr>
                      <p:spPr bwMode="auto">
                        <a:xfrm>
                          <a:off x="617226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2" name="Oval 1983"/>
                        <p:cNvSpPr>
                          <a:spLocks noChangeArrowheads="1"/>
                        </p:cNvSpPr>
                        <p:nvPr/>
                      </p:nvSpPr>
                      <p:spPr bwMode="auto">
                        <a:xfrm>
                          <a:off x="617226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3" name="Oval 1984"/>
                        <p:cNvSpPr>
                          <a:spLocks noChangeArrowheads="1"/>
                        </p:cNvSpPr>
                        <p:nvPr/>
                      </p:nvSpPr>
                      <p:spPr bwMode="auto">
                        <a:xfrm>
                          <a:off x="6190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4" name="Oval 1985"/>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5" name="Oval 1986"/>
                        <p:cNvSpPr>
                          <a:spLocks noChangeArrowheads="1"/>
                        </p:cNvSpPr>
                        <p:nvPr/>
                      </p:nvSpPr>
                      <p:spPr bwMode="auto">
                        <a:xfrm>
                          <a:off x="61207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6" name="Oval 1987"/>
                        <p:cNvSpPr>
                          <a:spLocks noChangeArrowheads="1"/>
                        </p:cNvSpPr>
                        <p:nvPr/>
                      </p:nvSpPr>
                      <p:spPr bwMode="auto">
                        <a:xfrm>
                          <a:off x="6190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7" name="Oval 1989"/>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8" name="Oval 1990"/>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9" name="Oval 1991"/>
                        <p:cNvSpPr>
                          <a:spLocks noChangeArrowheads="1"/>
                        </p:cNvSpPr>
                        <p:nvPr/>
                      </p:nvSpPr>
                      <p:spPr bwMode="auto">
                        <a:xfrm>
                          <a:off x="66752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0" name="Oval 1992"/>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1" name="Oval 1994"/>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2" name="Oval 1995"/>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3" name="Oval 1997"/>
                        <p:cNvSpPr>
                          <a:spLocks noChangeArrowheads="1"/>
                        </p:cNvSpPr>
                        <p:nvPr/>
                      </p:nvSpPr>
                      <p:spPr bwMode="auto">
                        <a:xfrm>
                          <a:off x="634194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4" name="Oval 1998"/>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5" name="Oval 2000"/>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6" name="Oval 2001"/>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7" name="Oval 2003"/>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8" name="Oval 2005"/>
                        <p:cNvSpPr>
                          <a:spLocks noChangeArrowheads="1"/>
                        </p:cNvSpPr>
                        <p:nvPr/>
                      </p:nvSpPr>
                      <p:spPr bwMode="auto">
                        <a:xfrm>
                          <a:off x="636012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9" name="Oval 2006"/>
                        <p:cNvSpPr>
                          <a:spLocks noChangeArrowheads="1"/>
                        </p:cNvSpPr>
                        <p:nvPr/>
                      </p:nvSpPr>
                      <p:spPr bwMode="auto">
                        <a:xfrm>
                          <a:off x="66601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0" name="Oval 2007"/>
                        <p:cNvSpPr>
                          <a:spLocks noChangeArrowheads="1"/>
                        </p:cNvSpPr>
                        <p:nvPr/>
                      </p:nvSpPr>
                      <p:spPr bwMode="auto">
                        <a:xfrm>
                          <a:off x="636012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1" name="Oval 2009"/>
                        <p:cNvSpPr>
                          <a:spLocks noChangeArrowheads="1"/>
                        </p:cNvSpPr>
                        <p:nvPr/>
                      </p:nvSpPr>
                      <p:spPr bwMode="auto">
                        <a:xfrm>
                          <a:off x="607226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2" name="Oval 2010"/>
                        <p:cNvSpPr>
                          <a:spLocks noChangeArrowheads="1"/>
                        </p:cNvSpPr>
                        <p:nvPr/>
                      </p:nvSpPr>
                      <p:spPr bwMode="auto">
                        <a:xfrm>
                          <a:off x="70479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3" name="Oval 2011"/>
                        <p:cNvSpPr>
                          <a:spLocks noChangeArrowheads="1"/>
                        </p:cNvSpPr>
                        <p:nvPr/>
                      </p:nvSpPr>
                      <p:spPr bwMode="auto">
                        <a:xfrm>
                          <a:off x="70479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4" name="Oval 2012"/>
                        <p:cNvSpPr>
                          <a:spLocks noChangeArrowheads="1"/>
                        </p:cNvSpPr>
                        <p:nvPr/>
                      </p:nvSpPr>
                      <p:spPr bwMode="auto">
                        <a:xfrm>
                          <a:off x="687826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5" name="Oval 2013"/>
                        <p:cNvSpPr>
                          <a:spLocks noChangeArrowheads="1"/>
                        </p:cNvSpPr>
                        <p:nvPr/>
                      </p:nvSpPr>
                      <p:spPr bwMode="auto">
                        <a:xfrm>
                          <a:off x="647829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6" name="Oval 2217"/>
                        <p:cNvSpPr>
                          <a:spLocks noChangeArrowheads="1"/>
                        </p:cNvSpPr>
                        <p:nvPr/>
                      </p:nvSpPr>
                      <p:spPr bwMode="auto">
                        <a:xfrm>
                          <a:off x="67328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7" name="Oval 2218"/>
                        <p:cNvSpPr>
                          <a:spLocks noChangeArrowheads="1"/>
                        </p:cNvSpPr>
                        <p:nvPr/>
                      </p:nvSpPr>
                      <p:spPr bwMode="auto">
                        <a:xfrm>
                          <a:off x="680554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8" name="Oval 2220"/>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9" name="Oval 2222"/>
                        <p:cNvSpPr>
                          <a:spLocks noChangeArrowheads="1"/>
                        </p:cNvSpPr>
                        <p:nvPr/>
                      </p:nvSpPr>
                      <p:spPr bwMode="auto">
                        <a:xfrm>
                          <a:off x="67328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0" name="Oval 2223"/>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1" name="Oval 2224"/>
                        <p:cNvSpPr>
                          <a:spLocks noChangeArrowheads="1"/>
                        </p:cNvSpPr>
                        <p:nvPr/>
                      </p:nvSpPr>
                      <p:spPr bwMode="auto">
                        <a:xfrm>
                          <a:off x="66722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2" name="Oval 2225"/>
                        <p:cNvSpPr>
                          <a:spLocks noChangeArrowheads="1"/>
                        </p:cNvSpPr>
                        <p:nvPr/>
                      </p:nvSpPr>
                      <p:spPr bwMode="auto">
                        <a:xfrm>
                          <a:off x="680554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3" name="Oval 2227"/>
                        <p:cNvSpPr>
                          <a:spLocks noChangeArrowheads="1"/>
                        </p:cNvSpPr>
                        <p:nvPr/>
                      </p:nvSpPr>
                      <p:spPr bwMode="auto">
                        <a:xfrm>
                          <a:off x="66722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4" name="Oval 2228"/>
                        <p:cNvSpPr>
                          <a:spLocks noChangeArrowheads="1"/>
                        </p:cNvSpPr>
                        <p:nvPr/>
                      </p:nvSpPr>
                      <p:spPr bwMode="auto">
                        <a:xfrm>
                          <a:off x="619347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5" name="Oval 2229"/>
                        <p:cNvSpPr>
                          <a:spLocks noChangeArrowheads="1"/>
                        </p:cNvSpPr>
                        <p:nvPr/>
                      </p:nvSpPr>
                      <p:spPr bwMode="auto">
                        <a:xfrm>
                          <a:off x="604802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6" name="Oval 2230"/>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7" name="Oval 2231"/>
                        <p:cNvSpPr>
                          <a:spLocks noChangeArrowheads="1"/>
                        </p:cNvSpPr>
                        <p:nvPr/>
                      </p:nvSpPr>
                      <p:spPr bwMode="auto">
                        <a:xfrm>
                          <a:off x="694189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8" name="Oval 2232"/>
                        <p:cNvSpPr>
                          <a:spLocks noChangeArrowheads="1"/>
                        </p:cNvSpPr>
                        <p:nvPr/>
                      </p:nvSpPr>
                      <p:spPr bwMode="auto">
                        <a:xfrm>
                          <a:off x="619347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9" name="Oval 2233"/>
                        <p:cNvSpPr>
                          <a:spLocks noChangeArrowheads="1"/>
                        </p:cNvSpPr>
                        <p:nvPr/>
                      </p:nvSpPr>
                      <p:spPr bwMode="auto">
                        <a:xfrm>
                          <a:off x="63207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0" name="Oval 2234"/>
                        <p:cNvSpPr>
                          <a:spLocks noChangeArrowheads="1"/>
                        </p:cNvSpPr>
                        <p:nvPr/>
                      </p:nvSpPr>
                      <p:spPr bwMode="auto">
                        <a:xfrm>
                          <a:off x="607529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1" name="Oval 2235"/>
                        <p:cNvSpPr>
                          <a:spLocks noChangeArrowheads="1"/>
                        </p:cNvSpPr>
                        <p:nvPr/>
                      </p:nvSpPr>
                      <p:spPr bwMode="auto">
                        <a:xfrm>
                          <a:off x="626316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2" name="Oval 2236"/>
                        <p:cNvSpPr>
                          <a:spLocks noChangeArrowheads="1"/>
                        </p:cNvSpPr>
                        <p:nvPr/>
                      </p:nvSpPr>
                      <p:spPr bwMode="auto">
                        <a:xfrm>
                          <a:off x="604802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3" name="Oval 2237"/>
                        <p:cNvSpPr>
                          <a:spLocks noChangeArrowheads="1"/>
                        </p:cNvSpPr>
                        <p:nvPr/>
                      </p:nvSpPr>
                      <p:spPr bwMode="auto">
                        <a:xfrm>
                          <a:off x="63207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4" name="Oval 2238"/>
                        <p:cNvSpPr>
                          <a:spLocks noChangeArrowheads="1"/>
                        </p:cNvSpPr>
                        <p:nvPr/>
                      </p:nvSpPr>
                      <p:spPr bwMode="auto">
                        <a:xfrm>
                          <a:off x="651465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5" name="Oval 2239"/>
                        <p:cNvSpPr>
                          <a:spLocks noChangeArrowheads="1"/>
                        </p:cNvSpPr>
                        <p:nvPr/>
                      </p:nvSpPr>
                      <p:spPr bwMode="auto">
                        <a:xfrm>
                          <a:off x="589652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6" name="Oval 2240"/>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7" name="Oval 2241"/>
                        <p:cNvSpPr>
                          <a:spLocks noChangeArrowheads="1"/>
                        </p:cNvSpPr>
                        <p:nvPr/>
                      </p:nvSpPr>
                      <p:spPr bwMode="auto">
                        <a:xfrm>
                          <a:off x="607529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8" name="Oval 2242"/>
                        <p:cNvSpPr>
                          <a:spLocks noChangeArrowheads="1"/>
                        </p:cNvSpPr>
                        <p:nvPr/>
                      </p:nvSpPr>
                      <p:spPr bwMode="auto">
                        <a:xfrm>
                          <a:off x="651465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9" name="Oval 2243"/>
                        <p:cNvSpPr>
                          <a:spLocks noChangeArrowheads="1"/>
                        </p:cNvSpPr>
                        <p:nvPr/>
                      </p:nvSpPr>
                      <p:spPr bwMode="auto">
                        <a:xfrm>
                          <a:off x="646314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0" name="Oval 2244"/>
                        <p:cNvSpPr>
                          <a:spLocks noChangeArrowheads="1"/>
                        </p:cNvSpPr>
                        <p:nvPr/>
                      </p:nvSpPr>
                      <p:spPr bwMode="auto">
                        <a:xfrm>
                          <a:off x="694189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1" name="Oval 2245"/>
                        <p:cNvSpPr>
                          <a:spLocks noChangeArrowheads="1"/>
                        </p:cNvSpPr>
                        <p:nvPr/>
                      </p:nvSpPr>
                      <p:spPr bwMode="auto">
                        <a:xfrm>
                          <a:off x="626316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2" name="Oval 2246"/>
                        <p:cNvSpPr>
                          <a:spLocks noChangeArrowheads="1"/>
                        </p:cNvSpPr>
                        <p:nvPr/>
                      </p:nvSpPr>
                      <p:spPr bwMode="auto">
                        <a:xfrm>
                          <a:off x="589652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3" name="Oval 2247"/>
                        <p:cNvSpPr>
                          <a:spLocks noChangeArrowheads="1"/>
                        </p:cNvSpPr>
                        <p:nvPr/>
                      </p:nvSpPr>
                      <p:spPr bwMode="auto">
                        <a:xfrm>
                          <a:off x="646314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4" name="Oval 2248"/>
                        <p:cNvSpPr>
                          <a:spLocks noChangeArrowheads="1"/>
                        </p:cNvSpPr>
                        <p:nvPr/>
                      </p:nvSpPr>
                      <p:spPr bwMode="auto">
                        <a:xfrm>
                          <a:off x="663283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5" name="Oval 2249"/>
                        <p:cNvSpPr>
                          <a:spLocks noChangeArrowheads="1"/>
                        </p:cNvSpPr>
                        <p:nvPr/>
                      </p:nvSpPr>
                      <p:spPr bwMode="auto">
                        <a:xfrm>
                          <a:off x="664798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6" name="Oval 2250"/>
                        <p:cNvSpPr>
                          <a:spLocks noChangeArrowheads="1"/>
                        </p:cNvSpPr>
                        <p:nvPr/>
                      </p:nvSpPr>
                      <p:spPr bwMode="auto">
                        <a:xfrm>
                          <a:off x="70237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7" name="Oval 2251"/>
                        <p:cNvSpPr>
                          <a:spLocks noChangeArrowheads="1"/>
                        </p:cNvSpPr>
                        <p:nvPr/>
                      </p:nvSpPr>
                      <p:spPr bwMode="auto">
                        <a:xfrm>
                          <a:off x="663283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8" name="Oval 2252"/>
                        <p:cNvSpPr>
                          <a:spLocks noChangeArrowheads="1"/>
                        </p:cNvSpPr>
                        <p:nvPr/>
                      </p:nvSpPr>
                      <p:spPr bwMode="auto">
                        <a:xfrm>
                          <a:off x="612680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9" name="Oval 2253"/>
                        <p:cNvSpPr>
                          <a:spLocks noChangeArrowheads="1"/>
                        </p:cNvSpPr>
                        <p:nvPr/>
                      </p:nvSpPr>
                      <p:spPr bwMode="auto">
                        <a:xfrm>
                          <a:off x="615408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0" name="Oval 2254"/>
                        <p:cNvSpPr>
                          <a:spLocks noChangeArrowheads="1"/>
                        </p:cNvSpPr>
                        <p:nvPr/>
                      </p:nvSpPr>
                      <p:spPr bwMode="auto">
                        <a:xfrm>
                          <a:off x="664798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1" name="Oval 2255"/>
                        <p:cNvSpPr>
                          <a:spLocks noChangeArrowheads="1"/>
                        </p:cNvSpPr>
                        <p:nvPr/>
                      </p:nvSpPr>
                      <p:spPr bwMode="auto">
                        <a:xfrm>
                          <a:off x="612680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2" name="Oval 2257"/>
                        <p:cNvSpPr>
                          <a:spLocks noChangeArrowheads="1"/>
                        </p:cNvSpPr>
                        <p:nvPr/>
                      </p:nvSpPr>
                      <p:spPr bwMode="auto">
                        <a:xfrm>
                          <a:off x="70237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3" name="Oval 2258"/>
                        <p:cNvSpPr>
                          <a:spLocks noChangeArrowheads="1"/>
                        </p:cNvSpPr>
                        <p:nvPr/>
                      </p:nvSpPr>
                      <p:spPr bwMode="auto">
                        <a:xfrm>
                          <a:off x="615408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4" name="Oval 2260"/>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5" name="Oval 2261"/>
                        <p:cNvSpPr>
                          <a:spLocks noChangeArrowheads="1"/>
                        </p:cNvSpPr>
                        <p:nvPr/>
                      </p:nvSpPr>
                      <p:spPr bwMode="auto">
                        <a:xfrm>
                          <a:off x="6638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6" name="Oval 2262"/>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7" name="Oval 2263"/>
                        <p:cNvSpPr>
                          <a:spLocks noChangeArrowheads="1"/>
                        </p:cNvSpPr>
                        <p:nvPr/>
                      </p:nvSpPr>
                      <p:spPr bwMode="auto">
                        <a:xfrm>
                          <a:off x="594197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8" name="Oval 2264"/>
                        <p:cNvSpPr>
                          <a:spLocks noChangeArrowheads="1"/>
                        </p:cNvSpPr>
                        <p:nvPr/>
                      </p:nvSpPr>
                      <p:spPr bwMode="auto">
                        <a:xfrm>
                          <a:off x="6638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9" name="Oval 2265"/>
                        <p:cNvSpPr>
                          <a:spLocks noChangeArrowheads="1"/>
                        </p:cNvSpPr>
                        <p:nvPr/>
                      </p:nvSpPr>
                      <p:spPr bwMode="auto">
                        <a:xfrm>
                          <a:off x="594197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0" name="Oval 2268"/>
                        <p:cNvSpPr>
                          <a:spLocks noChangeArrowheads="1"/>
                        </p:cNvSpPr>
                        <p:nvPr/>
                      </p:nvSpPr>
                      <p:spPr bwMode="auto">
                        <a:xfrm>
                          <a:off x="57541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1" name="Oval 2270"/>
                        <p:cNvSpPr>
                          <a:spLocks noChangeArrowheads="1"/>
                        </p:cNvSpPr>
                        <p:nvPr/>
                      </p:nvSpPr>
                      <p:spPr bwMode="auto">
                        <a:xfrm>
                          <a:off x="582077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2" name="Oval 2271"/>
                        <p:cNvSpPr>
                          <a:spLocks noChangeArrowheads="1"/>
                        </p:cNvSpPr>
                        <p:nvPr/>
                      </p:nvSpPr>
                      <p:spPr bwMode="auto">
                        <a:xfrm>
                          <a:off x="714188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3" name="Oval 2272"/>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4" name="Oval 2273"/>
                        <p:cNvSpPr>
                          <a:spLocks noChangeArrowheads="1"/>
                        </p:cNvSpPr>
                        <p:nvPr/>
                      </p:nvSpPr>
                      <p:spPr bwMode="auto">
                        <a:xfrm>
                          <a:off x="582077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5" name="Oval 2274"/>
                        <p:cNvSpPr>
                          <a:spLocks noChangeArrowheads="1"/>
                        </p:cNvSpPr>
                        <p:nvPr/>
                      </p:nvSpPr>
                      <p:spPr bwMode="auto">
                        <a:xfrm>
                          <a:off x="635103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6" name="Oval 2275"/>
                        <p:cNvSpPr>
                          <a:spLocks noChangeArrowheads="1"/>
                        </p:cNvSpPr>
                        <p:nvPr/>
                      </p:nvSpPr>
                      <p:spPr bwMode="auto">
                        <a:xfrm>
                          <a:off x="57541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7" name="Oval 2276"/>
                        <p:cNvSpPr>
                          <a:spLocks noChangeArrowheads="1"/>
                        </p:cNvSpPr>
                        <p:nvPr/>
                      </p:nvSpPr>
                      <p:spPr bwMode="auto">
                        <a:xfrm>
                          <a:off x="714188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8" name="Oval 2277"/>
                        <p:cNvSpPr>
                          <a:spLocks noChangeArrowheads="1"/>
                        </p:cNvSpPr>
                        <p:nvPr/>
                      </p:nvSpPr>
                      <p:spPr bwMode="auto">
                        <a:xfrm>
                          <a:off x="635103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9" name="Oval 2279"/>
                        <p:cNvSpPr>
                          <a:spLocks noChangeArrowheads="1"/>
                        </p:cNvSpPr>
                        <p:nvPr/>
                      </p:nvSpPr>
                      <p:spPr bwMode="auto">
                        <a:xfrm>
                          <a:off x="622074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0" name="Oval 2281"/>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1" name="Oval 2284"/>
                        <p:cNvSpPr>
                          <a:spLocks noChangeArrowheads="1"/>
                        </p:cNvSpPr>
                        <p:nvPr/>
                      </p:nvSpPr>
                      <p:spPr bwMode="auto">
                        <a:xfrm>
                          <a:off x="63267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2" name="Oval 2285"/>
                        <p:cNvSpPr>
                          <a:spLocks noChangeArrowheads="1"/>
                        </p:cNvSpPr>
                        <p:nvPr/>
                      </p:nvSpPr>
                      <p:spPr bwMode="auto">
                        <a:xfrm>
                          <a:off x="622074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3" name="Oval 2287"/>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4" name="Oval 2288"/>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5" name="Oval 2290"/>
                        <p:cNvSpPr>
                          <a:spLocks noChangeArrowheads="1"/>
                        </p:cNvSpPr>
                        <p:nvPr/>
                      </p:nvSpPr>
                      <p:spPr bwMode="auto">
                        <a:xfrm>
                          <a:off x="590864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6" name="Oval 2291"/>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7" name="Oval 2293"/>
                        <p:cNvSpPr>
                          <a:spLocks noChangeArrowheads="1"/>
                        </p:cNvSpPr>
                        <p:nvPr/>
                      </p:nvSpPr>
                      <p:spPr bwMode="auto">
                        <a:xfrm>
                          <a:off x="63267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8" name="Oval 2294"/>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9" name="Oval 2295"/>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0" name="Oval 2297"/>
                        <p:cNvSpPr>
                          <a:spLocks noChangeArrowheads="1"/>
                        </p:cNvSpPr>
                        <p:nvPr/>
                      </p:nvSpPr>
                      <p:spPr bwMode="auto">
                        <a:xfrm>
                          <a:off x="687826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1" name="Oval 2299"/>
                        <p:cNvSpPr>
                          <a:spLocks noChangeArrowheads="1"/>
                        </p:cNvSpPr>
                        <p:nvPr/>
                      </p:nvSpPr>
                      <p:spPr bwMode="auto">
                        <a:xfrm>
                          <a:off x="655707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2" name="Oval 2300"/>
                        <p:cNvSpPr>
                          <a:spLocks noChangeArrowheads="1"/>
                        </p:cNvSpPr>
                        <p:nvPr/>
                      </p:nvSpPr>
                      <p:spPr bwMode="auto">
                        <a:xfrm>
                          <a:off x="629346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3" name="Oval 2301"/>
                        <p:cNvSpPr>
                          <a:spLocks noChangeArrowheads="1"/>
                        </p:cNvSpPr>
                        <p:nvPr/>
                      </p:nvSpPr>
                      <p:spPr bwMode="auto">
                        <a:xfrm>
                          <a:off x="652677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4" name="Oval 2303"/>
                        <p:cNvSpPr>
                          <a:spLocks noChangeArrowheads="1"/>
                        </p:cNvSpPr>
                        <p:nvPr/>
                      </p:nvSpPr>
                      <p:spPr bwMode="auto">
                        <a:xfrm>
                          <a:off x="655707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5" name="Oval 2305"/>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6" name="Oval 2306"/>
                        <p:cNvSpPr>
                          <a:spLocks noChangeArrowheads="1"/>
                        </p:cNvSpPr>
                        <p:nvPr/>
                      </p:nvSpPr>
                      <p:spPr bwMode="auto">
                        <a:xfrm>
                          <a:off x="687826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7" name="Oval 2307"/>
                        <p:cNvSpPr>
                          <a:spLocks noChangeArrowheads="1"/>
                        </p:cNvSpPr>
                        <p:nvPr/>
                      </p:nvSpPr>
                      <p:spPr bwMode="auto">
                        <a:xfrm>
                          <a:off x="629346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8" name="Oval 2309"/>
                        <p:cNvSpPr>
                          <a:spLocks noChangeArrowheads="1"/>
                        </p:cNvSpPr>
                        <p:nvPr/>
                      </p:nvSpPr>
                      <p:spPr bwMode="auto">
                        <a:xfrm>
                          <a:off x="62874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9" name="Oval 2311"/>
                        <p:cNvSpPr>
                          <a:spLocks noChangeArrowheads="1"/>
                        </p:cNvSpPr>
                        <p:nvPr/>
                      </p:nvSpPr>
                      <p:spPr bwMode="auto">
                        <a:xfrm>
                          <a:off x="652677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0" name="Oval 2312"/>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1" name="Oval 2313"/>
                        <p:cNvSpPr>
                          <a:spLocks noChangeArrowheads="1"/>
                        </p:cNvSpPr>
                        <p:nvPr/>
                      </p:nvSpPr>
                      <p:spPr bwMode="auto">
                        <a:xfrm>
                          <a:off x="62874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2" name="Oval 2314"/>
                        <p:cNvSpPr>
                          <a:spLocks noChangeArrowheads="1"/>
                        </p:cNvSpPr>
                        <p:nvPr/>
                      </p:nvSpPr>
                      <p:spPr bwMode="auto">
                        <a:xfrm>
                          <a:off x="612074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3" name="Oval 2315"/>
                        <p:cNvSpPr>
                          <a:spLocks noChangeArrowheads="1"/>
                        </p:cNvSpPr>
                        <p:nvPr/>
                      </p:nvSpPr>
                      <p:spPr bwMode="auto">
                        <a:xfrm>
                          <a:off x="66994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4" name="Oval 2316"/>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5" name="Oval 2317"/>
                        <p:cNvSpPr>
                          <a:spLocks noChangeArrowheads="1"/>
                        </p:cNvSpPr>
                        <p:nvPr/>
                      </p:nvSpPr>
                      <p:spPr bwMode="auto">
                        <a:xfrm>
                          <a:off x="586925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6" name="Oval 2318"/>
                        <p:cNvSpPr>
                          <a:spLocks noChangeArrowheads="1"/>
                        </p:cNvSpPr>
                        <p:nvPr/>
                      </p:nvSpPr>
                      <p:spPr bwMode="auto">
                        <a:xfrm>
                          <a:off x="685705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7" name="Oval 2319"/>
                        <p:cNvSpPr>
                          <a:spLocks noChangeArrowheads="1"/>
                        </p:cNvSpPr>
                        <p:nvPr/>
                      </p:nvSpPr>
                      <p:spPr bwMode="auto">
                        <a:xfrm>
                          <a:off x="612074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8" name="Oval 2320"/>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9" name="Oval 2321"/>
                        <p:cNvSpPr>
                          <a:spLocks noChangeArrowheads="1"/>
                        </p:cNvSpPr>
                        <p:nvPr/>
                      </p:nvSpPr>
                      <p:spPr bwMode="auto">
                        <a:xfrm>
                          <a:off x="62116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0" name="Oval 2323"/>
                        <p:cNvSpPr>
                          <a:spLocks noChangeArrowheads="1"/>
                        </p:cNvSpPr>
                        <p:nvPr/>
                      </p:nvSpPr>
                      <p:spPr bwMode="auto">
                        <a:xfrm>
                          <a:off x="600257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1" name="Oval 2325"/>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2" name="Oval 2326"/>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3" name="Oval 2327"/>
                        <p:cNvSpPr>
                          <a:spLocks noChangeArrowheads="1"/>
                        </p:cNvSpPr>
                        <p:nvPr/>
                      </p:nvSpPr>
                      <p:spPr bwMode="auto">
                        <a:xfrm>
                          <a:off x="59510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4" name="Oval 2328"/>
                        <p:cNvSpPr>
                          <a:spLocks noChangeArrowheads="1"/>
                        </p:cNvSpPr>
                        <p:nvPr/>
                      </p:nvSpPr>
                      <p:spPr bwMode="auto">
                        <a:xfrm>
                          <a:off x="67358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5" name="Oval 2330"/>
                        <p:cNvSpPr>
                          <a:spLocks noChangeArrowheads="1"/>
                        </p:cNvSpPr>
                        <p:nvPr/>
                      </p:nvSpPr>
                      <p:spPr bwMode="auto">
                        <a:xfrm>
                          <a:off x="62116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6" name="Oval 2331"/>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7" name="Oval 2332"/>
                        <p:cNvSpPr>
                          <a:spLocks noChangeArrowheads="1"/>
                        </p:cNvSpPr>
                        <p:nvPr/>
                      </p:nvSpPr>
                      <p:spPr bwMode="auto">
                        <a:xfrm>
                          <a:off x="6148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8" name="Oval 2335"/>
                        <p:cNvSpPr>
                          <a:spLocks noChangeArrowheads="1"/>
                        </p:cNvSpPr>
                        <p:nvPr/>
                      </p:nvSpPr>
                      <p:spPr bwMode="auto">
                        <a:xfrm>
                          <a:off x="64298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9" name="Oval 2336"/>
                        <p:cNvSpPr>
                          <a:spLocks noChangeArrowheads="1"/>
                        </p:cNvSpPr>
                        <p:nvPr/>
                      </p:nvSpPr>
                      <p:spPr bwMode="auto">
                        <a:xfrm>
                          <a:off x="59510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0" name="Oval 2337"/>
                        <p:cNvSpPr>
                          <a:spLocks noChangeArrowheads="1"/>
                        </p:cNvSpPr>
                        <p:nvPr/>
                      </p:nvSpPr>
                      <p:spPr bwMode="auto">
                        <a:xfrm>
                          <a:off x="6148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1" name="Oval 2338"/>
                        <p:cNvSpPr>
                          <a:spLocks noChangeArrowheads="1"/>
                        </p:cNvSpPr>
                        <p:nvPr/>
                      </p:nvSpPr>
                      <p:spPr bwMode="auto">
                        <a:xfrm>
                          <a:off x="6317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2" name="Oval 2339"/>
                        <p:cNvSpPr>
                          <a:spLocks noChangeArrowheads="1"/>
                        </p:cNvSpPr>
                        <p:nvPr/>
                      </p:nvSpPr>
                      <p:spPr bwMode="auto">
                        <a:xfrm>
                          <a:off x="685705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3" name="Oval 2340"/>
                        <p:cNvSpPr>
                          <a:spLocks noChangeArrowheads="1"/>
                        </p:cNvSpPr>
                        <p:nvPr/>
                      </p:nvSpPr>
                      <p:spPr bwMode="auto">
                        <a:xfrm>
                          <a:off x="600257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4" name="Oval 2341"/>
                        <p:cNvSpPr>
                          <a:spLocks noChangeArrowheads="1"/>
                        </p:cNvSpPr>
                        <p:nvPr/>
                      </p:nvSpPr>
                      <p:spPr bwMode="auto">
                        <a:xfrm>
                          <a:off x="67358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5" name="Oval 2342"/>
                        <p:cNvSpPr>
                          <a:spLocks noChangeArrowheads="1"/>
                        </p:cNvSpPr>
                        <p:nvPr/>
                      </p:nvSpPr>
                      <p:spPr bwMode="auto">
                        <a:xfrm>
                          <a:off x="6235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6" name="Oval 2343"/>
                        <p:cNvSpPr>
                          <a:spLocks noChangeArrowheads="1"/>
                        </p:cNvSpPr>
                        <p:nvPr/>
                      </p:nvSpPr>
                      <p:spPr bwMode="auto">
                        <a:xfrm>
                          <a:off x="6317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7" name="Oval 2344"/>
                        <p:cNvSpPr>
                          <a:spLocks noChangeArrowheads="1"/>
                        </p:cNvSpPr>
                        <p:nvPr/>
                      </p:nvSpPr>
                      <p:spPr bwMode="auto">
                        <a:xfrm>
                          <a:off x="670858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8" name="Oval 2345"/>
                        <p:cNvSpPr>
                          <a:spLocks noChangeArrowheads="1"/>
                        </p:cNvSpPr>
                        <p:nvPr/>
                      </p:nvSpPr>
                      <p:spPr bwMode="auto">
                        <a:xfrm>
                          <a:off x="610256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9" name="Oval 2346"/>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0" name="Oval 2347"/>
                        <p:cNvSpPr>
                          <a:spLocks noChangeArrowheads="1"/>
                        </p:cNvSpPr>
                        <p:nvPr/>
                      </p:nvSpPr>
                      <p:spPr bwMode="auto">
                        <a:xfrm>
                          <a:off x="670858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1" name="Oval 2348"/>
                        <p:cNvSpPr>
                          <a:spLocks noChangeArrowheads="1"/>
                        </p:cNvSpPr>
                        <p:nvPr/>
                      </p:nvSpPr>
                      <p:spPr bwMode="auto">
                        <a:xfrm>
                          <a:off x="63873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2" name="Oval 2349"/>
                        <p:cNvSpPr>
                          <a:spLocks noChangeArrowheads="1"/>
                        </p:cNvSpPr>
                        <p:nvPr/>
                      </p:nvSpPr>
                      <p:spPr bwMode="auto">
                        <a:xfrm>
                          <a:off x="647829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3" name="Oval 2350"/>
                        <p:cNvSpPr>
                          <a:spLocks noChangeArrowheads="1"/>
                        </p:cNvSpPr>
                        <p:nvPr/>
                      </p:nvSpPr>
                      <p:spPr bwMode="auto">
                        <a:xfrm>
                          <a:off x="610256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4" name="Oval 2351"/>
                        <p:cNvSpPr>
                          <a:spLocks noChangeArrowheads="1"/>
                        </p:cNvSpPr>
                        <p:nvPr/>
                      </p:nvSpPr>
                      <p:spPr bwMode="auto">
                        <a:xfrm>
                          <a:off x="63873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5" name="Oval 2352"/>
                        <p:cNvSpPr>
                          <a:spLocks noChangeArrowheads="1"/>
                        </p:cNvSpPr>
                        <p:nvPr/>
                      </p:nvSpPr>
                      <p:spPr bwMode="auto">
                        <a:xfrm>
                          <a:off x="644496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6" name="Oval 2353"/>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7" name="Oval 2354"/>
                        <p:cNvSpPr>
                          <a:spLocks noChangeArrowheads="1"/>
                        </p:cNvSpPr>
                        <p:nvPr/>
                      </p:nvSpPr>
                      <p:spPr bwMode="auto">
                        <a:xfrm>
                          <a:off x="647829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8" name="Oval 2355"/>
                        <p:cNvSpPr>
                          <a:spLocks noChangeArrowheads="1"/>
                        </p:cNvSpPr>
                        <p:nvPr/>
                      </p:nvSpPr>
                      <p:spPr bwMode="auto">
                        <a:xfrm>
                          <a:off x="644496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9" name="Oval 2358"/>
                        <p:cNvSpPr>
                          <a:spLocks noChangeArrowheads="1"/>
                        </p:cNvSpPr>
                        <p:nvPr/>
                      </p:nvSpPr>
                      <p:spPr bwMode="auto">
                        <a:xfrm>
                          <a:off x="652071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0" name="Oval 2362"/>
                        <p:cNvSpPr>
                          <a:spLocks noChangeArrowheads="1"/>
                        </p:cNvSpPr>
                        <p:nvPr/>
                      </p:nvSpPr>
                      <p:spPr bwMode="auto">
                        <a:xfrm>
                          <a:off x="672676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1" name="Oval 2363"/>
                        <p:cNvSpPr>
                          <a:spLocks noChangeArrowheads="1"/>
                        </p:cNvSpPr>
                        <p:nvPr/>
                      </p:nvSpPr>
                      <p:spPr bwMode="auto">
                        <a:xfrm>
                          <a:off x="672676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2" name="Oval 2364"/>
                        <p:cNvSpPr>
                          <a:spLocks noChangeArrowheads="1"/>
                        </p:cNvSpPr>
                        <p:nvPr/>
                      </p:nvSpPr>
                      <p:spPr bwMode="auto">
                        <a:xfrm>
                          <a:off x="630861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3" name="Oval 2365"/>
                        <p:cNvSpPr>
                          <a:spLocks noChangeArrowheads="1"/>
                        </p:cNvSpPr>
                        <p:nvPr/>
                      </p:nvSpPr>
                      <p:spPr bwMode="auto">
                        <a:xfrm>
                          <a:off x="633285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4" name="Oval 2367"/>
                        <p:cNvSpPr>
                          <a:spLocks noChangeArrowheads="1"/>
                        </p:cNvSpPr>
                        <p:nvPr/>
                      </p:nvSpPr>
                      <p:spPr bwMode="auto">
                        <a:xfrm>
                          <a:off x="633285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5" name="Oval 2368"/>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6" name="Oval 2369"/>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7" name="Oval 2371"/>
                        <p:cNvSpPr>
                          <a:spLocks noChangeArrowheads="1"/>
                        </p:cNvSpPr>
                        <p:nvPr/>
                      </p:nvSpPr>
                      <p:spPr bwMode="auto">
                        <a:xfrm>
                          <a:off x="709643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8" name="Oval 2372"/>
                        <p:cNvSpPr>
                          <a:spLocks noChangeArrowheads="1"/>
                        </p:cNvSpPr>
                        <p:nvPr/>
                      </p:nvSpPr>
                      <p:spPr bwMode="auto">
                        <a:xfrm>
                          <a:off x="7123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9" name="Oval 2375"/>
                        <p:cNvSpPr>
                          <a:spLocks noChangeArrowheads="1"/>
                        </p:cNvSpPr>
                        <p:nvPr/>
                      </p:nvSpPr>
                      <p:spPr bwMode="auto">
                        <a:xfrm>
                          <a:off x="579350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0" name="Oval 2376"/>
                        <p:cNvSpPr>
                          <a:spLocks noChangeArrowheads="1"/>
                        </p:cNvSpPr>
                        <p:nvPr/>
                      </p:nvSpPr>
                      <p:spPr bwMode="auto">
                        <a:xfrm>
                          <a:off x="709643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1" name="Oval 2378"/>
                        <p:cNvSpPr>
                          <a:spLocks noChangeArrowheads="1"/>
                        </p:cNvSpPr>
                        <p:nvPr/>
                      </p:nvSpPr>
                      <p:spPr bwMode="auto">
                        <a:xfrm>
                          <a:off x="688432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2" name="Oval 2379"/>
                        <p:cNvSpPr>
                          <a:spLocks noChangeArrowheads="1"/>
                        </p:cNvSpPr>
                        <p:nvPr/>
                      </p:nvSpPr>
                      <p:spPr bwMode="auto">
                        <a:xfrm>
                          <a:off x="7123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3" name="Oval 2380"/>
                        <p:cNvSpPr>
                          <a:spLocks noChangeArrowheads="1"/>
                        </p:cNvSpPr>
                        <p:nvPr/>
                      </p:nvSpPr>
                      <p:spPr bwMode="auto">
                        <a:xfrm>
                          <a:off x="579350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4" name="Oval 2382"/>
                        <p:cNvSpPr>
                          <a:spLocks noChangeArrowheads="1"/>
                        </p:cNvSpPr>
                        <p:nvPr/>
                      </p:nvSpPr>
                      <p:spPr bwMode="auto">
                        <a:xfrm>
                          <a:off x="633588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5" name="Oval 2383"/>
                        <p:cNvSpPr>
                          <a:spLocks noChangeArrowheads="1"/>
                        </p:cNvSpPr>
                        <p:nvPr/>
                      </p:nvSpPr>
                      <p:spPr bwMode="auto">
                        <a:xfrm>
                          <a:off x="643890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6" name="Oval 2384"/>
                        <p:cNvSpPr>
                          <a:spLocks noChangeArrowheads="1"/>
                        </p:cNvSpPr>
                        <p:nvPr/>
                      </p:nvSpPr>
                      <p:spPr bwMode="auto">
                        <a:xfrm>
                          <a:off x="633588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7" name="Oval 2385"/>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8" name="Oval 2386"/>
                        <p:cNvSpPr>
                          <a:spLocks noChangeArrowheads="1"/>
                        </p:cNvSpPr>
                        <p:nvPr/>
                      </p:nvSpPr>
                      <p:spPr bwMode="auto">
                        <a:xfrm>
                          <a:off x="643890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9" name="Oval 2387"/>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nvGrpSpPr>
                    <p:cNvPr id="4019" name="Group 4018"/>
                    <p:cNvGrpSpPr/>
                    <p:nvPr/>
                  </p:nvGrpSpPr>
                  <p:grpSpPr>
                    <a:xfrm>
                      <a:off x="5102643" y="1995022"/>
                      <a:ext cx="2378609" cy="2587683"/>
                      <a:chOff x="5102643" y="1995022"/>
                      <a:chExt cx="2378609" cy="2587683"/>
                    </a:xfrm>
                    <a:grpFill/>
                  </p:grpSpPr>
                  <p:grpSp>
                    <p:nvGrpSpPr>
                      <p:cNvPr id="4020" name="Group 4019"/>
                      <p:cNvGrpSpPr/>
                      <p:nvPr/>
                    </p:nvGrpSpPr>
                    <p:grpSpPr>
                      <a:xfrm>
                        <a:off x="5102643" y="4067593"/>
                        <a:ext cx="2378609" cy="515112"/>
                        <a:chOff x="5102643" y="4067593"/>
                        <a:chExt cx="2378609" cy="515112"/>
                      </a:xfrm>
                      <a:grpFill/>
                    </p:grpSpPr>
                    <p:sp>
                      <p:nvSpPr>
                        <p:cNvPr id="4237" name="Oval 1893"/>
                        <p:cNvSpPr>
                          <a:spLocks noChangeArrowheads="1"/>
                        </p:cNvSpPr>
                        <p:nvPr/>
                      </p:nvSpPr>
                      <p:spPr bwMode="auto">
                        <a:xfrm>
                          <a:off x="535414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8" name="Oval 1901"/>
                        <p:cNvSpPr>
                          <a:spLocks noChangeArrowheads="1"/>
                        </p:cNvSpPr>
                        <p:nvPr/>
                      </p:nvSpPr>
                      <p:spPr bwMode="auto">
                        <a:xfrm>
                          <a:off x="6269223" y="4413021"/>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9" name="Oval 1913"/>
                        <p:cNvSpPr>
                          <a:spLocks noChangeArrowheads="1"/>
                        </p:cNvSpPr>
                        <p:nvPr/>
                      </p:nvSpPr>
                      <p:spPr bwMode="auto">
                        <a:xfrm>
                          <a:off x="6902509" y="446150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0" name="Oval 1926"/>
                        <p:cNvSpPr>
                          <a:spLocks noChangeArrowheads="1"/>
                        </p:cNvSpPr>
                        <p:nvPr/>
                      </p:nvSpPr>
                      <p:spPr bwMode="auto">
                        <a:xfrm>
                          <a:off x="6551020" y="4422113"/>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1" name="Oval 1927"/>
                        <p:cNvSpPr>
                          <a:spLocks noChangeArrowheads="1"/>
                        </p:cNvSpPr>
                        <p:nvPr/>
                      </p:nvSpPr>
                      <p:spPr bwMode="auto">
                        <a:xfrm>
                          <a:off x="6593441" y="4276669"/>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2" name="Oval 1944"/>
                        <p:cNvSpPr>
                          <a:spLocks noChangeArrowheads="1"/>
                        </p:cNvSpPr>
                        <p:nvPr/>
                      </p:nvSpPr>
                      <p:spPr bwMode="auto">
                        <a:xfrm>
                          <a:off x="6084389" y="447665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3" name="Oval 1969"/>
                        <p:cNvSpPr>
                          <a:spLocks noChangeArrowheads="1"/>
                        </p:cNvSpPr>
                        <p:nvPr/>
                      </p:nvSpPr>
                      <p:spPr bwMode="auto">
                        <a:xfrm>
                          <a:off x="5717749" y="441302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4" name="Oval 1974"/>
                        <p:cNvSpPr>
                          <a:spLocks noChangeArrowheads="1"/>
                        </p:cNvSpPr>
                        <p:nvPr/>
                      </p:nvSpPr>
                      <p:spPr bwMode="auto">
                        <a:xfrm>
                          <a:off x="5599577" y="447665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5" name="Oval 1988"/>
                        <p:cNvSpPr>
                          <a:spLocks noChangeArrowheads="1"/>
                        </p:cNvSpPr>
                        <p:nvPr/>
                      </p:nvSpPr>
                      <p:spPr bwMode="auto">
                        <a:xfrm>
                          <a:off x="6675252" y="437060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6" name="Oval 1993"/>
                        <p:cNvSpPr>
                          <a:spLocks noChangeArrowheads="1"/>
                        </p:cNvSpPr>
                        <p:nvPr/>
                      </p:nvSpPr>
                      <p:spPr bwMode="auto">
                        <a:xfrm>
                          <a:off x="6120750" y="4355451"/>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7" name="Oval 1999"/>
                        <p:cNvSpPr>
                          <a:spLocks noChangeArrowheads="1"/>
                        </p:cNvSpPr>
                        <p:nvPr/>
                      </p:nvSpPr>
                      <p:spPr bwMode="auto">
                        <a:xfrm>
                          <a:off x="6341944" y="4394841"/>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8" name="Oval 2002"/>
                        <p:cNvSpPr>
                          <a:spLocks noChangeArrowheads="1"/>
                        </p:cNvSpPr>
                        <p:nvPr/>
                      </p:nvSpPr>
                      <p:spPr bwMode="auto">
                        <a:xfrm>
                          <a:off x="6660103" y="437969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9" name="Oval 2008"/>
                        <p:cNvSpPr>
                          <a:spLocks noChangeArrowheads="1"/>
                        </p:cNvSpPr>
                        <p:nvPr/>
                      </p:nvSpPr>
                      <p:spPr bwMode="auto">
                        <a:xfrm>
                          <a:off x="6072269" y="4146375"/>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0" name="Oval 2216"/>
                        <p:cNvSpPr>
                          <a:spLocks noChangeArrowheads="1"/>
                        </p:cNvSpPr>
                        <p:nvPr/>
                      </p:nvSpPr>
                      <p:spPr bwMode="auto">
                        <a:xfrm>
                          <a:off x="73206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1" name="Oval 2219"/>
                        <p:cNvSpPr>
                          <a:spLocks noChangeArrowheads="1"/>
                        </p:cNvSpPr>
                        <p:nvPr/>
                      </p:nvSpPr>
                      <p:spPr bwMode="auto">
                        <a:xfrm>
                          <a:off x="7320657" y="4446353"/>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2" name="Oval 2226"/>
                        <p:cNvSpPr>
                          <a:spLocks noChangeArrowheads="1"/>
                        </p:cNvSpPr>
                        <p:nvPr/>
                      </p:nvSpPr>
                      <p:spPr bwMode="auto">
                        <a:xfrm>
                          <a:off x="724793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3" name="Oval 2259"/>
                        <p:cNvSpPr>
                          <a:spLocks noChangeArrowheads="1"/>
                        </p:cNvSpPr>
                        <p:nvPr/>
                      </p:nvSpPr>
                      <p:spPr bwMode="auto">
                        <a:xfrm>
                          <a:off x="74206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4" name="Oval 2267"/>
                        <p:cNvSpPr>
                          <a:spLocks noChangeArrowheads="1"/>
                        </p:cNvSpPr>
                        <p:nvPr/>
                      </p:nvSpPr>
                      <p:spPr bwMode="auto">
                        <a:xfrm>
                          <a:off x="6517689" y="4319090"/>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5" name="Oval 2278"/>
                        <p:cNvSpPr>
                          <a:spLocks noChangeArrowheads="1"/>
                        </p:cNvSpPr>
                        <p:nvPr/>
                      </p:nvSpPr>
                      <p:spPr bwMode="auto">
                        <a:xfrm>
                          <a:off x="5393530" y="446453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6" name="Oval 2282"/>
                        <p:cNvSpPr>
                          <a:spLocks noChangeArrowheads="1"/>
                        </p:cNvSpPr>
                        <p:nvPr/>
                      </p:nvSpPr>
                      <p:spPr bwMode="auto">
                        <a:xfrm>
                          <a:off x="539353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7" name="Oval 2286"/>
                        <p:cNvSpPr>
                          <a:spLocks noChangeArrowheads="1"/>
                        </p:cNvSpPr>
                        <p:nvPr/>
                      </p:nvSpPr>
                      <p:spPr bwMode="auto">
                        <a:xfrm>
                          <a:off x="5908643" y="4446353"/>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8" name="Oval 2302"/>
                        <p:cNvSpPr>
                          <a:spLocks noChangeArrowheads="1"/>
                        </p:cNvSpPr>
                        <p:nvPr/>
                      </p:nvSpPr>
                      <p:spPr bwMode="auto">
                        <a:xfrm>
                          <a:off x="524808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9" name="Oval 2322"/>
                        <p:cNvSpPr>
                          <a:spLocks noChangeArrowheads="1"/>
                        </p:cNvSpPr>
                        <p:nvPr/>
                      </p:nvSpPr>
                      <p:spPr bwMode="auto">
                        <a:xfrm>
                          <a:off x="6429815" y="448271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0" name="Oval 2324"/>
                        <p:cNvSpPr>
                          <a:spLocks noChangeArrowheads="1"/>
                        </p:cNvSpPr>
                        <p:nvPr/>
                      </p:nvSpPr>
                      <p:spPr bwMode="auto">
                        <a:xfrm>
                          <a:off x="6699493" y="446150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1" name="Oval 2329"/>
                        <p:cNvSpPr>
                          <a:spLocks noChangeArrowheads="1"/>
                        </p:cNvSpPr>
                        <p:nvPr/>
                      </p:nvSpPr>
                      <p:spPr bwMode="auto">
                        <a:xfrm>
                          <a:off x="6081358" y="409183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2" name="Oval 2334"/>
                        <p:cNvSpPr>
                          <a:spLocks noChangeArrowheads="1"/>
                        </p:cNvSpPr>
                        <p:nvPr/>
                      </p:nvSpPr>
                      <p:spPr bwMode="auto">
                        <a:xfrm>
                          <a:off x="5869253" y="4382721"/>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3" name="Oval 2356"/>
                        <p:cNvSpPr>
                          <a:spLocks noChangeArrowheads="1"/>
                        </p:cNvSpPr>
                        <p:nvPr/>
                      </p:nvSpPr>
                      <p:spPr bwMode="auto">
                        <a:xfrm>
                          <a:off x="510264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4" name="Oval 2357"/>
                        <p:cNvSpPr>
                          <a:spLocks noChangeArrowheads="1"/>
                        </p:cNvSpPr>
                        <p:nvPr/>
                      </p:nvSpPr>
                      <p:spPr bwMode="auto">
                        <a:xfrm>
                          <a:off x="5102643" y="446756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5" name="Oval 2359"/>
                        <p:cNvSpPr>
                          <a:spLocks noChangeArrowheads="1"/>
                        </p:cNvSpPr>
                        <p:nvPr/>
                      </p:nvSpPr>
                      <p:spPr bwMode="auto">
                        <a:xfrm>
                          <a:off x="6520718" y="447059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6" name="Oval 2361"/>
                        <p:cNvSpPr>
                          <a:spLocks noChangeArrowheads="1"/>
                        </p:cNvSpPr>
                        <p:nvPr/>
                      </p:nvSpPr>
                      <p:spPr bwMode="auto">
                        <a:xfrm>
                          <a:off x="559654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7" name="Oval 2366"/>
                        <p:cNvSpPr>
                          <a:spLocks noChangeArrowheads="1"/>
                        </p:cNvSpPr>
                        <p:nvPr/>
                      </p:nvSpPr>
                      <p:spPr bwMode="auto">
                        <a:xfrm>
                          <a:off x="6308613" y="443726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8" name="Oval 2373"/>
                        <p:cNvSpPr>
                          <a:spLocks noChangeArrowheads="1"/>
                        </p:cNvSpPr>
                        <p:nvPr/>
                      </p:nvSpPr>
                      <p:spPr bwMode="auto">
                        <a:xfrm>
                          <a:off x="553594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9" name="Oval 2377"/>
                        <p:cNvSpPr>
                          <a:spLocks noChangeArrowheads="1"/>
                        </p:cNvSpPr>
                        <p:nvPr/>
                      </p:nvSpPr>
                      <p:spPr bwMode="auto">
                        <a:xfrm>
                          <a:off x="5469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0" name="Oval 2393"/>
                        <p:cNvSpPr>
                          <a:spLocks noChangeArrowheads="1"/>
                        </p:cNvSpPr>
                        <p:nvPr/>
                      </p:nvSpPr>
                      <p:spPr bwMode="auto">
                        <a:xfrm>
                          <a:off x="6248011" y="4464534"/>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1" name="Oval 2394"/>
                        <p:cNvSpPr>
                          <a:spLocks noChangeArrowheads="1"/>
                        </p:cNvSpPr>
                        <p:nvPr/>
                      </p:nvSpPr>
                      <p:spPr bwMode="auto">
                        <a:xfrm>
                          <a:off x="6820696" y="443120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2" name="Oval 2395"/>
                        <p:cNvSpPr>
                          <a:spLocks noChangeArrowheads="1"/>
                        </p:cNvSpPr>
                        <p:nvPr/>
                      </p:nvSpPr>
                      <p:spPr bwMode="auto">
                        <a:xfrm>
                          <a:off x="6820696" y="441605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3" name="Oval 2398"/>
                        <p:cNvSpPr>
                          <a:spLocks noChangeArrowheads="1"/>
                        </p:cNvSpPr>
                        <p:nvPr/>
                      </p:nvSpPr>
                      <p:spPr bwMode="auto">
                        <a:xfrm>
                          <a:off x="6823725" y="4346360"/>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4" name="Oval 2400"/>
                        <p:cNvSpPr>
                          <a:spLocks noChangeArrowheads="1"/>
                        </p:cNvSpPr>
                        <p:nvPr/>
                      </p:nvSpPr>
                      <p:spPr bwMode="auto">
                        <a:xfrm>
                          <a:off x="6408606" y="406759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5" name="Oval 2401"/>
                        <p:cNvSpPr>
                          <a:spLocks noChangeArrowheads="1"/>
                        </p:cNvSpPr>
                        <p:nvPr/>
                      </p:nvSpPr>
                      <p:spPr bwMode="auto">
                        <a:xfrm>
                          <a:off x="6408606" y="4379692"/>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6" name="Oval 2409"/>
                        <p:cNvSpPr>
                          <a:spLocks noChangeArrowheads="1"/>
                        </p:cNvSpPr>
                        <p:nvPr/>
                      </p:nvSpPr>
                      <p:spPr bwMode="auto">
                        <a:xfrm>
                          <a:off x="6993409" y="441302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21" name="Group 4020"/>
                      <p:cNvGrpSpPr/>
                      <p:nvPr/>
                    </p:nvGrpSpPr>
                    <p:grpSpPr>
                      <a:xfrm>
                        <a:off x="5323840" y="1995022"/>
                        <a:ext cx="2133171" cy="2587683"/>
                        <a:chOff x="5323840" y="1995022"/>
                        <a:chExt cx="2133171" cy="2587683"/>
                      </a:xfrm>
                      <a:grpFill/>
                    </p:grpSpPr>
                    <p:sp>
                      <p:nvSpPr>
                        <p:cNvPr id="4022" name="Oval 1967"/>
                        <p:cNvSpPr>
                          <a:spLocks noChangeArrowheads="1"/>
                        </p:cNvSpPr>
                        <p:nvPr/>
                      </p:nvSpPr>
                      <p:spPr bwMode="auto">
                        <a:xfrm>
                          <a:off x="6693433" y="2931316"/>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23" name="Group 2215"/>
                        <p:cNvGrpSpPr>
                          <a:grpSpLocks/>
                        </p:cNvGrpSpPr>
                        <p:nvPr/>
                      </p:nvGrpSpPr>
                      <p:grpSpPr bwMode="auto">
                        <a:xfrm>
                          <a:off x="5323840" y="2522255"/>
                          <a:ext cx="1857436" cy="2060450"/>
                          <a:chOff x="1757" y="2355"/>
                          <a:chExt cx="613" cy="680"/>
                        </a:xfrm>
                        <a:grpFill/>
                      </p:grpSpPr>
                      <p:sp>
                        <p:nvSpPr>
                          <p:cNvPr id="4037" name="Oval 2015"/>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8" name="Oval 2016"/>
                          <p:cNvSpPr>
                            <a:spLocks noChangeArrowheads="1"/>
                          </p:cNvSpPr>
                          <p:nvPr/>
                        </p:nvSpPr>
                        <p:spPr bwMode="auto">
                          <a:xfrm>
                            <a:off x="2270" y="2981"/>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9" name="Oval 2017"/>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0" name="Oval 2018"/>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1" name="Oval 2019"/>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2" name="Oval 2020"/>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3" name="Oval 2021"/>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4" name="Oval 2022"/>
                          <p:cNvSpPr>
                            <a:spLocks noChangeArrowheads="1"/>
                          </p:cNvSpPr>
                          <p:nvPr/>
                        </p:nvSpPr>
                        <p:spPr bwMode="auto">
                          <a:xfrm>
                            <a:off x="2186" y="2940"/>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5" name="Oval 2023"/>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6" name="Oval 2024"/>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7" name="Oval 2025"/>
                          <p:cNvSpPr>
                            <a:spLocks noChangeArrowheads="1"/>
                          </p:cNvSpPr>
                          <p:nvPr/>
                        </p:nvSpPr>
                        <p:spPr bwMode="auto">
                          <a:xfrm>
                            <a:off x="19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8" name="Oval 2026"/>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9" name="Oval 2027"/>
                          <p:cNvSpPr>
                            <a:spLocks noChangeArrowheads="1"/>
                          </p:cNvSpPr>
                          <p:nvPr/>
                        </p:nvSpPr>
                        <p:spPr bwMode="auto">
                          <a:xfrm>
                            <a:off x="218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0" name="Oval 2028"/>
                          <p:cNvSpPr>
                            <a:spLocks noChangeArrowheads="1"/>
                          </p:cNvSpPr>
                          <p:nvPr/>
                        </p:nvSpPr>
                        <p:spPr bwMode="auto">
                          <a:xfrm>
                            <a:off x="19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1" name="Oval 2029"/>
                          <p:cNvSpPr>
                            <a:spLocks noChangeArrowheads="1"/>
                          </p:cNvSpPr>
                          <p:nvPr/>
                        </p:nvSpPr>
                        <p:spPr bwMode="auto">
                          <a:xfrm>
                            <a:off x="209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2" name="Oval 2030"/>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3" name="Oval 2031"/>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4" name="Oval 2032"/>
                          <p:cNvSpPr>
                            <a:spLocks noChangeArrowheads="1"/>
                          </p:cNvSpPr>
                          <p:nvPr/>
                        </p:nvSpPr>
                        <p:spPr bwMode="auto">
                          <a:xfrm>
                            <a:off x="2093" y="294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5" name="Oval 2033"/>
                          <p:cNvSpPr>
                            <a:spLocks noChangeArrowheads="1"/>
                          </p:cNvSpPr>
                          <p:nvPr/>
                        </p:nvSpPr>
                        <p:spPr bwMode="auto">
                          <a:xfrm>
                            <a:off x="233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6" name="Oval 2034"/>
                          <p:cNvSpPr>
                            <a:spLocks noChangeArrowheads="1"/>
                          </p:cNvSpPr>
                          <p:nvPr/>
                        </p:nvSpPr>
                        <p:spPr bwMode="auto">
                          <a:xfrm>
                            <a:off x="203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7" name="Oval 2035"/>
                          <p:cNvSpPr>
                            <a:spLocks noChangeArrowheads="1"/>
                          </p:cNvSpPr>
                          <p:nvPr/>
                        </p:nvSpPr>
                        <p:spPr bwMode="auto">
                          <a:xfrm>
                            <a:off x="233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8" name="Oval 2036"/>
                          <p:cNvSpPr>
                            <a:spLocks noChangeArrowheads="1"/>
                          </p:cNvSpPr>
                          <p:nvPr/>
                        </p:nvSpPr>
                        <p:spPr bwMode="auto">
                          <a:xfrm>
                            <a:off x="2168" y="2958"/>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9" name="Oval 2037"/>
                          <p:cNvSpPr>
                            <a:spLocks noChangeArrowheads="1"/>
                          </p:cNvSpPr>
                          <p:nvPr/>
                        </p:nvSpPr>
                        <p:spPr bwMode="auto">
                          <a:xfrm>
                            <a:off x="203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0" name="Oval 2038"/>
                          <p:cNvSpPr>
                            <a:spLocks noChangeArrowheads="1"/>
                          </p:cNvSpPr>
                          <p:nvPr/>
                        </p:nvSpPr>
                        <p:spPr bwMode="auto">
                          <a:xfrm>
                            <a:off x="216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1" name="Oval 2039"/>
                          <p:cNvSpPr>
                            <a:spLocks noChangeArrowheads="1"/>
                          </p:cNvSpPr>
                          <p:nvPr/>
                        </p:nvSpPr>
                        <p:spPr bwMode="auto">
                          <a:xfrm>
                            <a:off x="21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2" name="Oval 2040"/>
                          <p:cNvSpPr>
                            <a:spLocks noChangeArrowheads="1"/>
                          </p:cNvSpPr>
                          <p:nvPr/>
                        </p:nvSpPr>
                        <p:spPr bwMode="auto">
                          <a:xfrm>
                            <a:off x="206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3" name="Oval 2041"/>
                          <p:cNvSpPr>
                            <a:spLocks noChangeArrowheads="1"/>
                          </p:cNvSpPr>
                          <p:nvPr/>
                        </p:nvSpPr>
                        <p:spPr bwMode="auto">
                          <a:xfrm>
                            <a:off x="20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4" name="Oval 2042"/>
                          <p:cNvSpPr>
                            <a:spLocks noChangeArrowheads="1"/>
                          </p:cNvSpPr>
                          <p:nvPr/>
                        </p:nvSpPr>
                        <p:spPr bwMode="auto">
                          <a:xfrm>
                            <a:off x="192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5" name="Oval 2043"/>
                          <p:cNvSpPr>
                            <a:spLocks noChangeArrowheads="1"/>
                          </p:cNvSpPr>
                          <p:nvPr/>
                        </p:nvSpPr>
                        <p:spPr bwMode="auto">
                          <a:xfrm>
                            <a:off x="20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6" name="Oval 2044"/>
                          <p:cNvSpPr>
                            <a:spLocks noChangeArrowheads="1"/>
                          </p:cNvSpPr>
                          <p:nvPr/>
                        </p:nvSpPr>
                        <p:spPr bwMode="auto">
                          <a:xfrm>
                            <a:off x="21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7" name="Oval 2045"/>
                          <p:cNvSpPr>
                            <a:spLocks noChangeArrowheads="1"/>
                          </p:cNvSpPr>
                          <p:nvPr/>
                        </p:nvSpPr>
                        <p:spPr bwMode="auto">
                          <a:xfrm>
                            <a:off x="20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8" name="Oval 2046"/>
                          <p:cNvSpPr>
                            <a:spLocks noChangeArrowheads="1"/>
                          </p:cNvSpPr>
                          <p:nvPr/>
                        </p:nvSpPr>
                        <p:spPr bwMode="auto">
                          <a:xfrm>
                            <a:off x="220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9" name="Oval 2047"/>
                          <p:cNvSpPr>
                            <a:spLocks noChangeArrowheads="1"/>
                          </p:cNvSpPr>
                          <p:nvPr/>
                        </p:nvSpPr>
                        <p:spPr bwMode="auto">
                          <a:xfrm>
                            <a:off x="212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0" name="Oval 2048"/>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1" name="Oval 2049"/>
                          <p:cNvSpPr>
                            <a:spLocks noChangeArrowheads="1"/>
                          </p:cNvSpPr>
                          <p:nvPr/>
                        </p:nvSpPr>
                        <p:spPr bwMode="auto">
                          <a:xfrm>
                            <a:off x="206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2" name="Oval 2050"/>
                          <p:cNvSpPr>
                            <a:spLocks noChangeArrowheads="1"/>
                          </p:cNvSpPr>
                          <p:nvPr/>
                        </p:nvSpPr>
                        <p:spPr bwMode="auto">
                          <a:xfrm>
                            <a:off x="191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3" name="Oval 2051"/>
                          <p:cNvSpPr>
                            <a:spLocks noChangeArrowheads="1"/>
                          </p:cNvSpPr>
                          <p:nvPr/>
                        </p:nvSpPr>
                        <p:spPr bwMode="auto">
                          <a:xfrm>
                            <a:off x="2314" y="2974"/>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4" name="Oval 2052"/>
                          <p:cNvSpPr>
                            <a:spLocks noChangeArrowheads="1"/>
                          </p:cNvSpPr>
                          <p:nvPr/>
                        </p:nvSpPr>
                        <p:spPr bwMode="auto">
                          <a:xfrm>
                            <a:off x="20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5" name="Oval 2053"/>
                          <p:cNvSpPr>
                            <a:spLocks noChangeArrowheads="1"/>
                          </p:cNvSpPr>
                          <p:nvPr/>
                        </p:nvSpPr>
                        <p:spPr bwMode="auto">
                          <a:xfrm>
                            <a:off x="220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6" name="Oval 2054"/>
                          <p:cNvSpPr>
                            <a:spLocks noChangeArrowheads="1"/>
                          </p:cNvSpPr>
                          <p:nvPr/>
                        </p:nvSpPr>
                        <p:spPr bwMode="auto">
                          <a:xfrm>
                            <a:off x="191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7" name="Oval 2055"/>
                          <p:cNvSpPr>
                            <a:spLocks noChangeArrowheads="1"/>
                          </p:cNvSpPr>
                          <p:nvPr/>
                        </p:nvSpPr>
                        <p:spPr bwMode="auto">
                          <a:xfrm>
                            <a:off x="206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8" name="Oval 2056"/>
                          <p:cNvSpPr>
                            <a:spLocks noChangeArrowheads="1"/>
                          </p:cNvSpPr>
                          <p:nvPr/>
                        </p:nvSpPr>
                        <p:spPr bwMode="auto">
                          <a:xfrm>
                            <a:off x="21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9" name="Oval 2057"/>
                          <p:cNvSpPr>
                            <a:spLocks noChangeArrowheads="1"/>
                          </p:cNvSpPr>
                          <p:nvPr/>
                        </p:nvSpPr>
                        <p:spPr bwMode="auto">
                          <a:xfrm>
                            <a:off x="1928" y="2948"/>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0" name="Oval 2058"/>
                          <p:cNvSpPr>
                            <a:spLocks noChangeArrowheads="1"/>
                          </p:cNvSpPr>
                          <p:nvPr/>
                        </p:nvSpPr>
                        <p:spPr bwMode="auto">
                          <a:xfrm>
                            <a:off x="212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1" name="Oval 2059"/>
                          <p:cNvSpPr>
                            <a:spLocks noChangeArrowheads="1"/>
                          </p:cNvSpPr>
                          <p:nvPr/>
                        </p:nvSpPr>
                        <p:spPr bwMode="auto">
                          <a:xfrm>
                            <a:off x="206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2" name="Oval 2060"/>
                          <p:cNvSpPr>
                            <a:spLocks noChangeArrowheads="1"/>
                          </p:cNvSpPr>
                          <p:nvPr/>
                        </p:nvSpPr>
                        <p:spPr bwMode="auto">
                          <a:xfrm>
                            <a:off x="22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3" name="Oval 2061"/>
                          <p:cNvSpPr>
                            <a:spLocks noChangeArrowheads="1"/>
                          </p:cNvSpPr>
                          <p:nvPr/>
                        </p:nvSpPr>
                        <p:spPr bwMode="auto">
                          <a:xfrm>
                            <a:off x="20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4" name="Oval 2062"/>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5" name="Oval 2063"/>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6" name="Oval 2064"/>
                          <p:cNvSpPr>
                            <a:spLocks noChangeArrowheads="1"/>
                          </p:cNvSpPr>
                          <p:nvPr/>
                        </p:nvSpPr>
                        <p:spPr bwMode="auto">
                          <a:xfrm>
                            <a:off x="21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7" name="Oval 2065"/>
                          <p:cNvSpPr>
                            <a:spLocks noChangeArrowheads="1"/>
                          </p:cNvSpPr>
                          <p:nvPr/>
                        </p:nvSpPr>
                        <p:spPr bwMode="auto">
                          <a:xfrm>
                            <a:off x="2252" y="2841"/>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8" name="Oval 2066"/>
                          <p:cNvSpPr>
                            <a:spLocks noChangeArrowheads="1"/>
                          </p:cNvSpPr>
                          <p:nvPr/>
                        </p:nvSpPr>
                        <p:spPr bwMode="auto">
                          <a:xfrm>
                            <a:off x="230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9" name="Oval 2067"/>
                          <p:cNvSpPr>
                            <a:spLocks noChangeArrowheads="1"/>
                          </p:cNvSpPr>
                          <p:nvPr/>
                        </p:nvSpPr>
                        <p:spPr bwMode="auto">
                          <a:xfrm>
                            <a:off x="188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0" name="Oval 2068"/>
                          <p:cNvSpPr>
                            <a:spLocks noChangeArrowheads="1"/>
                          </p:cNvSpPr>
                          <p:nvPr/>
                        </p:nvSpPr>
                        <p:spPr bwMode="auto">
                          <a:xfrm>
                            <a:off x="202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1" name="Oval 2069"/>
                          <p:cNvSpPr>
                            <a:spLocks noChangeArrowheads="1"/>
                          </p:cNvSpPr>
                          <p:nvPr/>
                        </p:nvSpPr>
                        <p:spPr bwMode="auto">
                          <a:xfrm>
                            <a:off x="1881" y="2988"/>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2" name="Oval 2070"/>
                          <p:cNvSpPr>
                            <a:spLocks noChangeArrowheads="1"/>
                          </p:cNvSpPr>
                          <p:nvPr/>
                        </p:nvSpPr>
                        <p:spPr bwMode="auto">
                          <a:xfrm>
                            <a:off x="230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3" name="Oval 2071"/>
                          <p:cNvSpPr>
                            <a:spLocks noChangeArrowheads="1"/>
                          </p:cNvSpPr>
                          <p:nvPr/>
                        </p:nvSpPr>
                        <p:spPr bwMode="auto">
                          <a:xfrm>
                            <a:off x="21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4" name="Oval 2072"/>
                          <p:cNvSpPr>
                            <a:spLocks noChangeArrowheads="1"/>
                          </p:cNvSpPr>
                          <p:nvPr/>
                        </p:nvSpPr>
                        <p:spPr bwMode="auto">
                          <a:xfrm>
                            <a:off x="192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5" name="Oval 2073"/>
                          <p:cNvSpPr>
                            <a:spLocks noChangeArrowheads="1"/>
                          </p:cNvSpPr>
                          <p:nvPr/>
                        </p:nvSpPr>
                        <p:spPr bwMode="auto">
                          <a:xfrm>
                            <a:off x="188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6" name="Oval 2074"/>
                          <p:cNvSpPr>
                            <a:spLocks noChangeArrowheads="1"/>
                          </p:cNvSpPr>
                          <p:nvPr/>
                        </p:nvSpPr>
                        <p:spPr bwMode="auto">
                          <a:xfrm>
                            <a:off x="1977" y="2974"/>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7" name="Oval 2075"/>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8" name="Oval 2076"/>
                          <p:cNvSpPr>
                            <a:spLocks noChangeArrowheads="1"/>
                          </p:cNvSpPr>
                          <p:nvPr/>
                        </p:nvSpPr>
                        <p:spPr bwMode="auto">
                          <a:xfrm>
                            <a:off x="22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9" name="Oval 2077"/>
                          <p:cNvSpPr>
                            <a:spLocks noChangeArrowheads="1"/>
                          </p:cNvSpPr>
                          <p:nvPr/>
                        </p:nvSpPr>
                        <p:spPr bwMode="auto">
                          <a:xfrm>
                            <a:off x="202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0" name="Oval 2078"/>
                          <p:cNvSpPr>
                            <a:spLocks noChangeArrowheads="1"/>
                          </p:cNvSpPr>
                          <p:nvPr/>
                        </p:nvSpPr>
                        <p:spPr bwMode="auto">
                          <a:xfrm>
                            <a:off x="21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1" name="Oval 2079"/>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2" name="Oval 2080"/>
                          <p:cNvSpPr>
                            <a:spLocks noChangeArrowheads="1"/>
                          </p:cNvSpPr>
                          <p:nvPr/>
                        </p:nvSpPr>
                        <p:spPr bwMode="auto">
                          <a:xfrm>
                            <a:off x="226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3" name="Oval 2081"/>
                          <p:cNvSpPr>
                            <a:spLocks noChangeArrowheads="1"/>
                          </p:cNvSpPr>
                          <p:nvPr/>
                        </p:nvSpPr>
                        <p:spPr bwMode="auto">
                          <a:xfrm>
                            <a:off x="18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4" name="Oval 2082"/>
                          <p:cNvSpPr>
                            <a:spLocks noChangeArrowheads="1"/>
                          </p:cNvSpPr>
                          <p:nvPr/>
                        </p:nvSpPr>
                        <p:spPr bwMode="auto">
                          <a:xfrm>
                            <a:off x="1922" y="2988"/>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5" name="Oval 2083"/>
                          <p:cNvSpPr>
                            <a:spLocks noChangeArrowheads="1"/>
                          </p:cNvSpPr>
                          <p:nvPr/>
                        </p:nvSpPr>
                        <p:spPr bwMode="auto">
                          <a:xfrm>
                            <a:off x="2232" y="3003"/>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6" name="Oval 2084"/>
                          <p:cNvSpPr>
                            <a:spLocks noChangeArrowheads="1"/>
                          </p:cNvSpPr>
                          <p:nvPr/>
                        </p:nvSpPr>
                        <p:spPr bwMode="auto">
                          <a:xfrm>
                            <a:off x="223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7" name="Oval 2085"/>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8" name="Oval 2086"/>
                          <p:cNvSpPr>
                            <a:spLocks noChangeArrowheads="1"/>
                          </p:cNvSpPr>
                          <p:nvPr/>
                        </p:nvSpPr>
                        <p:spPr bwMode="auto">
                          <a:xfrm>
                            <a:off x="223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9" name="Oval 2087"/>
                          <p:cNvSpPr>
                            <a:spLocks noChangeArrowheads="1"/>
                          </p:cNvSpPr>
                          <p:nvPr/>
                        </p:nvSpPr>
                        <p:spPr bwMode="auto">
                          <a:xfrm>
                            <a:off x="22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0" name="Oval 2088"/>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1" name="Oval 2089"/>
                          <p:cNvSpPr>
                            <a:spLocks noChangeArrowheads="1"/>
                          </p:cNvSpPr>
                          <p:nvPr/>
                        </p:nvSpPr>
                        <p:spPr bwMode="auto">
                          <a:xfrm>
                            <a:off x="22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2" name="Oval 2090"/>
                          <p:cNvSpPr>
                            <a:spLocks noChangeArrowheads="1"/>
                          </p:cNvSpPr>
                          <p:nvPr/>
                        </p:nvSpPr>
                        <p:spPr bwMode="auto">
                          <a:xfrm>
                            <a:off x="20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3" name="Oval 2091"/>
                          <p:cNvSpPr>
                            <a:spLocks noChangeArrowheads="1"/>
                          </p:cNvSpPr>
                          <p:nvPr/>
                        </p:nvSpPr>
                        <p:spPr bwMode="auto">
                          <a:xfrm>
                            <a:off x="20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4" name="Oval 2092"/>
                          <p:cNvSpPr>
                            <a:spLocks noChangeArrowheads="1"/>
                          </p:cNvSpPr>
                          <p:nvPr/>
                        </p:nvSpPr>
                        <p:spPr bwMode="auto">
                          <a:xfrm>
                            <a:off x="178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5" name="Oval 2093"/>
                          <p:cNvSpPr>
                            <a:spLocks noChangeArrowheads="1"/>
                          </p:cNvSpPr>
                          <p:nvPr/>
                        </p:nvSpPr>
                        <p:spPr bwMode="auto">
                          <a:xfrm>
                            <a:off x="178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6" name="Oval 2094"/>
                          <p:cNvSpPr>
                            <a:spLocks noChangeArrowheads="1"/>
                          </p:cNvSpPr>
                          <p:nvPr/>
                        </p:nvSpPr>
                        <p:spPr bwMode="auto">
                          <a:xfrm>
                            <a:off x="175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7" name="Oval 2095"/>
                          <p:cNvSpPr>
                            <a:spLocks noChangeArrowheads="1"/>
                          </p:cNvSpPr>
                          <p:nvPr/>
                        </p:nvSpPr>
                        <p:spPr bwMode="auto">
                          <a:xfrm>
                            <a:off x="175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8" name="Oval 2096"/>
                          <p:cNvSpPr>
                            <a:spLocks noChangeArrowheads="1"/>
                          </p:cNvSpPr>
                          <p:nvPr/>
                        </p:nvSpPr>
                        <p:spPr bwMode="auto">
                          <a:xfrm>
                            <a:off x="2211" y="3005"/>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9" name="Oval 2097"/>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0" name="Oval 2098"/>
                          <p:cNvSpPr>
                            <a:spLocks noChangeArrowheads="1"/>
                          </p:cNvSpPr>
                          <p:nvPr/>
                        </p:nvSpPr>
                        <p:spPr bwMode="auto">
                          <a:xfrm>
                            <a:off x="234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1" name="Oval 2099"/>
                          <p:cNvSpPr>
                            <a:spLocks noChangeArrowheads="1"/>
                          </p:cNvSpPr>
                          <p:nvPr/>
                        </p:nvSpPr>
                        <p:spPr bwMode="auto">
                          <a:xfrm>
                            <a:off x="1880" y="2990"/>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2" name="Oval 2100"/>
                          <p:cNvSpPr>
                            <a:spLocks noChangeArrowheads="1"/>
                          </p:cNvSpPr>
                          <p:nvPr/>
                        </p:nvSpPr>
                        <p:spPr bwMode="auto">
                          <a:xfrm>
                            <a:off x="22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3" name="Oval 2101"/>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4" name="Oval 2102"/>
                          <p:cNvSpPr>
                            <a:spLocks noChangeArrowheads="1"/>
                          </p:cNvSpPr>
                          <p:nvPr/>
                        </p:nvSpPr>
                        <p:spPr bwMode="auto">
                          <a:xfrm>
                            <a:off x="188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5" name="Oval 2103"/>
                          <p:cNvSpPr>
                            <a:spLocks noChangeArrowheads="1"/>
                          </p:cNvSpPr>
                          <p:nvPr/>
                        </p:nvSpPr>
                        <p:spPr bwMode="auto">
                          <a:xfrm>
                            <a:off x="21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6" name="Oval 2104"/>
                          <p:cNvSpPr>
                            <a:spLocks noChangeArrowheads="1"/>
                          </p:cNvSpPr>
                          <p:nvPr/>
                        </p:nvSpPr>
                        <p:spPr bwMode="auto">
                          <a:xfrm>
                            <a:off x="2349" y="235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7" name="Oval 2105"/>
                          <p:cNvSpPr>
                            <a:spLocks noChangeArrowheads="1"/>
                          </p:cNvSpPr>
                          <p:nvPr/>
                        </p:nvSpPr>
                        <p:spPr bwMode="auto">
                          <a:xfrm>
                            <a:off x="22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8" name="Oval 2106"/>
                          <p:cNvSpPr>
                            <a:spLocks noChangeArrowheads="1"/>
                          </p:cNvSpPr>
                          <p:nvPr/>
                        </p:nvSpPr>
                        <p:spPr bwMode="auto">
                          <a:xfrm>
                            <a:off x="2172" y="2966"/>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9" name="Oval 2107"/>
                          <p:cNvSpPr>
                            <a:spLocks noChangeArrowheads="1"/>
                          </p:cNvSpPr>
                          <p:nvPr/>
                        </p:nvSpPr>
                        <p:spPr bwMode="auto">
                          <a:xfrm>
                            <a:off x="22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0" name="Oval 2108"/>
                          <p:cNvSpPr>
                            <a:spLocks noChangeArrowheads="1"/>
                          </p:cNvSpPr>
                          <p:nvPr/>
                        </p:nvSpPr>
                        <p:spPr bwMode="auto">
                          <a:xfrm>
                            <a:off x="221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1" name="Oval 2109"/>
                          <p:cNvSpPr>
                            <a:spLocks noChangeArrowheads="1"/>
                          </p:cNvSpPr>
                          <p:nvPr/>
                        </p:nvSpPr>
                        <p:spPr bwMode="auto">
                          <a:xfrm>
                            <a:off x="214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2" name="Oval 2110"/>
                          <p:cNvSpPr>
                            <a:spLocks noChangeArrowheads="1"/>
                          </p:cNvSpPr>
                          <p:nvPr/>
                        </p:nvSpPr>
                        <p:spPr bwMode="auto">
                          <a:xfrm>
                            <a:off x="22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3" name="Oval 2111"/>
                          <p:cNvSpPr>
                            <a:spLocks noChangeArrowheads="1"/>
                          </p:cNvSpPr>
                          <p:nvPr/>
                        </p:nvSpPr>
                        <p:spPr bwMode="auto">
                          <a:xfrm>
                            <a:off x="2094" y="2981"/>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4" name="Oval 2112"/>
                          <p:cNvSpPr>
                            <a:spLocks noChangeArrowheads="1"/>
                          </p:cNvSpPr>
                          <p:nvPr/>
                        </p:nvSpPr>
                        <p:spPr bwMode="auto">
                          <a:xfrm>
                            <a:off x="22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5" name="Oval 2113"/>
                          <p:cNvSpPr>
                            <a:spLocks noChangeArrowheads="1"/>
                          </p:cNvSpPr>
                          <p:nvPr/>
                        </p:nvSpPr>
                        <p:spPr bwMode="auto">
                          <a:xfrm>
                            <a:off x="221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6" name="Oval 2114"/>
                          <p:cNvSpPr>
                            <a:spLocks noChangeArrowheads="1"/>
                          </p:cNvSpPr>
                          <p:nvPr/>
                        </p:nvSpPr>
                        <p:spPr bwMode="auto">
                          <a:xfrm>
                            <a:off x="214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7" name="Oval 2115"/>
                          <p:cNvSpPr>
                            <a:spLocks noChangeArrowheads="1"/>
                          </p:cNvSpPr>
                          <p:nvPr/>
                        </p:nvSpPr>
                        <p:spPr bwMode="auto">
                          <a:xfrm>
                            <a:off x="2278" y="2929"/>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8" name="Oval 2116"/>
                          <p:cNvSpPr>
                            <a:spLocks noChangeArrowheads="1"/>
                          </p:cNvSpPr>
                          <p:nvPr/>
                        </p:nvSpPr>
                        <p:spPr bwMode="auto">
                          <a:xfrm>
                            <a:off x="187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9" name="Oval 2117"/>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0" name="Oval 2118"/>
                          <p:cNvSpPr>
                            <a:spLocks noChangeArrowheads="1"/>
                          </p:cNvSpPr>
                          <p:nvPr/>
                        </p:nvSpPr>
                        <p:spPr bwMode="auto">
                          <a:xfrm>
                            <a:off x="187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1" name="Oval 2119"/>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2" name="Oval 2120"/>
                          <p:cNvSpPr>
                            <a:spLocks noChangeArrowheads="1"/>
                          </p:cNvSpPr>
                          <p:nvPr/>
                        </p:nvSpPr>
                        <p:spPr bwMode="auto">
                          <a:xfrm>
                            <a:off x="20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3" name="Oval 2121"/>
                          <p:cNvSpPr>
                            <a:spLocks noChangeArrowheads="1"/>
                          </p:cNvSpPr>
                          <p:nvPr/>
                        </p:nvSpPr>
                        <p:spPr bwMode="auto">
                          <a:xfrm>
                            <a:off x="20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4" name="Oval 2122"/>
                          <p:cNvSpPr>
                            <a:spLocks noChangeArrowheads="1"/>
                          </p:cNvSpPr>
                          <p:nvPr/>
                        </p:nvSpPr>
                        <p:spPr bwMode="auto">
                          <a:xfrm>
                            <a:off x="207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5" name="Oval 2123"/>
                          <p:cNvSpPr>
                            <a:spLocks noChangeArrowheads="1"/>
                          </p:cNvSpPr>
                          <p:nvPr/>
                        </p:nvSpPr>
                        <p:spPr bwMode="auto">
                          <a:xfrm>
                            <a:off x="209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6" name="Oval 2124"/>
                          <p:cNvSpPr>
                            <a:spLocks noChangeArrowheads="1"/>
                          </p:cNvSpPr>
                          <p:nvPr/>
                        </p:nvSpPr>
                        <p:spPr bwMode="auto">
                          <a:xfrm>
                            <a:off x="214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7" name="Oval 2125"/>
                          <p:cNvSpPr>
                            <a:spLocks noChangeArrowheads="1"/>
                          </p:cNvSpPr>
                          <p:nvPr/>
                        </p:nvSpPr>
                        <p:spPr bwMode="auto">
                          <a:xfrm>
                            <a:off x="207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8" name="Oval 2126"/>
                          <p:cNvSpPr>
                            <a:spLocks noChangeArrowheads="1"/>
                          </p:cNvSpPr>
                          <p:nvPr/>
                        </p:nvSpPr>
                        <p:spPr bwMode="auto">
                          <a:xfrm>
                            <a:off x="208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9" name="Oval 2127"/>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0" name="Oval 2128"/>
                          <p:cNvSpPr>
                            <a:spLocks noChangeArrowheads="1"/>
                          </p:cNvSpPr>
                          <p:nvPr/>
                        </p:nvSpPr>
                        <p:spPr bwMode="auto">
                          <a:xfrm>
                            <a:off x="209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1" name="Oval 2129"/>
                          <p:cNvSpPr>
                            <a:spLocks noChangeArrowheads="1"/>
                          </p:cNvSpPr>
                          <p:nvPr/>
                        </p:nvSpPr>
                        <p:spPr bwMode="auto">
                          <a:xfrm>
                            <a:off x="208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2" name="Oval 2130"/>
                          <p:cNvSpPr>
                            <a:spLocks noChangeArrowheads="1"/>
                          </p:cNvSpPr>
                          <p:nvPr/>
                        </p:nvSpPr>
                        <p:spPr bwMode="auto">
                          <a:xfrm>
                            <a:off x="235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3" name="Oval 2131"/>
                          <p:cNvSpPr>
                            <a:spLocks noChangeArrowheads="1"/>
                          </p:cNvSpPr>
                          <p:nvPr/>
                        </p:nvSpPr>
                        <p:spPr bwMode="auto">
                          <a:xfrm>
                            <a:off x="214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4" name="Oval 2132"/>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5" name="Oval 2133"/>
                          <p:cNvSpPr>
                            <a:spLocks noChangeArrowheads="1"/>
                          </p:cNvSpPr>
                          <p:nvPr/>
                        </p:nvSpPr>
                        <p:spPr bwMode="auto">
                          <a:xfrm>
                            <a:off x="2350" y="2993"/>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6" name="Oval 2134"/>
                          <p:cNvSpPr>
                            <a:spLocks noChangeArrowheads="1"/>
                          </p:cNvSpPr>
                          <p:nvPr/>
                        </p:nvSpPr>
                        <p:spPr bwMode="auto">
                          <a:xfrm>
                            <a:off x="204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7" name="Oval 2135"/>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8" name="Oval 2136"/>
                          <p:cNvSpPr>
                            <a:spLocks noChangeArrowheads="1"/>
                          </p:cNvSpPr>
                          <p:nvPr/>
                        </p:nvSpPr>
                        <p:spPr bwMode="auto">
                          <a:xfrm>
                            <a:off x="2047" y="2997"/>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9" name="Oval 2137"/>
                          <p:cNvSpPr>
                            <a:spLocks noChangeArrowheads="1"/>
                          </p:cNvSpPr>
                          <p:nvPr/>
                        </p:nvSpPr>
                        <p:spPr bwMode="auto">
                          <a:xfrm>
                            <a:off x="21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0" name="Oval 2138"/>
                          <p:cNvSpPr>
                            <a:spLocks noChangeArrowheads="1"/>
                          </p:cNvSpPr>
                          <p:nvPr/>
                        </p:nvSpPr>
                        <p:spPr bwMode="auto">
                          <a:xfrm>
                            <a:off x="205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1" name="Oval 2139"/>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2" name="Oval 2140"/>
                          <p:cNvSpPr>
                            <a:spLocks noChangeArrowheads="1"/>
                          </p:cNvSpPr>
                          <p:nvPr/>
                        </p:nvSpPr>
                        <p:spPr bwMode="auto">
                          <a:xfrm>
                            <a:off x="205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3" name="Oval 2141"/>
                          <p:cNvSpPr>
                            <a:spLocks noChangeArrowheads="1"/>
                          </p:cNvSpPr>
                          <p:nvPr/>
                        </p:nvSpPr>
                        <p:spPr bwMode="auto">
                          <a:xfrm>
                            <a:off x="199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4" name="Oval 2142"/>
                          <p:cNvSpPr>
                            <a:spLocks noChangeArrowheads="1"/>
                          </p:cNvSpPr>
                          <p:nvPr/>
                        </p:nvSpPr>
                        <p:spPr bwMode="auto">
                          <a:xfrm>
                            <a:off x="207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5" name="Oval 2143"/>
                          <p:cNvSpPr>
                            <a:spLocks noChangeArrowheads="1"/>
                          </p:cNvSpPr>
                          <p:nvPr/>
                        </p:nvSpPr>
                        <p:spPr bwMode="auto">
                          <a:xfrm>
                            <a:off x="199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6" name="Oval 2144"/>
                          <p:cNvSpPr>
                            <a:spLocks noChangeArrowheads="1"/>
                          </p:cNvSpPr>
                          <p:nvPr/>
                        </p:nvSpPr>
                        <p:spPr bwMode="auto">
                          <a:xfrm>
                            <a:off x="197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7" name="Oval 2145"/>
                          <p:cNvSpPr>
                            <a:spLocks noChangeArrowheads="1"/>
                          </p:cNvSpPr>
                          <p:nvPr/>
                        </p:nvSpPr>
                        <p:spPr bwMode="auto">
                          <a:xfrm>
                            <a:off x="207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8" name="Oval 2146"/>
                          <p:cNvSpPr>
                            <a:spLocks noChangeArrowheads="1"/>
                          </p:cNvSpPr>
                          <p:nvPr/>
                        </p:nvSpPr>
                        <p:spPr bwMode="auto">
                          <a:xfrm>
                            <a:off x="197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9" name="Oval 2147"/>
                          <p:cNvSpPr>
                            <a:spLocks noChangeArrowheads="1"/>
                          </p:cNvSpPr>
                          <p:nvPr/>
                        </p:nvSpPr>
                        <p:spPr bwMode="auto">
                          <a:xfrm>
                            <a:off x="22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0" name="Oval 2148"/>
                          <p:cNvSpPr>
                            <a:spLocks noChangeArrowheads="1"/>
                          </p:cNvSpPr>
                          <p:nvPr/>
                        </p:nvSpPr>
                        <p:spPr bwMode="auto">
                          <a:xfrm>
                            <a:off x="20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1" name="Oval 2149"/>
                          <p:cNvSpPr>
                            <a:spLocks noChangeArrowheads="1"/>
                          </p:cNvSpPr>
                          <p:nvPr/>
                        </p:nvSpPr>
                        <p:spPr bwMode="auto">
                          <a:xfrm>
                            <a:off x="22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2" name="Oval 2150"/>
                          <p:cNvSpPr>
                            <a:spLocks noChangeArrowheads="1"/>
                          </p:cNvSpPr>
                          <p:nvPr/>
                        </p:nvSpPr>
                        <p:spPr bwMode="auto">
                          <a:xfrm>
                            <a:off x="20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3" name="Oval 2151"/>
                          <p:cNvSpPr>
                            <a:spLocks noChangeArrowheads="1"/>
                          </p:cNvSpPr>
                          <p:nvPr/>
                        </p:nvSpPr>
                        <p:spPr bwMode="auto">
                          <a:xfrm>
                            <a:off x="209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4" name="Oval 2152"/>
                          <p:cNvSpPr>
                            <a:spLocks noChangeArrowheads="1"/>
                          </p:cNvSpPr>
                          <p:nvPr/>
                        </p:nvSpPr>
                        <p:spPr bwMode="auto">
                          <a:xfrm>
                            <a:off x="2032" y="2991"/>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5" name="Oval 2153"/>
                          <p:cNvSpPr>
                            <a:spLocks noChangeArrowheads="1"/>
                          </p:cNvSpPr>
                          <p:nvPr/>
                        </p:nvSpPr>
                        <p:spPr bwMode="auto">
                          <a:xfrm>
                            <a:off x="209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6" name="Oval 2154"/>
                          <p:cNvSpPr>
                            <a:spLocks noChangeArrowheads="1"/>
                          </p:cNvSpPr>
                          <p:nvPr/>
                        </p:nvSpPr>
                        <p:spPr bwMode="auto">
                          <a:xfrm>
                            <a:off x="2119" y="2909"/>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7" name="Oval 2155"/>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8" name="Oval 2156"/>
                          <p:cNvSpPr>
                            <a:spLocks noChangeArrowheads="1"/>
                          </p:cNvSpPr>
                          <p:nvPr/>
                        </p:nvSpPr>
                        <p:spPr bwMode="auto">
                          <a:xfrm>
                            <a:off x="211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9" name="Oval 2157"/>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0" name="Oval 2158"/>
                          <p:cNvSpPr>
                            <a:spLocks noChangeArrowheads="1"/>
                          </p:cNvSpPr>
                          <p:nvPr/>
                        </p:nvSpPr>
                        <p:spPr bwMode="auto">
                          <a:xfrm>
                            <a:off x="21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1" name="Oval 2159"/>
                          <p:cNvSpPr>
                            <a:spLocks noChangeArrowheads="1"/>
                          </p:cNvSpPr>
                          <p:nvPr/>
                        </p:nvSpPr>
                        <p:spPr bwMode="auto">
                          <a:xfrm>
                            <a:off x="21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2" name="Oval 2160"/>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3" name="Oval 2161"/>
                          <p:cNvSpPr>
                            <a:spLocks noChangeArrowheads="1"/>
                          </p:cNvSpPr>
                          <p:nvPr/>
                        </p:nvSpPr>
                        <p:spPr bwMode="auto">
                          <a:xfrm>
                            <a:off x="19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4" name="Oval 2162"/>
                          <p:cNvSpPr>
                            <a:spLocks noChangeArrowheads="1"/>
                          </p:cNvSpPr>
                          <p:nvPr/>
                        </p:nvSpPr>
                        <p:spPr bwMode="auto">
                          <a:xfrm>
                            <a:off x="20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5" name="Oval 2163"/>
                          <p:cNvSpPr>
                            <a:spLocks noChangeArrowheads="1"/>
                          </p:cNvSpPr>
                          <p:nvPr/>
                        </p:nvSpPr>
                        <p:spPr bwMode="auto">
                          <a:xfrm>
                            <a:off x="21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6" name="Oval 2164"/>
                          <p:cNvSpPr>
                            <a:spLocks noChangeArrowheads="1"/>
                          </p:cNvSpPr>
                          <p:nvPr/>
                        </p:nvSpPr>
                        <p:spPr bwMode="auto">
                          <a:xfrm>
                            <a:off x="19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7" name="Oval 2165"/>
                          <p:cNvSpPr>
                            <a:spLocks noChangeArrowheads="1"/>
                          </p:cNvSpPr>
                          <p:nvPr/>
                        </p:nvSpPr>
                        <p:spPr bwMode="auto">
                          <a:xfrm>
                            <a:off x="201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8" name="Oval 2166"/>
                          <p:cNvSpPr>
                            <a:spLocks noChangeArrowheads="1"/>
                          </p:cNvSpPr>
                          <p:nvPr/>
                        </p:nvSpPr>
                        <p:spPr bwMode="auto">
                          <a:xfrm>
                            <a:off x="21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9" name="Oval 2167"/>
                          <p:cNvSpPr>
                            <a:spLocks noChangeArrowheads="1"/>
                          </p:cNvSpPr>
                          <p:nvPr/>
                        </p:nvSpPr>
                        <p:spPr bwMode="auto">
                          <a:xfrm>
                            <a:off x="20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0" name="Oval 2168"/>
                          <p:cNvSpPr>
                            <a:spLocks noChangeArrowheads="1"/>
                          </p:cNvSpPr>
                          <p:nvPr/>
                        </p:nvSpPr>
                        <p:spPr bwMode="auto">
                          <a:xfrm>
                            <a:off x="201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1" name="Oval 2169"/>
                          <p:cNvSpPr>
                            <a:spLocks noChangeArrowheads="1"/>
                          </p:cNvSpPr>
                          <p:nvPr/>
                        </p:nvSpPr>
                        <p:spPr bwMode="auto">
                          <a:xfrm>
                            <a:off x="198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2" name="Oval 2170"/>
                          <p:cNvSpPr>
                            <a:spLocks noChangeArrowheads="1"/>
                          </p:cNvSpPr>
                          <p:nvPr/>
                        </p:nvSpPr>
                        <p:spPr bwMode="auto">
                          <a:xfrm>
                            <a:off x="198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3" name="Oval 2171"/>
                          <p:cNvSpPr>
                            <a:spLocks noChangeArrowheads="1"/>
                          </p:cNvSpPr>
                          <p:nvPr/>
                        </p:nvSpPr>
                        <p:spPr bwMode="auto">
                          <a:xfrm>
                            <a:off x="191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4" name="Oval 2172"/>
                          <p:cNvSpPr>
                            <a:spLocks noChangeArrowheads="1"/>
                          </p:cNvSpPr>
                          <p:nvPr/>
                        </p:nvSpPr>
                        <p:spPr bwMode="auto">
                          <a:xfrm>
                            <a:off x="202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5" name="Oval 2173"/>
                          <p:cNvSpPr>
                            <a:spLocks noChangeArrowheads="1"/>
                          </p:cNvSpPr>
                          <p:nvPr/>
                        </p:nvSpPr>
                        <p:spPr bwMode="auto">
                          <a:xfrm>
                            <a:off x="193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6" name="Oval 2174"/>
                          <p:cNvSpPr>
                            <a:spLocks noChangeArrowheads="1"/>
                          </p:cNvSpPr>
                          <p:nvPr/>
                        </p:nvSpPr>
                        <p:spPr bwMode="auto">
                          <a:xfrm>
                            <a:off x="191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7" name="Oval 2175"/>
                          <p:cNvSpPr>
                            <a:spLocks noChangeArrowheads="1"/>
                          </p:cNvSpPr>
                          <p:nvPr/>
                        </p:nvSpPr>
                        <p:spPr bwMode="auto">
                          <a:xfrm>
                            <a:off x="20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8" name="Oval 2176"/>
                          <p:cNvSpPr>
                            <a:spLocks noChangeArrowheads="1"/>
                          </p:cNvSpPr>
                          <p:nvPr/>
                        </p:nvSpPr>
                        <p:spPr bwMode="auto">
                          <a:xfrm>
                            <a:off x="220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9" name="Oval 2177"/>
                          <p:cNvSpPr>
                            <a:spLocks noChangeArrowheads="1"/>
                          </p:cNvSpPr>
                          <p:nvPr/>
                        </p:nvSpPr>
                        <p:spPr bwMode="auto">
                          <a:xfrm>
                            <a:off x="2028" y="2963"/>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0" name="Oval 2178"/>
                          <p:cNvSpPr>
                            <a:spLocks noChangeArrowheads="1"/>
                          </p:cNvSpPr>
                          <p:nvPr/>
                        </p:nvSpPr>
                        <p:spPr bwMode="auto">
                          <a:xfrm>
                            <a:off x="20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1" name="Oval 2179"/>
                          <p:cNvSpPr>
                            <a:spLocks noChangeArrowheads="1"/>
                          </p:cNvSpPr>
                          <p:nvPr/>
                        </p:nvSpPr>
                        <p:spPr bwMode="auto">
                          <a:xfrm>
                            <a:off x="223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2" name="Oval 2180"/>
                          <p:cNvSpPr>
                            <a:spLocks noChangeArrowheads="1"/>
                          </p:cNvSpPr>
                          <p:nvPr/>
                        </p:nvSpPr>
                        <p:spPr bwMode="auto">
                          <a:xfrm>
                            <a:off x="193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3" name="Oval 2181"/>
                          <p:cNvSpPr>
                            <a:spLocks noChangeArrowheads="1"/>
                          </p:cNvSpPr>
                          <p:nvPr/>
                        </p:nvSpPr>
                        <p:spPr bwMode="auto">
                          <a:xfrm>
                            <a:off x="2205" y="3003"/>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4" name="Oval 2182"/>
                          <p:cNvSpPr>
                            <a:spLocks noChangeArrowheads="1"/>
                          </p:cNvSpPr>
                          <p:nvPr/>
                        </p:nvSpPr>
                        <p:spPr bwMode="auto">
                          <a:xfrm>
                            <a:off x="223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5" name="Oval 2183"/>
                          <p:cNvSpPr>
                            <a:spLocks noChangeArrowheads="1"/>
                          </p:cNvSpPr>
                          <p:nvPr/>
                        </p:nvSpPr>
                        <p:spPr bwMode="auto">
                          <a:xfrm>
                            <a:off x="204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6" name="Oval 2184"/>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7" name="Oval 2185"/>
                          <p:cNvSpPr>
                            <a:spLocks noChangeArrowheads="1"/>
                          </p:cNvSpPr>
                          <p:nvPr/>
                        </p:nvSpPr>
                        <p:spPr bwMode="auto">
                          <a:xfrm>
                            <a:off x="204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8" name="Oval 2186"/>
                          <p:cNvSpPr>
                            <a:spLocks noChangeArrowheads="1"/>
                          </p:cNvSpPr>
                          <p:nvPr/>
                        </p:nvSpPr>
                        <p:spPr bwMode="auto">
                          <a:xfrm>
                            <a:off x="225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9" name="Oval 2187"/>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0" name="Oval 2188"/>
                          <p:cNvSpPr>
                            <a:spLocks noChangeArrowheads="1"/>
                          </p:cNvSpPr>
                          <p:nvPr/>
                        </p:nvSpPr>
                        <p:spPr bwMode="auto">
                          <a:xfrm>
                            <a:off x="225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1" name="Oval 2189"/>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2" name="Oval 2190"/>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3" name="Oval 2191"/>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4" name="Oval 2192"/>
                          <p:cNvSpPr>
                            <a:spLocks noChangeArrowheads="1"/>
                          </p:cNvSpPr>
                          <p:nvPr/>
                        </p:nvSpPr>
                        <p:spPr bwMode="auto">
                          <a:xfrm>
                            <a:off x="2081" y="2984"/>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5" name="Oval 2193"/>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6" name="Oval 2194"/>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7" name="Oval 2195"/>
                          <p:cNvSpPr>
                            <a:spLocks noChangeArrowheads="1"/>
                          </p:cNvSpPr>
                          <p:nvPr/>
                        </p:nvSpPr>
                        <p:spPr bwMode="auto">
                          <a:xfrm>
                            <a:off x="22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8" name="Oval 2196"/>
                          <p:cNvSpPr>
                            <a:spLocks noChangeArrowheads="1"/>
                          </p:cNvSpPr>
                          <p:nvPr/>
                        </p:nvSpPr>
                        <p:spPr bwMode="auto">
                          <a:xfrm>
                            <a:off x="22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9" name="Oval 2197"/>
                          <p:cNvSpPr>
                            <a:spLocks noChangeArrowheads="1"/>
                          </p:cNvSpPr>
                          <p:nvPr/>
                        </p:nvSpPr>
                        <p:spPr bwMode="auto">
                          <a:xfrm>
                            <a:off x="18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0" name="Oval 2198"/>
                          <p:cNvSpPr>
                            <a:spLocks noChangeArrowheads="1"/>
                          </p:cNvSpPr>
                          <p:nvPr/>
                        </p:nvSpPr>
                        <p:spPr bwMode="auto">
                          <a:xfrm>
                            <a:off x="18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1" name="Oval 2199"/>
                          <p:cNvSpPr>
                            <a:spLocks noChangeArrowheads="1"/>
                          </p:cNvSpPr>
                          <p:nvPr/>
                        </p:nvSpPr>
                        <p:spPr bwMode="auto">
                          <a:xfrm>
                            <a:off x="19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2" name="Oval 2200"/>
                          <p:cNvSpPr>
                            <a:spLocks noChangeArrowheads="1"/>
                          </p:cNvSpPr>
                          <p:nvPr/>
                        </p:nvSpPr>
                        <p:spPr bwMode="auto">
                          <a:xfrm>
                            <a:off x="19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3" name="Oval 2201"/>
                          <p:cNvSpPr>
                            <a:spLocks noChangeArrowheads="1"/>
                          </p:cNvSpPr>
                          <p:nvPr/>
                        </p:nvSpPr>
                        <p:spPr bwMode="auto">
                          <a:xfrm>
                            <a:off x="194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4" name="Oval 2202"/>
                          <p:cNvSpPr>
                            <a:spLocks noChangeArrowheads="1"/>
                          </p:cNvSpPr>
                          <p:nvPr/>
                        </p:nvSpPr>
                        <p:spPr bwMode="auto">
                          <a:xfrm>
                            <a:off x="194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5" name="Oval 2203"/>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6" name="Oval 2204"/>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7" name="Oval 2205"/>
                          <p:cNvSpPr>
                            <a:spLocks noChangeArrowheads="1"/>
                          </p:cNvSpPr>
                          <p:nvPr/>
                        </p:nvSpPr>
                        <p:spPr bwMode="auto">
                          <a:xfrm>
                            <a:off x="21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8" name="Oval 2206"/>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9" name="Oval 2207"/>
                          <p:cNvSpPr>
                            <a:spLocks noChangeArrowheads="1"/>
                          </p:cNvSpPr>
                          <p:nvPr/>
                        </p:nvSpPr>
                        <p:spPr bwMode="auto">
                          <a:xfrm>
                            <a:off x="196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0" name="Oval 2208"/>
                          <p:cNvSpPr>
                            <a:spLocks noChangeArrowheads="1"/>
                          </p:cNvSpPr>
                          <p:nvPr/>
                        </p:nvSpPr>
                        <p:spPr bwMode="auto">
                          <a:xfrm>
                            <a:off x="215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1" name="Oval 2209"/>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2" name="Oval 2210"/>
                          <p:cNvSpPr>
                            <a:spLocks noChangeArrowheads="1"/>
                          </p:cNvSpPr>
                          <p:nvPr/>
                        </p:nvSpPr>
                        <p:spPr bwMode="auto">
                          <a:xfrm>
                            <a:off x="196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3" name="Oval 2211"/>
                          <p:cNvSpPr>
                            <a:spLocks noChangeArrowheads="1"/>
                          </p:cNvSpPr>
                          <p:nvPr/>
                        </p:nvSpPr>
                        <p:spPr bwMode="auto">
                          <a:xfrm>
                            <a:off x="192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4" name="Oval 2212"/>
                          <p:cNvSpPr>
                            <a:spLocks noChangeArrowheads="1"/>
                          </p:cNvSpPr>
                          <p:nvPr/>
                        </p:nvSpPr>
                        <p:spPr bwMode="auto">
                          <a:xfrm>
                            <a:off x="21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5" name="Oval 2213"/>
                          <p:cNvSpPr>
                            <a:spLocks noChangeArrowheads="1"/>
                          </p:cNvSpPr>
                          <p:nvPr/>
                        </p:nvSpPr>
                        <p:spPr bwMode="auto">
                          <a:xfrm>
                            <a:off x="215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6" name="Oval 2214"/>
                          <p:cNvSpPr>
                            <a:spLocks noChangeArrowheads="1"/>
                          </p:cNvSpPr>
                          <p:nvPr/>
                        </p:nvSpPr>
                        <p:spPr bwMode="auto">
                          <a:xfrm>
                            <a:off x="192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sp>
                      <p:nvSpPr>
                        <p:cNvPr id="4024" name="Oval 2280"/>
                        <p:cNvSpPr>
                          <a:spLocks noChangeArrowheads="1"/>
                        </p:cNvSpPr>
                        <p:nvPr/>
                      </p:nvSpPr>
                      <p:spPr bwMode="auto">
                        <a:xfrm>
                          <a:off x="6775244" y="3958510"/>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5" name="Oval 2381"/>
                        <p:cNvSpPr>
                          <a:spLocks noChangeArrowheads="1"/>
                        </p:cNvSpPr>
                        <p:nvPr/>
                      </p:nvSpPr>
                      <p:spPr bwMode="auto">
                        <a:xfrm>
                          <a:off x="6884327" y="431909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6" name="Oval 2390"/>
                        <p:cNvSpPr>
                          <a:spLocks noChangeArrowheads="1"/>
                        </p:cNvSpPr>
                        <p:nvPr/>
                      </p:nvSpPr>
                      <p:spPr bwMode="auto">
                        <a:xfrm>
                          <a:off x="6829785" y="356460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7" name="Oval 2391"/>
                        <p:cNvSpPr>
                          <a:spLocks noChangeArrowheads="1"/>
                        </p:cNvSpPr>
                        <p:nvPr/>
                      </p:nvSpPr>
                      <p:spPr bwMode="auto">
                        <a:xfrm>
                          <a:off x="6829785" y="361308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8" name="Oval 2396"/>
                        <p:cNvSpPr>
                          <a:spLocks noChangeArrowheads="1"/>
                        </p:cNvSpPr>
                        <p:nvPr/>
                      </p:nvSpPr>
                      <p:spPr bwMode="auto">
                        <a:xfrm>
                          <a:off x="7381259" y="392518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9" name="Oval 2397"/>
                        <p:cNvSpPr>
                          <a:spLocks noChangeArrowheads="1"/>
                        </p:cNvSpPr>
                        <p:nvPr/>
                      </p:nvSpPr>
                      <p:spPr bwMode="auto">
                        <a:xfrm>
                          <a:off x="7381259" y="4288789"/>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0" name="Oval 2399"/>
                        <p:cNvSpPr>
                          <a:spLocks noChangeArrowheads="1"/>
                        </p:cNvSpPr>
                        <p:nvPr/>
                      </p:nvSpPr>
                      <p:spPr bwMode="auto">
                        <a:xfrm>
                          <a:off x="6823725" y="406153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1" name="Oval 2402"/>
                        <p:cNvSpPr>
                          <a:spLocks noChangeArrowheads="1"/>
                        </p:cNvSpPr>
                        <p:nvPr/>
                      </p:nvSpPr>
                      <p:spPr bwMode="auto">
                        <a:xfrm>
                          <a:off x="7050982" y="4082744"/>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2" name="Oval 2403"/>
                        <p:cNvSpPr>
                          <a:spLocks noChangeArrowheads="1"/>
                        </p:cNvSpPr>
                        <p:nvPr/>
                      </p:nvSpPr>
                      <p:spPr bwMode="auto">
                        <a:xfrm>
                          <a:off x="7050982" y="4200916"/>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3" name="Oval 2404"/>
                        <p:cNvSpPr>
                          <a:spLocks noChangeArrowheads="1"/>
                        </p:cNvSpPr>
                        <p:nvPr/>
                      </p:nvSpPr>
                      <p:spPr bwMode="auto">
                        <a:xfrm>
                          <a:off x="7066131" y="324341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4" name="Oval 2405"/>
                        <p:cNvSpPr>
                          <a:spLocks noChangeArrowheads="1"/>
                        </p:cNvSpPr>
                        <p:nvPr/>
                      </p:nvSpPr>
                      <p:spPr bwMode="auto">
                        <a:xfrm>
                          <a:off x="7066131" y="3058579"/>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5" name="Oval 2406"/>
                        <p:cNvSpPr>
                          <a:spLocks noChangeArrowheads="1"/>
                        </p:cNvSpPr>
                        <p:nvPr/>
                      </p:nvSpPr>
                      <p:spPr bwMode="auto">
                        <a:xfrm>
                          <a:off x="7396410" y="199502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6" name="Oval 2408"/>
                        <p:cNvSpPr>
                          <a:spLocks noChangeArrowheads="1"/>
                        </p:cNvSpPr>
                        <p:nvPr/>
                      </p:nvSpPr>
                      <p:spPr bwMode="auto">
                        <a:xfrm>
                          <a:off x="7396410" y="354642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grpSp>
          </p:grpSp>
        </p:grpSp>
        <p:sp>
          <p:nvSpPr>
            <p:cNvPr id="623" name="Rectangle 2410"/>
            <p:cNvSpPr>
              <a:spLocks noChangeArrowheads="1"/>
            </p:cNvSpPr>
            <p:nvPr/>
          </p:nvSpPr>
          <p:spPr bwMode="auto">
            <a:xfrm>
              <a:off x="5436096" y="1358276"/>
              <a:ext cx="1747273"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strength</a:t>
              </a:r>
              <a:endParaRPr lang="en-US" sz="1400" b="1" dirty="0">
                <a:solidFill>
                  <a:prstClr val="black"/>
                </a:solidFill>
                <a:latin typeface="Arial" pitchFamily="34" charset="0"/>
                <a:cs typeface="Arial" pitchFamily="34" charset="0"/>
              </a:endParaRPr>
            </a:p>
          </p:txBody>
        </p:sp>
      </p:grpSp>
      <p:sp>
        <p:nvSpPr>
          <p:cNvPr id="6" name="Rectangle 5"/>
          <p:cNvSpPr/>
          <p:nvPr/>
        </p:nvSpPr>
        <p:spPr>
          <a:xfrm>
            <a:off x="163144" y="5899076"/>
            <a:ext cx="8622704" cy="461665"/>
          </a:xfrm>
          <a:prstGeom prst="rect">
            <a:avLst/>
          </a:prstGeom>
        </p:spPr>
        <p:txBody>
          <a:bodyPr wrap="square">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Cell pairs with positive RF correlations are more likely to connect, with strong connections</a:t>
            </a:r>
          </a:p>
        </p:txBody>
      </p:sp>
      <p:sp>
        <p:nvSpPr>
          <p:cNvPr id="627" name="TextBox 626"/>
          <p:cNvSpPr txBox="1"/>
          <p:nvPr/>
        </p:nvSpPr>
        <p:spPr>
          <a:xfrm>
            <a:off x="104073" y="82988"/>
            <a:ext cx="9039928" cy="384721"/>
          </a:xfrm>
          <a:prstGeom prst="rect">
            <a:avLst/>
          </a:prstGeom>
          <a:noFill/>
        </p:spPr>
        <p:txBody>
          <a:bodyPr wrap="square" rtlCol="0">
            <a:spAutoFit/>
          </a:bodyPr>
          <a:lstStyle/>
          <a:p>
            <a:pPr fontAlgn="auto">
              <a:spcBef>
                <a:spcPts val="0"/>
              </a:spcBef>
              <a:spcAft>
                <a:spcPts val="0"/>
              </a:spcAft>
            </a:pPr>
            <a:r>
              <a:rPr lang="en-US" sz="1900" dirty="0">
                <a:solidFill>
                  <a:prstClr val="black"/>
                </a:solidFill>
                <a:latin typeface="Arial" pitchFamily="34" charset="0"/>
                <a:cs typeface="Arial" pitchFamily="34" charset="0"/>
              </a:rPr>
              <a:t>RF similarity predicts probability, strength &amp; reciprocity of synaptic connections</a:t>
            </a:r>
          </a:p>
        </p:txBody>
      </p:sp>
    </p:spTree>
    <p:extLst>
      <p:ext uri="{BB962C8B-B14F-4D97-AF65-F5344CB8AC3E}">
        <p14:creationId xmlns:p14="http://schemas.microsoft.com/office/powerpoint/2010/main" val="9204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dmanncolor.gif"/>
          <p:cNvPicPr>
            <a:picLocks noChangeAspect="1"/>
          </p:cNvPicPr>
          <p:nvPr/>
        </p:nvPicPr>
        <p:blipFill>
          <a:blip r:embed="rId2"/>
          <a:stretch>
            <a:fillRect/>
          </a:stretch>
        </p:blipFill>
        <p:spPr>
          <a:xfrm>
            <a:off x="611560" y="980728"/>
            <a:ext cx="3253740" cy="4648200"/>
          </a:xfrm>
          <a:prstGeom prst="rect">
            <a:avLst/>
          </a:prstGeom>
        </p:spPr>
      </p:pic>
      <p:sp>
        <p:nvSpPr>
          <p:cNvPr id="5" name="TextBox 7"/>
          <p:cNvSpPr txBox="1"/>
          <p:nvPr/>
        </p:nvSpPr>
        <p:spPr>
          <a:xfrm>
            <a:off x="330083" y="141473"/>
            <a:ext cx="432169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a:t>Brodmann</a:t>
            </a:r>
            <a:r>
              <a:rPr lang="en-US" sz="2400" dirty="0"/>
              <a:t> Map of Cortical Areas</a:t>
            </a:r>
          </a:p>
        </p:txBody>
      </p:sp>
      <p:sp>
        <p:nvSpPr>
          <p:cNvPr id="6" name="TextBox 9"/>
          <p:cNvSpPr txBox="1"/>
          <p:nvPr/>
        </p:nvSpPr>
        <p:spPr>
          <a:xfrm>
            <a:off x="512500" y="5760690"/>
            <a:ext cx="3354667"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44 areas, numbered in order of</a:t>
            </a:r>
          </a:p>
          <a:p>
            <a:r>
              <a:rPr lang="en-US" dirty="0"/>
              <a:t>samples taken from monkey brain</a:t>
            </a:r>
          </a:p>
        </p:txBody>
      </p:sp>
      <p:sp>
        <p:nvSpPr>
          <p:cNvPr id="7" name="TextBox 11"/>
          <p:cNvSpPr txBox="1"/>
          <p:nvPr/>
        </p:nvSpPr>
        <p:spPr>
          <a:xfrm>
            <a:off x="224036" y="1268760"/>
            <a:ext cx="77504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lateral</a:t>
            </a:r>
          </a:p>
        </p:txBody>
      </p:sp>
      <p:sp>
        <p:nvSpPr>
          <p:cNvPr id="8" name="TextBox 12"/>
          <p:cNvSpPr txBox="1"/>
          <p:nvPr/>
        </p:nvSpPr>
        <p:spPr>
          <a:xfrm>
            <a:off x="198636" y="3415060"/>
            <a:ext cx="82170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medial</a:t>
            </a:r>
          </a:p>
        </p:txBody>
      </p:sp>
      <p:pic>
        <p:nvPicPr>
          <p:cNvPr id="9" name="Picture 5" descr="fig"/>
          <p:cNvPicPr>
            <a:picLocks noChangeAspect="1" noChangeArrowheads="1"/>
          </p:cNvPicPr>
          <p:nvPr/>
        </p:nvPicPr>
        <p:blipFill>
          <a:blip r:embed="rId3">
            <a:lum contrast="12000"/>
            <a:extLst>
              <a:ext uri="{BEBA8EAE-BF5A-486C-A8C5-ECC9F3942E4B}">
                <a14:imgProps xmlns:a14="http://schemas.microsoft.com/office/drawing/2010/main">
                  <a14:imgLayer r:embed="rId4">
                    <a14:imgEffect>
                      <a14:sharpenSoften amount="24000"/>
                    </a14:imgEffect>
                  </a14:imgLayer>
                </a14:imgProps>
              </a:ext>
            </a:extLst>
          </a:blip>
          <a:srcRect r="27655"/>
          <a:stretch>
            <a:fillRect/>
          </a:stretch>
        </p:blipFill>
        <p:spPr bwMode="auto">
          <a:xfrm>
            <a:off x="4499992" y="619063"/>
            <a:ext cx="4437527" cy="5734838"/>
          </a:xfrm>
          <a:prstGeom prst="rect">
            <a:avLst/>
          </a:prstGeom>
          <a:noFill/>
          <a:ln w="9525">
            <a:noFill/>
            <a:miter lim="800000"/>
            <a:headEnd/>
            <a:tailEnd/>
          </a:ln>
        </p:spPr>
      </p:pic>
      <p:sp>
        <p:nvSpPr>
          <p:cNvPr id="10" name="Text Box 6"/>
          <p:cNvSpPr txBox="1">
            <a:spLocks noChangeArrowheads="1"/>
          </p:cNvSpPr>
          <p:nvPr/>
        </p:nvSpPr>
        <p:spPr bwMode="auto">
          <a:xfrm>
            <a:off x="6876256" y="6360854"/>
            <a:ext cx="2558845" cy="276999"/>
          </a:xfrm>
          <a:prstGeom prst="rect">
            <a:avLst/>
          </a:prstGeom>
          <a:noFill/>
          <a:ln w="9525" algn="ctr">
            <a:noFill/>
            <a:miter lim="800000"/>
            <a:headEnd/>
            <a:tailEnd/>
          </a:ln>
          <a:effectLst/>
        </p:spPr>
        <p:txBody>
          <a:bodyPr wrap="square">
            <a:spAutoFit/>
          </a:bodyPr>
          <a:lstStyle/>
          <a:p>
            <a:pPr algn="ctr">
              <a:spcBef>
                <a:spcPct val="50000"/>
              </a:spcBef>
            </a:pPr>
            <a:r>
              <a:rPr lang="de-DE" sz="1200" dirty="0"/>
              <a:t>Brodmann, 1908.</a:t>
            </a:r>
            <a:endParaRPr lang="en-US" sz="1200" dirty="0"/>
          </a:p>
        </p:txBody>
      </p:sp>
    </p:spTree>
    <p:extLst>
      <p:ext uri="{BB962C8B-B14F-4D97-AF65-F5344CB8AC3E}">
        <p14:creationId xmlns:p14="http://schemas.microsoft.com/office/powerpoint/2010/main" val="4209250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0" name="Line 1211"/>
          <p:cNvSpPr>
            <a:spLocks noChangeShapeType="1"/>
          </p:cNvSpPr>
          <p:nvPr/>
        </p:nvSpPr>
        <p:spPr bwMode="auto">
          <a:xfrm>
            <a:off x="4987500" y="4551987"/>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cxnSp>
        <p:nvCxnSpPr>
          <p:cNvPr id="1108" name="Straight Connector 1107"/>
          <p:cNvCxnSpPr/>
          <p:nvPr/>
        </p:nvCxnSpPr>
        <p:spPr>
          <a:xfrm>
            <a:off x="1042344" y="3979720"/>
            <a:ext cx="2714946"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09" name="Line 72"/>
          <p:cNvSpPr>
            <a:spLocks noChangeShapeType="1"/>
          </p:cNvSpPr>
          <p:nvPr/>
        </p:nvSpPr>
        <p:spPr bwMode="auto">
          <a:xfrm>
            <a:off x="1048405" y="4576109"/>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0" name="Line 73"/>
          <p:cNvSpPr>
            <a:spLocks noChangeShapeType="1"/>
          </p:cNvSpPr>
          <p:nvPr/>
        </p:nvSpPr>
        <p:spPr bwMode="auto">
          <a:xfrm flipV="1">
            <a:off x="1048421" y="1864224"/>
            <a:ext cx="3031" cy="271191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1" name="Rectangle 75"/>
          <p:cNvSpPr>
            <a:spLocks noChangeArrowheads="1"/>
          </p:cNvSpPr>
          <p:nvPr/>
        </p:nvSpPr>
        <p:spPr bwMode="auto">
          <a:xfrm>
            <a:off x="884797"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112" name="Line 76"/>
          <p:cNvSpPr>
            <a:spLocks noChangeShapeType="1"/>
          </p:cNvSpPr>
          <p:nvPr/>
        </p:nvSpPr>
        <p:spPr bwMode="auto">
          <a:xfrm flipV="1">
            <a:off x="139080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3" name="Line 78"/>
          <p:cNvSpPr>
            <a:spLocks noChangeShapeType="1"/>
          </p:cNvSpPr>
          <p:nvPr/>
        </p:nvSpPr>
        <p:spPr bwMode="auto">
          <a:xfrm flipV="1">
            <a:off x="1727141"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4" name="Rectangle 79"/>
          <p:cNvSpPr>
            <a:spLocks noChangeArrowheads="1"/>
          </p:cNvSpPr>
          <p:nvPr/>
        </p:nvSpPr>
        <p:spPr bwMode="auto">
          <a:xfrm>
            <a:off x="1563533"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115" name="Line 80"/>
          <p:cNvSpPr>
            <a:spLocks noChangeShapeType="1"/>
          </p:cNvSpPr>
          <p:nvPr/>
        </p:nvSpPr>
        <p:spPr bwMode="auto">
          <a:xfrm flipV="1">
            <a:off x="2066509"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6" name="Line 82"/>
          <p:cNvSpPr>
            <a:spLocks noChangeShapeType="1"/>
          </p:cNvSpPr>
          <p:nvPr/>
        </p:nvSpPr>
        <p:spPr bwMode="auto">
          <a:xfrm flipV="1">
            <a:off x="2405878"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7" name="Rectangle 83"/>
          <p:cNvSpPr>
            <a:spLocks noChangeArrowheads="1"/>
          </p:cNvSpPr>
          <p:nvPr/>
        </p:nvSpPr>
        <p:spPr bwMode="auto">
          <a:xfrm>
            <a:off x="2360425" y="4615503"/>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a:t>
            </a:r>
            <a:endParaRPr lang="en-US" sz="1400">
              <a:solidFill>
                <a:prstClr val="black"/>
              </a:solidFill>
              <a:latin typeface="Arial" pitchFamily="34" charset="0"/>
              <a:cs typeface="Arial" pitchFamily="34" charset="0"/>
            </a:endParaRPr>
          </a:p>
        </p:txBody>
      </p:sp>
      <p:sp>
        <p:nvSpPr>
          <p:cNvPr id="1118" name="Line 84"/>
          <p:cNvSpPr>
            <a:spLocks noChangeShapeType="1"/>
          </p:cNvSpPr>
          <p:nvPr/>
        </p:nvSpPr>
        <p:spPr bwMode="auto">
          <a:xfrm flipV="1">
            <a:off x="2742215"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9" name="Line 86"/>
          <p:cNvSpPr>
            <a:spLocks noChangeShapeType="1"/>
          </p:cNvSpPr>
          <p:nvPr/>
        </p:nvSpPr>
        <p:spPr bwMode="auto">
          <a:xfrm flipV="1">
            <a:off x="3081583"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20" name="Rectangle 87"/>
          <p:cNvSpPr>
            <a:spLocks noChangeArrowheads="1"/>
          </p:cNvSpPr>
          <p:nvPr/>
        </p:nvSpPr>
        <p:spPr bwMode="auto">
          <a:xfrm>
            <a:off x="2969471"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05" name="Line 88"/>
          <p:cNvSpPr>
            <a:spLocks noChangeShapeType="1"/>
          </p:cNvSpPr>
          <p:nvPr/>
        </p:nvSpPr>
        <p:spPr bwMode="auto">
          <a:xfrm flipV="1">
            <a:off x="341792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3" name="Line 90"/>
          <p:cNvSpPr>
            <a:spLocks noChangeShapeType="1"/>
          </p:cNvSpPr>
          <p:nvPr/>
        </p:nvSpPr>
        <p:spPr bwMode="auto">
          <a:xfrm flipV="1">
            <a:off x="3757290"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4" name="Rectangle 91"/>
          <p:cNvSpPr>
            <a:spLocks noChangeArrowheads="1"/>
          </p:cNvSpPr>
          <p:nvPr/>
        </p:nvSpPr>
        <p:spPr bwMode="auto">
          <a:xfrm>
            <a:off x="3645177"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15" name="Rectangle 93"/>
          <p:cNvSpPr>
            <a:spLocks noChangeArrowheads="1"/>
          </p:cNvSpPr>
          <p:nvPr/>
        </p:nvSpPr>
        <p:spPr bwMode="auto">
          <a:xfrm>
            <a:off x="881522" y="444884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16" name="Line 94"/>
          <p:cNvSpPr>
            <a:spLocks noChangeShapeType="1"/>
          </p:cNvSpPr>
          <p:nvPr/>
        </p:nvSpPr>
        <p:spPr bwMode="auto">
          <a:xfrm>
            <a:off x="1060541" y="418826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7" name="Rectangle 95"/>
          <p:cNvSpPr>
            <a:spLocks noChangeArrowheads="1"/>
          </p:cNvSpPr>
          <p:nvPr/>
        </p:nvSpPr>
        <p:spPr bwMode="auto">
          <a:xfrm>
            <a:off x="716301" y="406099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0.1</a:t>
            </a:r>
            <a:endParaRPr lang="en-US" sz="1400">
              <a:solidFill>
                <a:prstClr val="black"/>
              </a:solidFill>
              <a:latin typeface="Arial" pitchFamily="34" charset="0"/>
              <a:cs typeface="Arial" pitchFamily="34" charset="0"/>
            </a:endParaRPr>
          </a:p>
        </p:txBody>
      </p:sp>
      <p:sp>
        <p:nvSpPr>
          <p:cNvPr id="1918" name="Line 96"/>
          <p:cNvSpPr>
            <a:spLocks noChangeShapeType="1"/>
          </p:cNvSpPr>
          <p:nvPr/>
        </p:nvSpPr>
        <p:spPr bwMode="auto">
          <a:xfrm>
            <a:off x="1060541" y="380041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9" name="Rectangle 97"/>
          <p:cNvSpPr>
            <a:spLocks noChangeArrowheads="1"/>
          </p:cNvSpPr>
          <p:nvPr/>
        </p:nvSpPr>
        <p:spPr bwMode="auto">
          <a:xfrm>
            <a:off x="716301" y="367314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0.2</a:t>
            </a:r>
            <a:endParaRPr lang="en-US" sz="1400">
              <a:solidFill>
                <a:prstClr val="black"/>
              </a:solidFill>
              <a:latin typeface="Arial" pitchFamily="34" charset="0"/>
              <a:cs typeface="Arial" pitchFamily="34" charset="0"/>
            </a:endParaRPr>
          </a:p>
        </p:txBody>
      </p:sp>
      <p:sp>
        <p:nvSpPr>
          <p:cNvPr id="1920" name="Line 98"/>
          <p:cNvSpPr>
            <a:spLocks noChangeShapeType="1"/>
          </p:cNvSpPr>
          <p:nvPr/>
        </p:nvSpPr>
        <p:spPr bwMode="auto">
          <a:xfrm>
            <a:off x="1060541" y="341256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1" name="Rectangle 99"/>
          <p:cNvSpPr>
            <a:spLocks noChangeArrowheads="1"/>
          </p:cNvSpPr>
          <p:nvPr/>
        </p:nvSpPr>
        <p:spPr bwMode="auto">
          <a:xfrm>
            <a:off x="716301" y="328529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0.3</a:t>
            </a:r>
            <a:endParaRPr lang="en-US" sz="1400">
              <a:solidFill>
                <a:prstClr val="black"/>
              </a:solidFill>
              <a:latin typeface="Arial" pitchFamily="34" charset="0"/>
              <a:cs typeface="Arial" pitchFamily="34" charset="0"/>
            </a:endParaRPr>
          </a:p>
        </p:txBody>
      </p:sp>
      <p:sp>
        <p:nvSpPr>
          <p:cNvPr id="1922" name="Line 100"/>
          <p:cNvSpPr>
            <a:spLocks noChangeShapeType="1"/>
          </p:cNvSpPr>
          <p:nvPr/>
        </p:nvSpPr>
        <p:spPr bwMode="auto">
          <a:xfrm>
            <a:off x="1060541" y="302774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3" name="Rectangle 101"/>
          <p:cNvSpPr>
            <a:spLocks noChangeArrowheads="1"/>
          </p:cNvSpPr>
          <p:nvPr/>
        </p:nvSpPr>
        <p:spPr bwMode="auto">
          <a:xfrm>
            <a:off x="716301" y="290047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0.4</a:t>
            </a:r>
            <a:endParaRPr lang="en-US" sz="1400">
              <a:solidFill>
                <a:prstClr val="black"/>
              </a:solidFill>
              <a:latin typeface="Arial" pitchFamily="34" charset="0"/>
              <a:cs typeface="Arial" pitchFamily="34" charset="0"/>
            </a:endParaRPr>
          </a:p>
        </p:txBody>
      </p:sp>
      <p:sp>
        <p:nvSpPr>
          <p:cNvPr id="1924" name="Line 102"/>
          <p:cNvSpPr>
            <a:spLocks noChangeShapeType="1"/>
          </p:cNvSpPr>
          <p:nvPr/>
        </p:nvSpPr>
        <p:spPr bwMode="auto">
          <a:xfrm>
            <a:off x="1060541" y="263989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5" name="Rectangle 103"/>
          <p:cNvSpPr>
            <a:spLocks noChangeArrowheads="1"/>
          </p:cNvSpPr>
          <p:nvPr/>
        </p:nvSpPr>
        <p:spPr bwMode="auto">
          <a:xfrm>
            <a:off x="716301" y="251262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1926" name="Line 104"/>
          <p:cNvSpPr>
            <a:spLocks noChangeShapeType="1"/>
          </p:cNvSpPr>
          <p:nvPr/>
        </p:nvSpPr>
        <p:spPr bwMode="auto">
          <a:xfrm>
            <a:off x="1060541" y="225204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7" name="Rectangle 105"/>
          <p:cNvSpPr>
            <a:spLocks noChangeArrowheads="1"/>
          </p:cNvSpPr>
          <p:nvPr/>
        </p:nvSpPr>
        <p:spPr bwMode="auto">
          <a:xfrm>
            <a:off x="716301" y="212477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0.6</a:t>
            </a:r>
            <a:endParaRPr lang="en-US" sz="1400">
              <a:solidFill>
                <a:prstClr val="black"/>
              </a:solidFill>
              <a:latin typeface="Arial" pitchFamily="34" charset="0"/>
              <a:cs typeface="Arial" pitchFamily="34" charset="0"/>
            </a:endParaRPr>
          </a:p>
        </p:txBody>
      </p:sp>
      <p:sp>
        <p:nvSpPr>
          <p:cNvPr id="1928" name="Line 106"/>
          <p:cNvSpPr>
            <a:spLocks noChangeShapeType="1"/>
          </p:cNvSpPr>
          <p:nvPr/>
        </p:nvSpPr>
        <p:spPr bwMode="auto">
          <a:xfrm>
            <a:off x="1060541" y="1864192"/>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9" name="Rectangle 107"/>
          <p:cNvSpPr>
            <a:spLocks noChangeArrowheads="1"/>
          </p:cNvSpPr>
          <p:nvPr/>
        </p:nvSpPr>
        <p:spPr bwMode="auto">
          <a:xfrm>
            <a:off x="716301" y="1736925"/>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0.7</a:t>
            </a:r>
            <a:endParaRPr lang="en-US" sz="1400" dirty="0">
              <a:solidFill>
                <a:prstClr val="black"/>
              </a:solidFill>
              <a:latin typeface="Arial" pitchFamily="34" charset="0"/>
              <a:cs typeface="Arial" pitchFamily="34" charset="0"/>
            </a:endParaRPr>
          </a:p>
        </p:txBody>
      </p:sp>
      <p:sp>
        <p:nvSpPr>
          <p:cNvPr id="1930" name="Rectangle 109"/>
          <p:cNvSpPr>
            <a:spLocks noChangeArrowheads="1"/>
          </p:cNvSpPr>
          <p:nvPr/>
        </p:nvSpPr>
        <p:spPr bwMode="auto">
          <a:xfrm>
            <a:off x="1084765" y="3606485"/>
            <a:ext cx="269678" cy="96962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1" name="Rectangle 110"/>
          <p:cNvSpPr>
            <a:spLocks noChangeArrowheads="1"/>
          </p:cNvSpPr>
          <p:nvPr/>
        </p:nvSpPr>
        <p:spPr bwMode="auto">
          <a:xfrm>
            <a:off x="1424134" y="4288251"/>
            <a:ext cx="266646" cy="28785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2" name="Rectangle 111"/>
          <p:cNvSpPr>
            <a:spLocks noChangeArrowheads="1"/>
          </p:cNvSpPr>
          <p:nvPr/>
        </p:nvSpPr>
        <p:spPr bwMode="auto">
          <a:xfrm>
            <a:off x="1760473" y="4142807"/>
            <a:ext cx="269678" cy="43330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3" name="Rectangle 112"/>
          <p:cNvSpPr>
            <a:spLocks noChangeArrowheads="1"/>
          </p:cNvSpPr>
          <p:nvPr/>
        </p:nvSpPr>
        <p:spPr bwMode="auto">
          <a:xfrm>
            <a:off x="2099839" y="4236741"/>
            <a:ext cx="266646" cy="33936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4" name="Rectangle 113"/>
          <p:cNvSpPr>
            <a:spLocks noChangeArrowheads="1"/>
          </p:cNvSpPr>
          <p:nvPr/>
        </p:nvSpPr>
        <p:spPr bwMode="auto">
          <a:xfrm>
            <a:off x="2436178" y="4061028"/>
            <a:ext cx="269678" cy="515113"/>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5" name="Rectangle 114"/>
          <p:cNvSpPr>
            <a:spLocks noChangeArrowheads="1"/>
          </p:cNvSpPr>
          <p:nvPr/>
        </p:nvSpPr>
        <p:spPr bwMode="auto">
          <a:xfrm>
            <a:off x="2775547" y="3730717"/>
            <a:ext cx="266646" cy="84539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6" name="Rectangle 115"/>
          <p:cNvSpPr>
            <a:spLocks noChangeArrowheads="1"/>
          </p:cNvSpPr>
          <p:nvPr/>
        </p:nvSpPr>
        <p:spPr bwMode="auto">
          <a:xfrm>
            <a:off x="3114915" y="3367117"/>
            <a:ext cx="266646" cy="120900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7" name="Rectangle 116"/>
          <p:cNvSpPr>
            <a:spLocks noChangeArrowheads="1"/>
          </p:cNvSpPr>
          <p:nvPr/>
        </p:nvSpPr>
        <p:spPr bwMode="auto">
          <a:xfrm>
            <a:off x="3451252" y="1997515"/>
            <a:ext cx="269678" cy="257859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15" name="Group 14"/>
          <p:cNvGrpSpPr/>
          <p:nvPr/>
        </p:nvGrpSpPr>
        <p:grpSpPr>
          <a:xfrm>
            <a:off x="1141226" y="1849910"/>
            <a:ext cx="2519843" cy="2419304"/>
            <a:chOff x="1141223" y="1830858"/>
            <a:chExt cx="2519843" cy="2419304"/>
          </a:xfrm>
        </p:grpSpPr>
        <p:sp>
          <p:nvSpPr>
            <p:cNvPr id="1938" name="Rectangle 118"/>
            <p:cNvSpPr>
              <a:spLocks noChangeArrowheads="1"/>
            </p:cNvSpPr>
            <p:nvPr/>
          </p:nvSpPr>
          <p:spPr bwMode="auto">
            <a:xfrm>
              <a:off x="1141223" y="3441659"/>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1/4</a:t>
              </a:r>
              <a:endParaRPr lang="en-US" sz="800" dirty="0">
                <a:solidFill>
                  <a:prstClr val="black"/>
                </a:solidFill>
                <a:latin typeface="Arial" pitchFamily="34" charset="0"/>
                <a:cs typeface="Arial" pitchFamily="34" charset="0"/>
              </a:endParaRPr>
            </a:p>
          </p:txBody>
        </p:sp>
        <p:sp>
          <p:nvSpPr>
            <p:cNvPr id="1939" name="Rectangle 119"/>
            <p:cNvSpPr>
              <a:spLocks noChangeArrowheads="1"/>
            </p:cNvSpPr>
            <p:nvPr/>
          </p:nvSpPr>
          <p:spPr bwMode="auto">
            <a:xfrm>
              <a:off x="1463157" y="4127051"/>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2/27</a:t>
              </a:r>
              <a:endParaRPr lang="en-US" sz="800" dirty="0">
                <a:solidFill>
                  <a:prstClr val="black"/>
                </a:solidFill>
                <a:latin typeface="Arial" pitchFamily="34" charset="0"/>
                <a:cs typeface="Arial" pitchFamily="34" charset="0"/>
              </a:endParaRPr>
            </a:p>
          </p:txBody>
        </p:sp>
        <p:sp>
          <p:nvSpPr>
            <p:cNvPr id="1940" name="Rectangle 120"/>
            <p:cNvSpPr>
              <a:spLocks noChangeArrowheads="1"/>
            </p:cNvSpPr>
            <p:nvPr/>
          </p:nvSpPr>
          <p:spPr bwMode="auto">
            <a:xfrm>
              <a:off x="1799509" y="3988273"/>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7/63</a:t>
              </a:r>
              <a:endParaRPr lang="en-US" sz="800" dirty="0">
                <a:solidFill>
                  <a:prstClr val="black"/>
                </a:solidFill>
                <a:latin typeface="Arial" pitchFamily="34" charset="0"/>
                <a:cs typeface="Arial" pitchFamily="34" charset="0"/>
              </a:endParaRPr>
            </a:p>
          </p:txBody>
        </p:sp>
        <p:sp>
          <p:nvSpPr>
            <p:cNvPr id="1941" name="Rectangle 121"/>
            <p:cNvSpPr>
              <a:spLocks noChangeArrowheads="1"/>
            </p:cNvSpPr>
            <p:nvPr/>
          </p:nvSpPr>
          <p:spPr bwMode="auto">
            <a:xfrm>
              <a:off x="2074959" y="408099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15/173</a:t>
              </a:r>
              <a:endParaRPr lang="en-US" sz="800" dirty="0">
                <a:solidFill>
                  <a:prstClr val="black"/>
                </a:solidFill>
                <a:latin typeface="Arial" pitchFamily="34" charset="0"/>
                <a:cs typeface="Arial" pitchFamily="34" charset="0"/>
              </a:endParaRPr>
            </a:p>
          </p:txBody>
        </p:sp>
        <p:sp>
          <p:nvSpPr>
            <p:cNvPr id="1942" name="Rectangle 122"/>
            <p:cNvSpPr>
              <a:spLocks noChangeArrowheads="1"/>
            </p:cNvSpPr>
            <p:nvPr/>
          </p:nvSpPr>
          <p:spPr bwMode="auto">
            <a:xfrm>
              <a:off x="2407662" y="390888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17/128</a:t>
              </a:r>
              <a:endParaRPr lang="en-US" sz="800" dirty="0">
                <a:solidFill>
                  <a:prstClr val="black"/>
                </a:solidFill>
                <a:latin typeface="Arial" pitchFamily="34" charset="0"/>
                <a:cs typeface="Arial" pitchFamily="34" charset="0"/>
              </a:endParaRPr>
            </a:p>
          </p:txBody>
        </p:sp>
        <p:sp>
          <p:nvSpPr>
            <p:cNvPr id="1943" name="Rectangle 123"/>
            <p:cNvSpPr>
              <a:spLocks noChangeArrowheads="1"/>
            </p:cNvSpPr>
            <p:nvPr/>
          </p:nvSpPr>
          <p:spPr bwMode="auto">
            <a:xfrm>
              <a:off x="2793533" y="3580424"/>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19/87</a:t>
              </a:r>
              <a:endParaRPr lang="en-US" sz="800" dirty="0">
                <a:solidFill>
                  <a:prstClr val="black"/>
                </a:solidFill>
                <a:latin typeface="Arial" pitchFamily="34" charset="0"/>
                <a:cs typeface="Arial" pitchFamily="34" charset="0"/>
              </a:endParaRPr>
            </a:p>
          </p:txBody>
        </p:sp>
        <p:sp>
          <p:nvSpPr>
            <p:cNvPr id="1944" name="Rectangle 124"/>
            <p:cNvSpPr>
              <a:spLocks noChangeArrowheads="1"/>
            </p:cNvSpPr>
            <p:nvPr/>
          </p:nvSpPr>
          <p:spPr bwMode="auto">
            <a:xfrm>
              <a:off x="3114720" y="3205909"/>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10/32</a:t>
              </a:r>
              <a:endParaRPr lang="en-US" sz="800" dirty="0">
                <a:solidFill>
                  <a:prstClr val="black"/>
                </a:solidFill>
                <a:latin typeface="Arial" pitchFamily="34" charset="0"/>
                <a:cs typeface="Arial" pitchFamily="34" charset="0"/>
              </a:endParaRPr>
            </a:p>
          </p:txBody>
        </p:sp>
        <p:sp>
          <p:nvSpPr>
            <p:cNvPr id="1945" name="Rectangle 125"/>
            <p:cNvSpPr>
              <a:spLocks noChangeArrowheads="1"/>
            </p:cNvSpPr>
            <p:nvPr/>
          </p:nvSpPr>
          <p:spPr bwMode="auto">
            <a:xfrm>
              <a:off x="3516795" y="1830858"/>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4/6</a:t>
              </a:r>
              <a:endParaRPr lang="en-US" sz="800" dirty="0">
                <a:solidFill>
                  <a:prstClr val="black"/>
                </a:solidFill>
                <a:latin typeface="Arial" pitchFamily="34" charset="0"/>
                <a:cs typeface="Arial" pitchFamily="34" charset="0"/>
              </a:endParaRPr>
            </a:p>
          </p:txBody>
        </p:sp>
      </p:grpSp>
      <p:sp>
        <p:nvSpPr>
          <p:cNvPr id="1946" name="Rectangle 126"/>
          <p:cNvSpPr>
            <a:spLocks noChangeArrowheads="1"/>
          </p:cNvSpPr>
          <p:nvPr/>
        </p:nvSpPr>
        <p:spPr bwMode="auto">
          <a:xfrm>
            <a:off x="1802882" y="4818523"/>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1947" name="Rectangle 127"/>
          <p:cNvSpPr>
            <a:spLocks noChangeArrowheads="1"/>
          </p:cNvSpPr>
          <p:nvPr/>
        </p:nvSpPr>
        <p:spPr bwMode="auto">
          <a:xfrm rot="16200000">
            <a:off x="-488816" y="2997297"/>
            <a:ext cx="19460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probability</a:t>
            </a:r>
            <a:endParaRPr lang="en-US" sz="1400" b="1" dirty="0">
              <a:solidFill>
                <a:prstClr val="black"/>
              </a:solidFill>
              <a:latin typeface="Arial" pitchFamily="34" charset="0"/>
              <a:cs typeface="Arial" pitchFamily="34" charset="0"/>
            </a:endParaRPr>
          </a:p>
        </p:txBody>
      </p:sp>
      <p:sp>
        <p:nvSpPr>
          <p:cNvPr id="1954" name="Line 1212"/>
          <p:cNvSpPr>
            <a:spLocks noChangeShapeType="1"/>
          </p:cNvSpPr>
          <p:nvPr/>
        </p:nvSpPr>
        <p:spPr bwMode="auto">
          <a:xfrm flipV="1">
            <a:off x="7696386" y="1846550"/>
            <a:ext cx="0" cy="2702826"/>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55" name="Rectangle 1214"/>
          <p:cNvSpPr>
            <a:spLocks noChangeArrowheads="1"/>
          </p:cNvSpPr>
          <p:nvPr/>
        </p:nvSpPr>
        <p:spPr bwMode="auto">
          <a:xfrm>
            <a:off x="4848133"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58" name="Rectangle 1218"/>
          <p:cNvSpPr>
            <a:spLocks noChangeArrowheads="1"/>
          </p:cNvSpPr>
          <p:nvPr/>
        </p:nvSpPr>
        <p:spPr bwMode="auto">
          <a:xfrm>
            <a:off x="5526869"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1" name="Rectangle 1222"/>
          <p:cNvSpPr>
            <a:spLocks noChangeArrowheads="1"/>
          </p:cNvSpPr>
          <p:nvPr/>
        </p:nvSpPr>
        <p:spPr bwMode="auto">
          <a:xfrm>
            <a:off x="6305583" y="461785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64" name="Rectangle 1226"/>
          <p:cNvSpPr>
            <a:spLocks noChangeArrowheads="1"/>
          </p:cNvSpPr>
          <p:nvPr/>
        </p:nvSpPr>
        <p:spPr bwMode="auto">
          <a:xfrm>
            <a:off x="6923718"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6" name="Rectangle 1230"/>
          <p:cNvSpPr>
            <a:spLocks noChangeArrowheads="1"/>
          </p:cNvSpPr>
          <p:nvPr/>
        </p:nvSpPr>
        <p:spPr bwMode="auto">
          <a:xfrm>
            <a:off x="7602455"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67" name="Rectangle 1232"/>
          <p:cNvSpPr>
            <a:spLocks noChangeArrowheads="1"/>
          </p:cNvSpPr>
          <p:nvPr/>
        </p:nvSpPr>
        <p:spPr bwMode="auto">
          <a:xfrm>
            <a:off x="7741842" y="446453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1F497D">
                    <a:lumMod val="60000"/>
                    <a:lumOff val="40000"/>
                  </a:srgbClr>
                </a:solidFill>
                <a:latin typeface="Arial" pitchFamily="34" charset="0"/>
                <a:cs typeface="Arial" pitchFamily="34" charset="0"/>
              </a:rPr>
              <a:t>0</a:t>
            </a:r>
          </a:p>
        </p:txBody>
      </p:sp>
      <p:sp>
        <p:nvSpPr>
          <p:cNvPr id="1968" name="Line 1233"/>
          <p:cNvSpPr>
            <a:spLocks noChangeShapeType="1"/>
          </p:cNvSpPr>
          <p:nvPr/>
        </p:nvSpPr>
        <p:spPr bwMode="auto">
          <a:xfrm flipH="1">
            <a:off x="7628231" y="4097894"/>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69" name="Rectangle 1234"/>
          <p:cNvSpPr>
            <a:spLocks noChangeArrowheads="1"/>
          </p:cNvSpPr>
          <p:nvPr/>
        </p:nvSpPr>
        <p:spPr bwMode="auto">
          <a:xfrm>
            <a:off x="7741842" y="401305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1</a:t>
            </a:r>
          </a:p>
        </p:txBody>
      </p:sp>
      <p:sp>
        <p:nvSpPr>
          <p:cNvPr id="1970" name="Line 1235"/>
          <p:cNvSpPr>
            <a:spLocks noChangeShapeType="1"/>
          </p:cNvSpPr>
          <p:nvPr/>
        </p:nvSpPr>
        <p:spPr bwMode="auto">
          <a:xfrm flipH="1">
            <a:off x="7628231" y="3646414"/>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1" name="Rectangle 1236"/>
          <p:cNvSpPr>
            <a:spLocks noChangeArrowheads="1"/>
          </p:cNvSpPr>
          <p:nvPr/>
        </p:nvSpPr>
        <p:spPr bwMode="auto">
          <a:xfrm>
            <a:off x="7741842" y="3561570"/>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2</a:t>
            </a:r>
          </a:p>
        </p:txBody>
      </p:sp>
      <p:sp>
        <p:nvSpPr>
          <p:cNvPr id="1972" name="Line 1237"/>
          <p:cNvSpPr>
            <a:spLocks noChangeShapeType="1"/>
          </p:cNvSpPr>
          <p:nvPr/>
        </p:nvSpPr>
        <p:spPr bwMode="auto">
          <a:xfrm flipH="1">
            <a:off x="7628231" y="3197963"/>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3" name="Rectangle 1238"/>
          <p:cNvSpPr>
            <a:spLocks noChangeArrowheads="1"/>
          </p:cNvSpPr>
          <p:nvPr/>
        </p:nvSpPr>
        <p:spPr bwMode="auto">
          <a:xfrm>
            <a:off x="7741842" y="3113119"/>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3</a:t>
            </a:r>
          </a:p>
        </p:txBody>
      </p:sp>
      <p:sp>
        <p:nvSpPr>
          <p:cNvPr id="1974" name="Line 1239"/>
          <p:cNvSpPr>
            <a:spLocks noChangeShapeType="1"/>
          </p:cNvSpPr>
          <p:nvPr/>
        </p:nvSpPr>
        <p:spPr bwMode="auto">
          <a:xfrm flipH="1">
            <a:off x="7628231" y="2746481"/>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5" name="Rectangle 1240"/>
          <p:cNvSpPr>
            <a:spLocks noChangeArrowheads="1"/>
          </p:cNvSpPr>
          <p:nvPr/>
        </p:nvSpPr>
        <p:spPr bwMode="auto">
          <a:xfrm>
            <a:off x="7741842" y="2661639"/>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4</a:t>
            </a:r>
          </a:p>
        </p:txBody>
      </p:sp>
      <p:sp>
        <p:nvSpPr>
          <p:cNvPr id="1976" name="Line 1241"/>
          <p:cNvSpPr>
            <a:spLocks noChangeShapeType="1"/>
          </p:cNvSpPr>
          <p:nvPr/>
        </p:nvSpPr>
        <p:spPr bwMode="auto">
          <a:xfrm flipH="1">
            <a:off x="7628231" y="2295001"/>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7" name="Rectangle 1242"/>
          <p:cNvSpPr>
            <a:spLocks noChangeArrowheads="1"/>
          </p:cNvSpPr>
          <p:nvPr/>
        </p:nvSpPr>
        <p:spPr bwMode="auto">
          <a:xfrm>
            <a:off x="7741842" y="2207127"/>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5</a:t>
            </a:r>
          </a:p>
        </p:txBody>
      </p:sp>
      <p:sp>
        <p:nvSpPr>
          <p:cNvPr id="1978" name="Line 1243"/>
          <p:cNvSpPr>
            <a:spLocks noChangeShapeType="1"/>
          </p:cNvSpPr>
          <p:nvPr/>
        </p:nvSpPr>
        <p:spPr bwMode="auto">
          <a:xfrm flipH="1">
            <a:off x="7628231" y="1840489"/>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9" name="Rectangle 1244"/>
          <p:cNvSpPr>
            <a:spLocks noChangeArrowheads="1"/>
          </p:cNvSpPr>
          <p:nvPr/>
        </p:nvSpPr>
        <p:spPr bwMode="auto">
          <a:xfrm>
            <a:off x="7741842" y="175564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1F497D">
                    <a:lumMod val="60000"/>
                    <a:lumOff val="40000"/>
                  </a:srgbClr>
                </a:solidFill>
                <a:latin typeface="Arial" pitchFamily="34" charset="0"/>
                <a:cs typeface="Arial" pitchFamily="34" charset="0"/>
              </a:rPr>
              <a:t>6</a:t>
            </a:r>
          </a:p>
        </p:txBody>
      </p:sp>
      <p:grpSp>
        <p:nvGrpSpPr>
          <p:cNvPr id="14" name="Group 13"/>
          <p:cNvGrpSpPr/>
          <p:nvPr/>
        </p:nvGrpSpPr>
        <p:grpSpPr>
          <a:xfrm>
            <a:off x="5032952" y="2146526"/>
            <a:ext cx="2608893" cy="2402850"/>
            <a:chOff x="5032952" y="2146526"/>
            <a:chExt cx="2608893" cy="2402850"/>
          </a:xfrm>
        </p:grpSpPr>
        <p:sp>
          <p:nvSpPr>
            <p:cNvPr id="1956" name="Line 1215"/>
            <p:cNvSpPr>
              <a:spLocks noChangeShapeType="1"/>
            </p:cNvSpPr>
            <p:nvPr/>
          </p:nvSpPr>
          <p:spPr bwMode="auto">
            <a:xfrm flipV="1">
              <a:off x="5326869" y="4522104"/>
              <a:ext cx="3031" cy="27272"/>
            </a:xfrm>
            <a:prstGeom prst="line">
              <a:avLst/>
            </a:pr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65" name="Line 1227"/>
            <p:cNvSpPr>
              <a:spLocks noChangeShapeType="1"/>
            </p:cNvSpPr>
            <p:nvPr/>
          </p:nvSpPr>
          <p:spPr bwMode="auto">
            <a:xfrm flipV="1">
              <a:off x="7353989" y="4522104"/>
              <a:ext cx="3031" cy="27272"/>
            </a:xfrm>
            <a:prstGeom prst="line">
              <a:avLst/>
            </a:pr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0" name="Rectangle 1287"/>
            <p:cNvSpPr>
              <a:spLocks noChangeArrowheads="1"/>
            </p:cNvSpPr>
            <p:nvPr/>
          </p:nvSpPr>
          <p:spPr bwMode="auto">
            <a:xfrm>
              <a:off x="503295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1" name="Rectangle 1288"/>
            <p:cNvSpPr>
              <a:spLocks noChangeArrowheads="1"/>
            </p:cNvSpPr>
            <p:nvPr/>
          </p:nvSpPr>
          <p:spPr bwMode="auto">
            <a:xfrm>
              <a:off x="503295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2" name="Rectangle 1289"/>
            <p:cNvSpPr>
              <a:spLocks noChangeArrowheads="1"/>
            </p:cNvSpPr>
            <p:nvPr/>
          </p:nvSpPr>
          <p:spPr bwMode="auto">
            <a:xfrm>
              <a:off x="504204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3" name="Rectangle 1290"/>
            <p:cNvSpPr>
              <a:spLocks noChangeArrowheads="1"/>
            </p:cNvSpPr>
            <p:nvPr/>
          </p:nvSpPr>
          <p:spPr bwMode="auto">
            <a:xfrm>
              <a:off x="504204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4" name="Rectangle 1291"/>
            <p:cNvSpPr>
              <a:spLocks noChangeArrowheads="1"/>
            </p:cNvSpPr>
            <p:nvPr/>
          </p:nvSpPr>
          <p:spPr bwMode="auto">
            <a:xfrm>
              <a:off x="505416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5" name="Rectangle 1292"/>
            <p:cNvSpPr>
              <a:spLocks noChangeArrowheads="1"/>
            </p:cNvSpPr>
            <p:nvPr/>
          </p:nvSpPr>
          <p:spPr bwMode="auto">
            <a:xfrm>
              <a:off x="505416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6" name="Rectangle 1293"/>
            <p:cNvSpPr>
              <a:spLocks noChangeArrowheads="1"/>
            </p:cNvSpPr>
            <p:nvPr/>
          </p:nvSpPr>
          <p:spPr bwMode="auto">
            <a:xfrm>
              <a:off x="5063253" y="4546345"/>
              <a:ext cx="9091"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7" name="Rectangle 1294"/>
            <p:cNvSpPr>
              <a:spLocks noChangeArrowheads="1"/>
            </p:cNvSpPr>
            <p:nvPr/>
          </p:nvSpPr>
          <p:spPr bwMode="auto">
            <a:xfrm>
              <a:off x="5063253" y="4546345"/>
              <a:ext cx="9091"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8" name="Rectangle 1295"/>
            <p:cNvSpPr>
              <a:spLocks noChangeArrowheads="1"/>
            </p:cNvSpPr>
            <p:nvPr/>
          </p:nvSpPr>
          <p:spPr bwMode="auto">
            <a:xfrm>
              <a:off x="5072342" y="4546345"/>
              <a:ext cx="1212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9" name="Rectangle 1296"/>
            <p:cNvSpPr>
              <a:spLocks noChangeArrowheads="1"/>
            </p:cNvSpPr>
            <p:nvPr/>
          </p:nvSpPr>
          <p:spPr bwMode="auto">
            <a:xfrm>
              <a:off x="5072342" y="4546345"/>
              <a:ext cx="1212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0" name="Rectangle 1297"/>
            <p:cNvSpPr>
              <a:spLocks noChangeArrowheads="1"/>
            </p:cNvSpPr>
            <p:nvPr/>
          </p:nvSpPr>
          <p:spPr bwMode="auto">
            <a:xfrm>
              <a:off x="5084463"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1" name="Rectangle 1298"/>
            <p:cNvSpPr>
              <a:spLocks noChangeArrowheads="1"/>
            </p:cNvSpPr>
            <p:nvPr/>
          </p:nvSpPr>
          <p:spPr bwMode="auto">
            <a:xfrm>
              <a:off x="5084463"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2" name="Rectangle 1299"/>
            <p:cNvSpPr>
              <a:spLocks noChangeArrowheads="1"/>
            </p:cNvSpPr>
            <p:nvPr/>
          </p:nvSpPr>
          <p:spPr bwMode="auto">
            <a:xfrm>
              <a:off x="5093554" y="4546345"/>
              <a:ext cx="1212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3" name="Rectangle 1300"/>
            <p:cNvSpPr>
              <a:spLocks noChangeArrowheads="1"/>
            </p:cNvSpPr>
            <p:nvPr/>
          </p:nvSpPr>
          <p:spPr bwMode="auto">
            <a:xfrm>
              <a:off x="5093554" y="4546345"/>
              <a:ext cx="1212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4" name="Rectangle 1301"/>
            <p:cNvSpPr>
              <a:spLocks noChangeArrowheads="1"/>
            </p:cNvSpPr>
            <p:nvPr/>
          </p:nvSpPr>
          <p:spPr bwMode="auto">
            <a:xfrm>
              <a:off x="5105674" y="4546345"/>
              <a:ext cx="9091"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5" name="Rectangle 1302"/>
            <p:cNvSpPr>
              <a:spLocks noChangeArrowheads="1"/>
            </p:cNvSpPr>
            <p:nvPr/>
          </p:nvSpPr>
          <p:spPr bwMode="auto">
            <a:xfrm>
              <a:off x="5105674" y="4546345"/>
              <a:ext cx="9091"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6" name="Rectangle 1303"/>
            <p:cNvSpPr>
              <a:spLocks noChangeArrowheads="1"/>
            </p:cNvSpPr>
            <p:nvPr/>
          </p:nvSpPr>
          <p:spPr bwMode="auto">
            <a:xfrm>
              <a:off x="5117794"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7" name="Rectangle 1304"/>
            <p:cNvSpPr>
              <a:spLocks noChangeArrowheads="1"/>
            </p:cNvSpPr>
            <p:nvPr/>
          </p:nvSpPr>
          <p:spPr bwMode="auto">
            <a:xfrm>
              <a:off x="5117794"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8" name="Rectangle 1305"/>
            <p:cNvSpPr>
              <a:spLocks noChangeArrowheads="1"/>
            </p:cNvSpPr>
            <p:nvPr/>
          </p:nvSpPr>
          <p:spPr bwMode="auto">
            <a:xfrm>
              <a:off x="5129915"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9" name="Rectangle 1306"/>
            <p:cNvSpPr>
              <a:spLocks noChangeArrowheads="1"/>
            </p:cNvSpPr>
            <p:nvPr/>
          </p:nvSpPr>
          <p:spPr bwMode="auto">
            <a:xfrm>
              <a:off x="5129915"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0" name="Rectangle 1307"/>
            <p:cNvSpPr>
              <a:spLocks noChangeArrowheads="1"/>
            </p:cNvSpPr>
            <p:nvPr/>
          </p:nvSpPr>
          <p:spPr bwMode="auto">
            <a:xfrm>
              <a:off x="5139004"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1" name="Rectangle 1308"/>
            <p:cNvSpPr>
              <a:spLocks noChangeArrowheads="1"/>
            </p:cNvSpPr>
            <p:nvPr/>
          </p:nvSpPr>
          <p:spPr bwMode="auto">
            <a:xfrm>
              <a:off x="5139004"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2" name="Rectangle 1309"/>
            <p:cNvSpPr>
              <a:spLocks noChangeArrowheads="1"/>
            </p:cNvSpPr>
            <p:nvPr/>
          </p:nvSpPr>
          <p:spPr bwMode="auto">
            <a:xfrm>
              <a:off x="5151124" y="4543316"/>
              <a:ext cx="606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3" name="Rectangle 1310"/>
            <p:cNvSpPr>
              <a:spLocks noChangeArrowheads="1"/>
            </p:cNvSpPr>
            <p:nvPr/>
          </p:nvSpPr>
          <p:spPr bwMode="auto">
            <a:xfrm>
              <a:off x="5151124" y="4543316"/>
              <a:ext cx="606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4" name="Rectangle 1311"/>
            <p:cNvSpPr>
              <a:spLocks noChangeArrowheads="1"/>
            </p:cNvSpPr>
            <p:nvPr/>
          </p:nvSpPr>
          <p:spPr bwMode="auto">
            <a:xfrm>
              <a:off x="5160216" y="4543316"/>
              <a:ext cx="606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5" name="Rectangle 1312"/>
            <p:cNvSpPr>
              <a:spLocks noChangeArrowheads="1"/>
            </p:cNvSpPr>
            <p:nvPr/>
          </p:nvSpPr>
          <p:spPr bwMode="auto">
            <a:xfrm>
              <a:off x="5160216" y="4543316"/>
              <a:ext cx="606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6" name="Rectangle 1313"/>
            <p:cNvSpPr>
              <a:spLocks noChangeArrowheads="1"/>
            </p:cNvSpPr>
            <p:nvPr/>
          </p:nvSpPr>
          <p:spPr bwMode="auto">
            <a:xfrm>
              <a:off x="5172336"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7" name="Rectangle 1314"/>
            <p:cNvSpPr>
              <a:spLocks noChangeArrowheads="1"/>
            </p:cNvSpPr>
            <p:nvPr/>
          </p:nvSpPr>
          <p:spPr bwMode="auto">
            <a:xfrm>
              <a:off x="5172336"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8" name="Rectangle 1315"/>
            <p:cNvSpPr>
              <a:spLocks noChangeArrowheads="1"/>
            </p:cNvSpPr>
            <p:nvPr/>
          </p:nvSpPr>
          <p:spPr bwMode="auto">
            <a:xfrm>
              <a:off x="5181425"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9" name="Rectangle 1316"/>
            <p:cNvSpPr>
              <a:spLocks noChangeArrowheads="1"/>
            </p:cNvSpPr>
            <p:nvPr/>
          </p:nvSpPr>
          <p:spPr bwMode="auto">
            <a:xfrm>
              <a:off x="5181425"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0" name="Rectangle 1317"/>
            <p:cNvSpPr>
              <a:spLocks noChangeArrowheads="1"/>
            </p:cNvSpPr>
            <p:nvPr/>
          </p:nvSpPr>
          <p:spPr bwMode="auto">
            <a:xfrm>
              <a:off x="5190516"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1" name="Rectangle 1318"/>
            <p:cNvSpPr>
              <a:spLocks noChangeArrowheads="1"/>
            </p:cNvSpPr>
            <p:nvPr/>
          </p:nvSpPr>
          <p:spPr bwMode="auto">
            <a:xfrm>
              <a:off x="5190516"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2" name="Rectangle 1319"/>
            <p:cNvSpPr>
              <a:spLocks noChangeArrowheads="1"/>
            </p:cNvSpPr>
            <p:nvPr/>
          </p:nvSpPr>
          <p:spPr bwMode="auto">
            <a:xfrm>
              <a:off x="5202637"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3" name="Rectangle 1320"/>
            <p:cNvSpPr>
              <a:spLocks noChangeArrowheads="1"/>
            </p:cNvSpPr>
            <p:nvPr/>
          </p:nvSpPr>
          <p:spPr bwMode="auto">
            <a:xfrm>
              <a:off x="5202637"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4" name="Rectangle 1321"/>
            <p:cNvSpPr>
              <a:spLocks noChangeArrowheads="1"/>
            </p:cNvSpPr>
            <p:nvPr/>
          </p:nvSpPr>
          <p:spPr bwMode="auto">
            <a:xfrm>
              <a:off x="5211726"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5" name="Rectangle 1322"/>
            <p:cNvSpPr>
              <a:spLocks noChangeArrowheads="1"/>
            </p:cNvSpPr>
            <p:nvPr/>
          </p:nvSpPr>
          <p:spPr bwMode="auto">
            <a:xfrm>
              <a:off x="5211726"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6" name="Rectangle 1323"/>
            <p:cNvSpPr>
              <a:spLocks noChangeArrowheads="1"/>
            </p:cNvSpPr>
            <p:nvPr/>
          </p:nvSpPr>
          <p:spPr bwMode="auto">
            <a:xfrm>
              <a:off x="5226877"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7" name="Rectangle 1324"/>
            <p:cNvSpPr>
              <a:spLocks noChangeArrowheads="1"/>
            </p:cNvSpPr>
            <p:nvPr/>
          </p:nvSpPr>
          <p:spPr bwMode="auto">
            <a:xfrm>
              <a:off x="5226877"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8" name="Rectangle 1325"/>
            <p:cNvSpPr>
              <a:spLocks noChangeArrowheads="1"/>
            </p:cNvSpPr>
            <p:nvPr/>
          </p:nvSpPr>
          <p:spPr bwMode="auto">
            <a:xfrm>
              <a:off x="5235966"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9" name="Rectangle 1326"/>
            <p:cNvSpPr>
              <a:spLocks noChangeArrowheads="1"/>
            </p:cNvSpPr>
            <p:nvPr/>
          </p:nvSpPr>
          <p:spPr bwMode="auto">
            <a:xfrm>
              <a:off x="5235966"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0" name="Rectangle 1327"/>
            <p:cNvSpPr>
              <a:spLocks noChangeArrowheads="1"/>
            </p:cNvSpPr>
            <p:nvPr/>
          </p:nvSpPr>
          <p:spPr bwMode="auto">
            <a:xfrm>
              <a:off x="5248087" y="4537255"/>
              <a:ext cx="6060"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1" name="Rectangle 1328"/>
            <p:cNvSpPr>
              <a:spLocks noChangeArrowheads="1"/>
            </p:cNvSpPr>
            <p:nvPr/>
          </p:nvSpPr>
          <p:spPr bwMode="auto">
            <a:xfrm>
              <a:off x="5248087" y="4537255"/>
              <a:ext cx="6060"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2" name="Rectangle 1329"/>
            <p:cNvSpPr>
              <a:spLocks noChangeArrowheads="1"/>
            </p:cNvSpPr>
            <p:nvPr/>
          </p:nvSpPr>
          <p:spPr bwMode="auto">
            <a:xfrm>
              <a:off x="5257178"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3" name="Rectangle 1330"/>
            <p:cNvSpPr>
              <a:spLocks noChangeArrowheads="1"/>
            </p:cNvSpPr>
            <p:nvPr/>
          </p:nvSpPr>
          <p:spPr bwMode="auto">
            <a:xfrm>
              <a:off x="5257178"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4" name="Rectangle 1331"/>
            <p:cNvSpPr>
              <a:spLocks noChangeArrowheads="1"/>
            </p:cNvSpPr>
            <p:nvPr/>
          </p:nvSpPr>
          <p:spPr bwMode="auto">
            <a:xfrm>
              <a:off x="5269298"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5" name="Rectangle 1332"/>
            <p:cNvSpPr>
              <a:spLocks noChangeArrowheads="1"/>
            </p:cNvSpPr>
            <p:nvPr/>
          </p:nvSpPr>
          <p:spPr bwMode="auto">
            <a:xfrm>
              <a:off x="5269298"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6" name="Rectangle 1333"/>
            <p:cNvSpPr>
              <a:spLocks noChangeArrowheads="1"/>
            </p:cNvSpPr>
            <p:nvPr/>
          </p:nvSpPr>
          <p:spPr bwMode="auto">
            <a:xfrm>
              <a:off x="5278387"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7" name="Rectangle 1334"/>
            <p:cNvSpPr>
              <a:spLocks noChangeArrowheads="1"/>
            </p:cNvSpPr>
            <p:nvPr/>
          </p:nvSpPr>
          <p:spPr bwMode="auto">
            <a:xfrm>
              <a:off x="5278387"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8" name="Rectangle 1335"/>
            <p:cNvSpPr>
              <a:spLocks noChangeArrowheads="1"/>
            </p:cNvSpPr>
            <p:nvPr/>
          </p:nvSpPr>
          <p:spPr bwMode="auto">
            <a:xfrm>
              <a:off x="5290508" y="4531195"/>
              <a:ext cx="9091"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9" name="Rectangle 1336"/>
            <p:cNvSpPr>
              <a:spLocks noChangeArrowheads="1"/>
            </p:cNvSpPr>
            <p:nvPr/>
          </p:nvSpPr>
          <p:spPr bwMode="auto">
            <a:xfrm>
              <a:off x="5290508" y="4531195"/>
              <a:ext cx="9091"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0" name="Rectangle 1337"/>
            <p:cNvSpPr>
              <a:spLocks noChangeArrowheads="1"/>
            </p:cNvSpPr>
            <p:nvPr/>
          </p:nvSpPr>
          <p:spPr bwMode="auto">
            <a:xfrm>
              <a:off x="5299599"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1" name="Rectangle 1338"/>
            <p:cNvSpPr>
              <a:spLocks noChangeArrowheads="1"/>
            </p:cNvSpPr>
            <p:nvPr/>
          </p:nvSpPr>
          <p:spPr bwMode="auto">
            <a:xfrm>
              <a:off x="5299599"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2" name="Rectangle 1339"/>
            <p:cNvSpPr>
              <a:spLocks noChangeArrowheads="1"/>
            </p:cNvSpPr>
            <p:nvPr/>
          </p:nvSpPr>
          <p:spPr bwMode="auto">
            <a:xfrm>
              <a:off x="5308688" y="4534224"/>
              <a:ext cx="1212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3" name="Rectangle 1340"/>
            <p:cNvSpPr>
              <a:spLocks noChangeArrowheads="1"/>
            </p:cNvSpPr>
            <p:nvPr/>
          </p:nvSpPr>
          <p:spPr bwMode="auto">
            <a:xfrm>
              <a:off x="5308688" y="4534224"/>
              <a:ext cx="1212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4" name="Rectangle 1341"/>
            <p:cNvSpPr>
              <a:spLocks noChangeArrowheads="1"/>
            </p:cNvSpPr>
            <p:nvPr/>
          </p:nvSpPr>
          <p:spPr bwMode="auto">
            <a:xfrm>
              <a:off x="5320808" y="4531195"/>
              <a:ext cx="9091"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5" name="Rectangle 1342"/>
            <p:cNvSpPr>
              <a:spLocks noChangeArrowheads="1"/>
            </p:cNvSpPr>
            <p:nvPr/>
          </p:nvSpPr>
          <p:spPr bwMode="auto">
            <a:xfrm>
              <a:off x="5320808" y="4531195"/>
              <a:ext cx="9091"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6" name="Rectangle 1343"/>
            <p:cNvSpPr>
              <a:spLocks noChangeArrowheads="1"/>
            </p:cNvSpPr>
            <p:nvPr/>
          </p:nvSpPr>
          <p:spPr bwMode="auto">
            <a:xfrm>
              <a:off x="5329900" y="4531195"/>
              <a:ext cx="12120"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7" name="Rectangle 1344"/>
            <p:cNvSpPr>
              <a:spLocks noChangeArrowheads="1"/>
            </p:cNvSpPr>
            <p:nvPr/>
          </p:nvSpPr>
          <p:spPr bwMode="auto">
            <a:xfrm>
              <a:off x="5329900" y="4531195"/>
              <a:ext cx="12120"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8" name="Rectangle 1345"/>
            <p:cNvSpPr>
              <a:spLocks noChangeArrowheads="1"/>
            </p:cNvSpPr>
            <p:nvPr/>
          </p:nvSpPr>
          <p:spPr bwMode="auto">
            <a:xfrm>
              <a:off x="5345049" y="4525135"/>
              <a:ext cx="606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9" name="Rectangle 1346"/>
            <p:cNvSpPr>
              <a:spLocks noChangeArrowheads="1"/>
            </p:cNvSpPr>
            <p:nvPr/>
          </p:nvSpPr>
          <p:spPr bwMode="auto">
            <a:xfrm>
              <a:off x="5345049" y="4525135"/>
              <a:ext cx="606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0" name="Rectangle 1347"/>
            <p:cNvSpPr>
              <a:spLocks noChangeArrowheads="1"/>
            </p:cNvSpPr>
            <p:nvPr/>
          </p:nvSpPr>
          <p:spPr bwMode="auto">
            <a:xfrm>
              <a:off x="5354140"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1" name="Rectangle 1348"/>
            <p:cNvSpPr>
              <a:spLocks noChangeArrowheads="1"/>
            </p:cNvSpPr>
            <p:nvPr/>
          </p:nvSpPr>
          <p:spPr bwMode="auto">
            <a:xfrm>
              <a:off x="5354140"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2" name="Rectangle 1349"/>
            <p:cNvSpPr>
              <a:spLocks noChangeArrowheads="1"/>
            </p:cNvSpPr>
            <p:nvPr/>
          </p:nvSpPr>
          <p:spPr bwMode="auto">
            <a:xfrm>
              <a:off x="5366261" y="4516044"/>
              <a:ext cx="6060"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3" name="Rectangle 1350"/>
            <p:cNvSpPr>
              <a:spLocks noChangeArrowheads="1"/>
            </p:cNvSpPr>
            <p:nvPr/>
          </p:nvSpPr>
          <p:spPr bwMode="auto">
            <a:xfrm>
              <a:off x="5366261" y="4516044"/>
              <a:ext cx="6060"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4" name="Rectangle 1351"/>
            <p:cNvSpPr>
              <a:spLocks noChangeArrowheads="1"/>
            </p:cNvSpPr>
            <p:nvPr/>
          </p:nvSpPr>
          <p:spPr bwMode="auto">
            <a:xfrm>
              <a:off x="5375350" y="4519075"/>
              <a:ext cx="9091"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5" name="Rectangle 1352"/>
            <p:cNvSpPr>
              <a:spLocks noChangeArrowheads="1"/>
            </p:cNvSpPr>
            <p:nvPr/>
          </p:nvSpPr>
          <p:spPr bwMode="auto">
            <a:xfrm>
              <a:off x="5375350" y="4519075"/>
              <a:ext cx="9091"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6" name="Rectangle 1353"/>
            <p:cNvSpPr>
              <a:spLocks noChangeArrowheads="1"/>
            </p:cNvSpPr>
            <p:nvPr/>
          </p:nvSpPr>
          <p:spPr bwMode="auto">
            <a:xfrm>
              <a:off x="5387470" y="4513015"/>
              <a:ext cx="6060"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7" name="Rectangle 1354"/>
            <p:cNvSpPr>
              <a:spLocks noChangeArrowheads="1"/>
            </p:cNvSpPr>
            <p:nvPr/>
          </p:nvSpPr>
          <p:spPr bwMode="auto">
            <a:xfrm>
              <a:off x="5387470" y="4513015"/>
              <a:ext cx="6060"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8" name="Rectangle 1355"/>
            <p:cNvSpPr>
              <a:spLocks noChangeArrowheads="1"/>
            </p:cNvSpPr>
            <p:nvPr/>
          </p:nvSpPr>
          <p:spPr bwMode="auto">
            <a:xfrm>
              <a:off x="5396561" y="4516044"/>
              <a:ext cx="6060"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9" name="Rectangle 1356"/>
            <p:cNvSpPr>
              <a:spLocks noChangeArrowheads="1"/>
            </p:cNvSpPr>
            <p:nvPr/>
          </p:nvSpPr>
          <p:spPr bwMode="auto">
            <a:xfrm>
              <a:off x="5396561" y="4516044"/>
              <a:ext cx="6060"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0" name="Rectangle 1357"/>
            <p:cNvSpPr>
              <a:spLocks noChangeArrowheads="1"/>
            </p:cNvSpPr>
            <p:nvPr/>
          </p:nvSpPr>
          <p:spPr bwMode="auto">
            <a:xfrm>
              <a:off x="5408682" y="4513015"/>
              <a:ext cx="9091"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1" name="Rectangle 1358"/>
            <p:cNvSpPr>
              <a:spLocks noChangeArrowheads="1"/>
            </p:cNvSpPr>
            <p:nvPr/>
          </p:nvSpPr>
          <p:spPr bwMode="auto">
            <a:xfrm>
              <a:off x="5408682" y="4513015"/>
              <a:ext cx="9091"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2" name="Rectangle 1359"/>
            <p:cNvSpPr>
              <a:spLocks noChangeArrowheads="1"/>
            </p:cNvSpPr>
            <p:nvPr/>
          </p:nvSpPr>
          <p:spPr bwMode="auto">
            <a:xfrm>
              <a:off x="5417771"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3" name="Rectangle 1360"/>
            <p:cNvSpPr>
              <a:spLocks noChangeArrowheads="1"/>
            </p:cNvSpPr>
            <p:nvPr/>
          </p:nvSpPr>
          <p:spPr bwMode="auto">
            <a:xfrm>
              <a:off x="5417771"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4" name="Rectangle 1361"/>
            <p:cNvSpPr>
              <a:spLocks noChangeArrowheads="1"/>
            </p:cNvSpPr>
            <p:nvPr/>
          </p:nvSpPr>
          <p:spPr bwMode="auto">
            <a:xfrm>
              <a:off x="5426862"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5" name="Rectangle 1362"/>
            <p:cNvSpPr>
              <a:spLocks noChangeArrowheads="1"/>
            </p:cNvSpPr>
            <p:nvPr/>
          </p:nvSpPr>
          <p:spPr bwMode="auto">
            <a:xfrm>
              <a:off x="5426862"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6" name="Rectangle 1363"/>
            <p:cNvSpPr>
              <a:spLocks noChangeArrowheads="1"/>
            </p:cNvSpPr>
            <p:nvPr/>
          </p:nvSpPr>
          <p:spPr bwMode="auto">
            <a:xfrm>
              <a:off x="5438982"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7" name="Rectangle 1364"/>
            <p:cNvSpPr>
              <a:spLocks noChangeArrowheads="1"/>
            </p:cNvSpPr>
            <p:nvPr/>
          </p:nvSpPr>
          <p:spPr bwMode="auto">
            <a:xfrm>
              <a:off x="5438982"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8" name="Rectangle 1365"/>
            <p:cNvSpPr>
              <a:spLocks noChangeArrowheads="1"/>
            </p:cNvSpPr>
            <p:nvPr/>
          </p:nvSpPr>
          <p:spPr bwMode="auto">
            <a:xfrm>
              <a:off x="5448072"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9" name="Rectangle 1366"/>
            <p:cNvSpPr>
              <a:spLocks noChangeArrowheads="1"/>
            </p:cNvSpPr>
            <p:nvPr/>
          </p:nvSpPr>
          <p:spPr bwMode="auto">
            <a:xfrm>
              <a:off x="5448072"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0" name="Rectangle 1367"/>
            <p:cNvSpPr>
              <a:spLocks noChangeArrowheads="1"/>
            </p:cNvSpPr>
            <p:nvPr/>
          </p:nvSpPr>
          <p:spPr bwMode="auto">
            <a:xfrm>
              <a:off x="5463223"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1" name="Rectangle 1368"/>
            <p:cNvSpPr>
              <a:spLocks noChangeArrowheads="1"/>
            </p:cNvSpPr>
            <p:nvPr/>
          </p:nvSpPr>
          <p:spPr bwMode="auto">
            <a:xfrm>
              <a:off x="5463223"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2" name="Rectangle 1369"/>
            <p:cNvSpPr>
              <a:spLocks noChangeArrowheads="1"/>
            </p:cNvSpPr>
            <p:nvPr/>
          </p:nvSpPr>
          <p:spPr bwMode="auto">
            <a:xfrm>
              <a:off x="5472312"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3" name="Rectangle 1370"/>
            <p:cNvSpPr>
              <a:spLocks noChangeArrowheads="1"/>
            </p:cNvSpPr>
            <p:nvPr/>
          </p:nvSpPr>
          <p:spPr bwMode="auto">
            <a:xfrm>
              <a:off x="5472312"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4" name="Rectangle 1371"/>
            <p:cNvSpPr>
              <a:spLocks noChangeArrowheads="1"/>
            </p:cNvSpPr>
            <p:nvPr/>
          </p:nvSpPr>
          <p:spPr bwMode="auto">
            <a:xfrm>
              <a:off x="5484432" y="4497863"/>
              <a:ext cx="606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5" name="Rectangle 1372"/>
            <p:cNvSpPr>
              <a:spLocks noChangeArrowheads="1"/>
            </p:cNvSpPr>
            <p:nvPr/>
          </p:nvSpPr>
          <p:spPr bwMode="auto">
            <a:xfrm>
              <a:off x="5484432" y="4497863"/>
              <a:ext cx="606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6" name="Rectangle 1373"/>
            <p:cNvSpPr>
              <a:spLocks noChangeArrowheads="1"/>
            </p:cNvSpPr>
            <p:nvPr/>
          </p:nvSpPr>
          <p:spPr bwMode="auto">
            <a:xfrm>
              <a:off x="5493524"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7" name="Rectangle 1374"/>
            <p:cNvSpPr>
              <a:spLocks noChangeArrowheads="1"/>
            </p:cNvSpPr>
            <p:nvPr/>
          </p:nvSpPr>
          <p:spPr bwMode="auto">
            <a:xfrm>
              <a:off x="5493524"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8" name="Rectangle 1375"/>
            <p:cNvSpPr>
              <a:spLocks noChangeArrowheads="1"/>
            </p:cNvSpPr>
            <p:nvPr/>
          </p:nvSpPr>
          <p:spPr bwMode="auto">
            <a:xfrm>
              <a:off x="5505644" y="4491803"/>
              <a:ext cx="6060" cy="575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9" name="Rectangle 1376"/>
            <p:cNvSpPr>
              <a:spLocks noChangeArrowheads="1"/>
            </p:cNvSpPr>
            <p:nvPr/>
          </p:nvSpPr>
          <p:spPr bwMode="auto">
            <a:xfrm>
              <a:off x="5505644" y="4491803"/>
              <a:ext cx="6060" cy="575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0" name="Rectangle 1377"/>
            <p:cNvSpPr>
              <a:spLocks noChangeArrowheads="1"/>
            </p:cNvSpPr>
            <p:nvPr/>
          </p:nvSpPr>
          <p:spPr bwMode="auto">
            <a:xfrm>
              <a:off x="5514733" y="4497863"/>
              <a:ext cx="1212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1" name="Rectangle 1378"/>
            <p:cNvSpPr>
              <a:spLocks noChangeArrowheads="1"/>
            </p:cNvSpPr>
            <p:nvPr/>
          </p:nvSpPr>
          <p:spPr bwMode="auto">
            <a:xfrm>
              <a:off x="5514733" y="4497863"/>
              <a:ext cx="1212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2" name="Rectangle 1379"/>
            <p:cNvSpPr>
              <a:spLocks noChangeArrowheads="1"/>
            </p:cNvSpPr>
            <p:nvPr/>
          </p:nvSpPr>
          <p:spPr bwMode="auto">
            <a:xfrm>
              <a:off x="5526853" y="4485743"/>
              <a:ext cx="9091" cy="636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3" name="Rectangle 1380"/>
            <p:cNvSpPr>
              <a:spLocks noChangeArrowheads="1"/>
            </p:cNvSpPr>
            <p:nvPr/>
          </p:nvSpPr>
          <p:spPr bwMode="auto">
            <a:xfrm>
              <a:off x="5526853" y="4485743"/>
              <a:ext cx="9091" cy="636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4" name="Rectangle 1381"/>
            <p:cNvSpPr>
              <a:spLocks noChangeArrowheads="1"/>
            </p:cNvSpPr>
            <p:nvPr/>
          </p:nvSpPr>
          <p:spPr bwMode="auto">
            <a:xfrm>
              <a:off x="5535945" y="4482714"/>
              <a:ext cx="9091" cy="666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5" name="Rectangle 1382"/>
            <p:cNvSpPr>
              <a:spLocks noChangeArrowheads="1"/>
            </p:cNvSpPr>
            <p:nvPr/>
          </p:nvSpPr>
          <p:spPr bwMode="auto">
            <a:xfrm>
              <a:off x="5535945" y="4482714"/>
              <a:ext cx="9091" cy="666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6" name="Rectangle 1383"/>
            <p:cNvSpPr>
              <a:spLocks noChangeArrowheads="1"/>
            </p:cNvSpPr>
            <p:nvPr/>
          </p:nvSpPr>
          <p:spPr bwMode="auto">
            <a:xfrm>
              <a:off x="5545034" y="4476654"/>
              <a:ext cx="1212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7" name="Rectangle 1384"/>
            <p:cNvSpPr>
              <a:spLocks noChangeArrowheads="1"/>
            </p:cNvSpPr>
            <p:nvPr/>
          </p:nvSpPr>
          <p:spPr bwMode="auto">
            <a:xfrm>
              <a:off x="5545034" y="4476654"/>
              <a:ext cx="1212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8" name="Rectangle 1385"/>
            <p:cNvSpPr>
              <a:spLocks noChangeArrowheads="1"/>
            </p:cNvSpPr>
            <p:nvPr/>
          </p:nvSpPr>
          <p:spPr bwMode="auto">
            <a:xfrm>
              <a:off x="5557154" y="4470594"/>
              <a:ext cx="9091"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9" name="Rectangle 1386"/>
            <p:cNvSpPr>
              <a:spLocks noChangeArrowheads="1"/>
            </p:cNvSpPr>
            <p:nvPr/>
          </p:nvSpPr>
          <p:spPr bwMode="auto">
            <a:xfrm>
              <a:off x="5557154" y="4470594"/>
              <a:ext cx="9091"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0" name="Rectangle 1387"/>
            <p:cNvSpPr>
              <a:spLocks noChangeArrowheads="1"/>
            </p:cNvSpPr>
            <p:nvPr/>
          </p:nvSpPr>
          <p:spPr bwMode="auto">
            <a:xfrm>
              <a:off x="5572306" y="4464534"/>
              <a:ext cx="6060" cy="84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1" name="Rectangle 1388"/>
            <p:cNvSpPr>
              <a:spLocks noChangeArrowheads="1"/>
            </p:cNvSpPr>
            <p:nvPr/>
          </p:nvSpPr>
          <p:spPr bwMode="auto">
            <a:xfrm>
              <a:off x="5572306" y="4464534"/>
              <a:ext cx="6060" cy="84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2" name="Rectangle 1389"/>
            <p:cNvSpPr>
              <a:spLocks noChangeArrowheads="1"/>
            </p:cNvSpPr>
            <p:nvPr/>
          </p:nvSpPr>
          <p:spPr bwMode="auto">
            <a:xfrm>
              <a:off x="5581395" y="4467563"/>
              <a:ext cx="6060"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3" name="Rectangle 1390"/>
            <p:cNvSpPr>
              <a:spLocks noChangeArrowheads="1"/>
            </p:cNvSpPr>
            <p:nvPr/>
          </p:nvSpPr>
          <p:spPr bwMode="auto">
            <a:xfrm>
              <a:off x="5581395" y="4467563"/>
              <a:ext cx="6060"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4" name="Rectangle 1391"/>
            <p:cNvSpPr>
              <a:spLocks noChangeArrowheads="1"/>
            </p:cNvSpPr>
            <p:nvPr/>
          </p:nvSpPr>
          <p:spPr bwMode="auto">
            <a:xfrm>
              <a:off x="5590486" y="4467563"/>
              <a:ext cx="9091"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5" name="Rectangle 1392"/>
            <p:cNvSpPr>
              <a:spLocks noChangeArrowheads="1"/>
            </p:cNvSpPr>
            <p:nvPr/>
          </p:nvSpPr>
          <p:spPr bwMode="auto">
            <a:xfrm>
              <a:off x="5590486" y="4467563"/>
              <a:ext cx="9091"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6" name="Rectangle 1393"/>
            <p:cNvSpPr>
              <a:spLocks noChangeArrowheads="1"/>
            </p:cNvSpPr>
            <p:nvPr/>
          </p:nvSpPr>
          <p:spPr bwMode="auto">
            <a:xfrm>
              <a:off x="5602606" y="4452413"/>
              <a:ext cx="6060" cy="96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7" name="Rectangle 1394"/>
            <p:cNvSpPr>
              <a:spLocks noChangeArrowheads="1"/>
            </p:cNvSpPr>
            <p:nvPr/>
          </p:nvSpPr>
          <p:spPr bwMode="auto">
            <a:xfrm>
              <a:off x="5602606" y="4452413"/>
              <a:ext cx="6060" cy="96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8" name="Rectangle 1395"/>
            <p:cNvSpPr>
              <a:spLocks noChangeArrowheads="1"/>
            </p:cNvSpPr>
            <p:nvPr/>
          </p:nvSpPr>
          <p:spPr bwMode="auto">
            <a:xfrm>
              <a:off x="5611696"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9" name="Rectangle 1396"/>
            <p:cNvSpPr>
              <a:spLocks noChangeArrowheads="1"/>
            </p:cNvSpPr>
            <p:nvPr/>
          </p:nvSpPr>
          <p:spPr bwMode="auto">
            <a:xfrm>
              <a:off x="5611696"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0" name="Rectangle 1397"/>
            <p:cNvSpPr>
              <a:spLocks noChangeArrowheads="1"/>
            </p:cNvSpPr>
            <p:nvPr/>
          </p:nvSpPr>
          <p:spPr bwMode="auto">
            <a:xfrm>
              <a:off x="5623816" y="4455442"/>
              <a:ext cx="606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1" name="Rectangle 1398"/>
            <p:cNvSpPr>
              <a:spLocks noChangeArrowheads="1"/>
            </p:cNvSpPr>
            <p:nvPr/>
          </p:nvSpPr>
          <p:spPr bwMode="auto">
            <a:xfrm>
              <a:off x="5623816" y="4455442"/>
              <a:ext cx="606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2" name="Rectangle 1399"/>
            <p:cNvSpPr>
              <a:spLocks noChangeArrowheads="1"/>
            </p:cNvSpPr>
            <p:nvPr/>
          </p:nvSpPr>
          <p:spPr bwMode="auto">
            <a:xfrm>
              <a:off x="5632907" y="4446353"/>
              <a:ext cx="12120"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3" name="Rectangle 1400"/>
            <p:cNvSpPr>
              <a:spLocks noChangeArrowheads="1"/>
            </p:cNvSpPr>
            <p:nvPr/>
          </p:nvSpPr>
          <p:spPr bwMode="auto">
            <a:xfrm>
              <a:off x="5632907" y="4446353"/>
              <a:ext cx="12120"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4" name="Rectangle 1401"/>
            <p:cNvSpPr>
              <a:spLocks noChangeArrowheads="1"/>
            </p:cNvSpPr>
            <p:nvPr/>
          </p:nvSpPr>
          <p:spPr bwMode="auto">
            <a:xfrm>
              <a:off x="5645027"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5" name="Rectangle 1402"/>
            <p:cNvSpPr>
              <a:spLocks noChangeArrowheads="1"/>
            </p:cNvSpPr>
            <p:nvPr/>
          </p:nvSpPr>
          <p:spPr bwMode="auto">
            <a:xfrm>
              <a:off x="5645027"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6" name="Rectangle 1403"/>
            <p:cNvSpPr>
              <a:spLocks noChangeArrowheads="1"/>
            </p:cNvSpPr>
            <p:nvPr/>
          </p:nvSpPr>
          <p:spPr bwMode="auto">
            <a:xfrm>
              <a:off x="5654117" y="4452413"/>
              <a:ext cx="9091" cy="96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7" name="Rectangle 1404"/>
            <p:cNvSpPr>
              <a:spLocks noChangeArrowheads="1"/>
            </p:cNvSpPr>
            <p:nvPr/>
          </p:nvSpPr>
          <p:spPr bwMode="auto">
            <a:xfrm>
              <a:off x="5654117" y="4452413"/>
              <a:ext cx="9091" cy="96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8" name="Rectangle 1405"/>
            <p:cNvSpPr>
              <a:spLocks noChangeArrowheads="1"/>
            </p:cNvSpPr>
            <p:nvPr/>
          </p:nvSpPr>
          <p:spPr bwMode="auto">
            <a:xfrm>
              <a:off x="5663208" y="4449382"/>
              <a:ext cx="12120" cy="9999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9" name="Rectangle 1406"/>
            <p:cNvSpPr>
              <a:spLocks noChangeArrowheads="1"/>
            </p:cNvSpPr>
            <p:nvPr/>
          </p:nvSpPr>
          <p:spPr bwMode="auto">
            <a:xfrm>
              <a:off x="5663208" y="4449382"/>
              <a:ext cx="12120" cy="9999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0" name="Rectangle 1407"/>
            <p:cNvSpPr>
              <a:spLocks noChangeArrowheads="1"/>
            </p:cNvSpPr>
            <p:nvPr/>
          </p:nvSpPr>
          <p:spPr bwMode="auto">
            <a:xfrm>
              <a:off x="5675328"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1" name="Rectangle 1408"/>
            <p:cNvSpPr>
              <a:spLocks noChangeArrowheads="1"/>
            </p:cNvSpPr>
            <p:nvPr/>
          </p:nvSpPr>
          <p:spPr bwMode="auto">
            <a:xfrm>
              <a:off x="5675328"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2" name="Rectangle 1409"/>
            <p:cNvSpPr>
              <a:spLocks noChangeArrowheads="1"/>
            </p:cNvSpPr>
            <p:nvPr/>
          </p:nvSpPr>
          <p:spPr bwMode="auto">
            <a:xfrm>
              <a:off x="5690477" y="4422113"/>
              <a:ext cx="6060"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3" name="Rectangle 1410"/>
            <p:cNvSpPr>
              <a:spLocks noChangeArrowheads="1"/>
            </p:cNvSpPr>
            <p:nvPr/>
          </p:nvSpPr>
          <p:spPr bwMode="auto">
            <a:xfrm>
              <a:off x="5690477" y="4422113"/>
              <a:ext cx="6060"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4" name="Rectangle 1412"/>
            <p:cNvSpPr>
              <a:spLocks noChangeArrowheads="1"/>
            </p:cNvSpPr>
            <p:nvPr/>
          </p:nvSpPr>
          <p:spPr bwMode="auto">
            <a:xfrm>
              <a:off x="5699569" y="4422113"/>
              <a:ext cx="6060"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5" name="Rectangle 1413"/>
            <p:cNvSpPr>
              <a:spLocks noChangeArrowheads="1"/>
            </p:cNvSpPr>
            <p:nvPr/>
          </p:nvSpPr>
          <p:spPr bwMode="auto">
            <a:xfrm>
              <a:off x="5699569" y="4422113"/>
              <a:ext cx="6060"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6" name="Rectangle 1414"/>
            <p:cNvSpPr>
              <a:spLocks noChangeArrowheads="1"/>
            </p:cNvSpPr>
            <p:nvPr/>
          </p:nvSpPr>
          <p:spPr bwMode="auto">
            <a:xfrm>
              <a:off x="5708660" y="4413021"/>
              <a:ext cx="9091" cy="1363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7" name="Rectangle 1415"/>
            <p:cNvSpPr>
              <a:spLocks noChangeArrowheads="1"/>
            </p:cNvSpPr>
            <p:nvPr/>
          </p:nvSpPr>
          <p:spPr bwMode="auto">
            <a:xfrm>
              <a:off x="5708660" y="4413021"/>
              <a:ext cx="9091" cy="1363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8" name="Rectangle 1416"/>
            <p:cNvSpPr>
              <a:spLocks noChangeArrowheads="1"/>
            </p:cNvSpPr>
            <p:nvPr/>
          </p:nvSpPr>
          <p:spPr bwMode="auto">
            <a:xfrm>
              <a:off x="5720780" y="4419082"/>
              <a:ext cx="6060" cy="13029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9" name="Rectangle 1417"/>
            <p:cNvSpPr>
              <a:spLocks noChangeArrowheads="1"/>
            </p:cNvSpPr>
            <p:nvPr/>
          </p:nvSpPr>
          <p:spPr bwMode="auto">
            <a:xfrm>
              <a:off x="5720780" y="4419082"/>
              <a:ext cx="6060" cy="13029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0" name="Rectangle 1418"/>
            <p:cNvSpPr>
              <a:spLocks noChangeArrowheads="1"/>
            </p:cNvSpPr>
            <p:nvPr/>
          </p:nvSpPr>
          <p:spPr bwMode="auto">
            <a:xfrm>
              <a:off x="5729869" y="4397872"/>
              <a:ext cx="9091" cy="1515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1" name="Rectangle 1419"/>
            <p:cNvSpPr>
              <a:spLocks noChangeArrowheads="1"/>
            </p:cNvSpPr>
            <p:nvPr/>
          </p:nvSpPr>
          <p:spPr bwMode="auto">
            <a:xfrm>
              <a:off x="5729869" y="4397872"/>
              <a:ext cx="9091" cy="1515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2" name="Rectangle 1420"/>
            <p:cNvSpPr>
              <a:spLocks noChangeArrowheads="1"/>
            </p:cNvSpPr>
            <p:nvPr/>
          </p:nvSpPr>
          <p:spPr bwMode="auto">
            <a:xfrm>
              <a:off x="5741990" y="4391812"/>
              <a:ext cx="6060" cy="15756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3" name="Rectangle 1421"/>
            <p:cNvSpPr>
              <a:spLocks noChangeArrowheads="1"/>
            </p:cNvSpPr>
            <p:nvPr/>
          </p:nvSpPr>
          <p:spPr bwMode="auto">
            <a:xfrm>
              <a:off x="5741990" y="4391812"/>
              <a:ext cx="6060" cy="15756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4" name="Rectangle 1422"/>
            <p:cNvSpPr>
              <a:spLocks noChangeArrowheads="1"/>
            </p:cNvSpPr>
            <p:nvPr/>
          </p:nvSpPr>
          <p:spPr bwMode="auto">
            <a:xfrm>
              <a:off x="5751081" y="4391812"/>
              <a:ext cx="12120" cy="15756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5" name="Rectangle 1423"/>
            <p:cNvSpPr>
              <a:spLocks noChangeArrowheads="1"/>
            </p:cNvSpPr>
            <p:nvPr/>
          </p:nvSpPr>
          <p:spPr bwMode="auto">
            <a:xfrm>
              <a:off x="5751081" y="4391812"/>
              <a:ext cx="12120" cy="15756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6" name="Rectangle 1424"/>
            <p:cNvSpPr>
              <a:spLocks noChangeArrowheads="1"/>
            </p:cNvSpPr>
            <p:nvPr/>
          </p:nvSpPr>
          <p:spPr bwMode="auto">
            <a:xfrm>
              <a:off x="5763201" y="4397872"/>
              <a:ext cx="9091" cy="1515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7" name="Rectangle 1425"/>
            <p:cNvSpPr>
              <a:spLocks noChangeArrowheads="1"/>
            </p:cNvSpPr>
            <p:nvPr/>
          </p:nvSpPr>
          <p:spPr bwMode="auto">
            <a:xfrm>
              <a:off x="5763201" y="4397872"/>
              <a:ext cx="9091" cy="1515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8" name="Rectangle 1426"/>
            <p:cNvSpPr>
              <a:spLocks noChangeArrowheads="1"/>
            </p:cNvSpPr>
            <p:nvPr/>
          </p:nvSpPr>
          <p:spPr bwMode="auto">
            <a:xfrm>
              <a:off x="5772290" y="4373631"/>
              <a:ext cx="12120" cy="1757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9" name="Rectangle 1427"/>
            <p:cNvSpPr>
              <a:spLocks noChangeArrowheads="1"/>
            </p:cNvSpPr>
            <p:nvPr/>
          </p:nvSpPr>
          <p:spPr bwMode="auto">
            <a:xfrm>
              <a:off x="5772290" y="4373631"/>
              <a:ext cx="12120" cy="1757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0" name="Rectangle 1428"/>
            <p:cNvSpPr>
              <a:spLocks noChangeArrowheads="1"/>
            </p:cNvSpPr>
            <p:nvPr/>
          </p:nvSpPr>
          <p:spPr bwMode="auto">
            <a:xfrm>
              <a:off x="5784411" y="4370600"/>
              <a:ext cx="9091"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1" name="Rectangle 1429"/>
            <p:cNvSpPr>
              <a:spLocks noChangeArrowheads="1"/>
            </p:cNvSpPr>
            <p:nvPr/>
          </p:nvSpPr>
          <p:spPr bwMode="auto">
            <a:xfrm>
              <a:off x="5784411" y="4370600"/>
              <a:ext cx="9091"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2" name="Rectangle 1430"/>
            <p:cNvSpPr>
              <a:spLocks noChangeArrowheads="1"/>
            </p:cNvSpPr>
            <p:nvPr/>
          </p:nvSpPr>
          <p:spPr bwMode="auto">
            <a:xfrm>
              <a:off x="5793502" y="4367571"/>
              <a:ext cx="9091" cy="1818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3" name="Rectangle 1431"/>
            <p:cNvSpPr>
              <a:spLocks noChangeArrowheads="1"/>
            </p:cNvSpPr>
            <p:nvPr/>
          </p:nvSpPr>
          <p:spPr bwMode="auto">
            <a:xfrm>
              <a:off x="5793502" y="4367571"/>
              <a:ext cx="9091" cy="1818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4" name="Rectangle 1432"/>
            <p:cNvSpPr>
              <a:spLocks noChangeArrowheads="1"/>
            </p:cNvSpPr>
            <p:nvPr/>
          </p:nvSpPr>
          <p:spPr bwMode="auto">
            <a:xfrm>
              <a:off x="5808651" y="4370600"/>
              <a:ext cx="6060"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5" name="Rectangle 1433"/>
            <p:cNvSpPr>
              <a:spLocks noChangeArrowheads="1"/>
            </p:cNvSpPr>
            <p:nvPr/>
          </p:nvSpPr>
          <p:spPr bwMode="auto">
            <a:xfrm>
              <a:off x="5808651" y="4370600"/>
              <a:ext cx="6060"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6" name="Rectangle 1434"/>
            <p:cNvSpPr>
              <a:spLocks noChangeArrowheads="1"/>
            </p:cNvSpPr>
            <p:nvPr/>
          </p:nvSpPr>
          <p:spPr bwMode="auto">
            <a:xfrm>
              <a:off x="5817742" y="4346360"/>
              <a:ext cx="6060"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7" name="Rectangle 1435"/>
            <p:cNvSpPr>
              <a:spLocks noChangeArrowheads="1"/>
            </p:cNvSpPr>
            <p:nvPr/>
          </p:nvSpPr>
          <p:spPr bwMode="auto">
            <a:xfrm>
              <a:off x="5817742" y="4346360"/>
              <a:ext cx="6060"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8" name="Rectangle 1436"/>
            <p:cNvSpPr>
              <a:spLocks noChangeArrowheads="1"/>
            </p:cNvSpPr>
            <p:nvPr/>
          </p:nvSpPr>
          <p:spPr bwMode="auto">
            <a:xfrm>
              <a:off x="5826832" y="4346360"/>
              <a:ext cx="9091"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9" name="Rectangle 1437"/>
            <p:cNvSpPr>
              <a:spLocks noChangeArrowheads="1"/>
            </p:cNvSpPr>
            <p:nvPr/>
          </p:nvSpPr>
          <p:spPr bwMode="auto">
            <a:xfrm>
              <a:off x="5826832" y="4346360"/>
              <a:ext cx="9091"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0" name="Rectangle 1438"/>
            <p:cNvSpPr>
              <a:spLocks noChangeArrowheads="1"/>
            </p:cNvSpPr>
            <p:nvPr/>
          </p:nvSpPr>
          <p:spPr bwMode="auto">
            <a:xfrm>
              <a:off x="5838952" y="4346360"/>
              <a:ext cx="6060"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1" name="Rectangle 1439"/>
            <p:cNvSpPr>
              <a:spLocks noChangeArrowheads="1"/>
            </p:cNvSpPr>
            <p:nvPr/>
          </p:nvSpPr>
          <p:spPr bwMode="auto">
            <a:xfrm>
              <a:off x="5838952" y="4346360"/>
              <a:ext cx="6060"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2" name="Rectangle 1440"/>
            <p:cNvSpPr>
              <a:spLocks noChangeArrowheads="1"/>
            </p:cNvSpPr>
            <p:nvPr/>
          </p:nvSpPr>
          <p:spPr bwMode="auto">
            <a:xfrm>
              <a:off x="5848043" y="4319090"/>
              <a:ext cx="9091"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3" name="Rectangle 1441"/>
            <p:cNvSpPr>
              <a:spLocks noChangeArrowheads="1"/>
            </p:cNvSpPr>
            <p:nvPr/>
          </p:nvSpPr>
          <p:spPr bwMode="auto">
            <a:xfrm>
              <a:off x="5848043" y="4319090"/>
              <a:ext cx="9091"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4" name="Rectangle 1442"/>
            <p:cNvSpPr>
              <a:spLocks noChangeArrowheads="1"/>
            </p:cNvSpPr>
            <p:nvPr/>
          </p:nvSpPr>
          <p:spPr bwMode="auto">
            <a:xfrm>
              <a:off x="5860164" y="4319090"/>
              <a:ext cx="9091"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5" name="Rectangle 1443"/>
            <p:cNvSpPr>
              <a:spLocks noChangeArrowheads="1"/>
            </p:cNvSpPr>
            <p:nvPr/>
          </p:nvSpPr>
          <p:spPr bwMode="auto">
            <a:xfrm>
              <a:off x="5860164" y="4319090"/>
              <a:ext cx="9091"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6" name="Rectangle 1444"/>
            <p:cNvSpPr>
              <a:spLocks noChangeArrowheads="1"/>
            </p:cNvSpPr>
            <p:nvPr/>
          </p:nvSpPr>
          <p:spPr bwMode="auto">
            <a:xfrm>
              <a:off x="5869253" y="4322119"/>
              <a:ext cx="12120" cy="2272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7" name="Rectangle 1445"/>
            <p:cNvSpPr>
              <a:spLocks noChangeArrowheads="1"/>
            </p:cNvSpPr>
            <p:nvPr/>
          </p:nvSpPr>
          <p:spPr bwMode="auto">
            <a:xfrm>
              <a:off x="5869253" y="4322119"/>
              <a:ext cx="12120" cy="2272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8" name="Rectangle 1446"/>
            <p:cNvSpPr>
              <a:spLocks noChangeArrowheads="1"/>
            </p:cNvSpPr>
            <p:nvPr/>
          </p:nvSpPr>
          <p:spPr bwMode="auto">
            <a:xfrm>
              <a:off x="5881373" y="4300910"/>
              <a:ext cx="9091" cy="24846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9" name="Rectangle 1447"/>
            <p:cNvSpPr>
              <a:spLocks noChangeArrowheads="1"/>
            </p:cNvSpPr>
            <p:nvPr/>
          </p:nvSpPr>
          <p:spPr bwMode="auto">
            <a:xfrm>
              <a:off x="5881373" y="4300910"/>
              <a:ext cx="9091" cy="24846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0" name="Rectangle 1448"/>
            <p:cNvSpPr>
              <a:spLocks noChangeArrowheads="1"/>
            </p:cNvSpPr>
            <p:nvPr/>
          </p:nvSpPr>
          <p:spPr bwMode="auto">
            <a:xfrm>
              <a:off x="5890464" y="4288789"/>
              <a:ext cx="12120" cy="2605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1" name="Rectangle 1449"/>
            <p:cNvSpPr>
              <a:spLocks noChangeArrowheads="1"/>
            </p:cNvSpPr>
            <p:nvPr/>
          </p:nvSpPr>
          <p:spPr bwMode="auto">
            <a:xfrm>
              <a:off x="5890464" y="4288789"/>
              <a:ext cx="12120" cy="2605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2" name="Rectangle 1450"/>
            <p:cNvSpPr>
              <a:spLocks noChangeArrowheads="1"/>
            </p:cNvSpPr>
            <p:nvPr/>
          </p:nvSpPr>
          <p:spPr bwMode="auto">
            <a:xfrm>
              <a:off x="5902585" y="4276669"/>
              <a:ext cx="9091" cy="272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3" name="Rectangle 1451"/>
            <p:cNvSpPr>
              <a:spLocks noChangeArrowheads="1"/>
            </p:cNvSpPr>
            <p:nvPr/>
          </p:nvSpPr>
          <p:spPr bwMode="auto">
            <a:xfrm>
              <a:off x="5902585" y="4276669"/>
              <a:ext cx="9091" cy="272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4" name="Rectangle 1452"/>
            <p:cNvSpPr>
              <a:spLocks noChangeArrowheads="1"/>
            </p:cNvSpPr>
            <p:nvPr/>
          </p:nvSpPr>
          <p:spPr bwMode="auto">
            <a:xfrm>
              <a:off x="5914705" y="4279698"/>
              <a:ext cx="6060" cy="2696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5" name="Rectangle 1453"/>
            <p:cNvSpPr>
              <a:spLocks noChangeArrowheads="1"/>
            </p:cNvSpPr>
            <p:nvPr/>
          </p:nvSpPr>
          <p:spPr bwMode="auto">
            <a:xfrm>
              <a:off x="5914705" y="4279698"/>
              <a:ext cx="6060" cy="2696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6" name="Rectangle 1454"/>
            <p:cNvSpPr>
              <a:spLocks noChangeArrowheads="1"/>
            </p:cNvSpPr>
            <p:nvPr/>
          </p:nvSpPr>
          <p:spPr bwMode="auto">
            <a:xfrm>
              <a:off x="5926825" y="4276669"/>
              <a:ext cx="6060" cy="272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7" name="Rectangle 1455"/>
            <p:cNvSpPr>
              <a:spLocks noChangeArrowheads="1"/>
            </p:cNvSpPr>
            <p:nvPr/>
          </p:nvSpPr>
          <p:spPr bwMode="auto">
            <a:xfrm>
              <a:off x="5926825" y="4276669"/>
              <a:ext cx="6060" cy="272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8" name="Rectangle 1456"/>
            <p:cNvSpPr>
              <a:spLocks noChangeArrowheads="1"/>
            </p:cNvSpPr>
            <p:nvPr/>
          </p:nvSpPr>
          <p:spPr bwMode="auto">
            <a:xfrm>
              <a:off x="5935914" y="4255458"/>
              <a:ext cx="6060" cy="29391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9" name="Rectangle 1457"/>
            <p:cNvSpPr>
              <a:spLocks noChangeArrowheads="1"/>
            </p:cNvSpPr>
            <p:nvPr/>
          </p:nvSpPr>
          <p:spPr bwMode="auto">
            <a:xfrm>
              <a:off x="5935914" y="4255458"/>
              <a:ext cx="6060" cy="29391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0" name="Rectangle 1458"/>
            <p:cNvSpPr>
              <a:spLocks noChangeArrowheads="1"/>
            </p:cNvSpPr>
            <p:nvPr/>
          </p:nvSpPr>
          <p:spPr bwMode="auto">
            <a:xfrm>
              <a:off x="5945006" y="4255458"/>
              <a:ext cx="9091" cy="29391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1" name="Rectangle 1459"/>
            <p:cNvSpPr>
              <a:spLocks noChangeArrowheads="1"/>
            </p:cNvSpPr>
            <p:nvPr/>
          </p:nvSpPr>
          <p:spPr bwMode="auto">
            <a:xfrm>
              <a:off x="5945006" y="4255458"/>
              <a:ext cx="9091" cy="29391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2" name="Rectangle 1460"/>
            <p:cNvSpPr>
              <a:spLocks noChangeArrowheads="1"/>
            </p:cNvSpPr>
            <p:nvPr/>
          </p:nvSpPr>
          <p:spPr bwMode="auto">
            <a:xfrm>
              <a:off x="5957126" y="4237277"/>
              <a:ext cx="6060" cy="31209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3" name="Rectangle 1461"/>
            <p:cNvSpPr>
              <a:spLocks noChangeArrowheads="1"/>
            </p:cNvSpPr>
            <p:nvPr/>
          </p:nvSpPr>
          <p:spPr bwMode="auto">
            <a:xfrm>
              <a:off x="5957126" y="4237277"/>
              <a:ext cx="6060" cy="31209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4" name="Rectangle 1462"/>
            <p:cNvSpPr>
              <a:spLocks noChangeArrowheads="1"/>
            </p:cNvSpPr>
            <p:nvPr/>
          </p:nvSpPr>
          <p:spPr bwMode="auto">
            <a:xfrm>
              <a:off x="5966215" y="4228188"/>
              <a:ext cx="9091" cy="32118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5" name="Rectangle 1463"/>
            <p:cNvSpPr>
              <a:spLocks noChangeArrowheads="1"/>
            </p:cNvSpPr>
            <p:nvPr/>
          </p:nvSpPr>
          <p:spPr bwMode="auto">
            <a:xfrm>
              <a:off x="5966215" y="4228188"/>
              <a:ext cx="9091" cy="32118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6" name="Rectangle 1464"/>
            <p:cNvSpPr>
              <a:spLocks noChangeArrowheads="1"/>
            </p:cNvSpPr>
            <p:nvPr/>
          </p:nvSpPr>
          <p:spPr bwMode="auto">
            <a:xfrm>
              <a:off x="5978335" y="4200916"/>
              <a:ext cx="9091" cy="34845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6" name="Rectangle 1465"/>
            <p:cNvSpPr>
              <a:spLocks noChangeArrowheads="1"/>
            </p:cNvSpPr>
            <p:nvPr/>
          </p:nvSpPr>
          <p:spPr bwMode="auto">
            <a:xfrm>
              <a:off x="5978335" y="4200916"/>
              <a:ext cx="9091" cy="34845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7" name="Rectangle 1466"/>
            <p:cNvSpPr>
              <a:spLocks noChangeArrowheads="1"/>
            </p:cNvSpPr>
            <p:nvPr/>
          </p:nvSpPr>
          <p:spPr bwMode="auto">
            <a:xfrm>
              <a:off x="5987427" y="4194856"/>
              <a:ext cx="12120" cy="3545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8" name="Rectangle 1467"/>
            <p:cNvSpPr>
              <a:spLocks noChangeArrowheads="1"/>
            </p:cNvSpPr>
            <p:nvPr/>
          </p:nvSpPr>
          <p:spPr bwMode="auto">
            <a:xfrm>
              <a:off x="5987427" y="4194856"/>
              <a:ext cx="12120" cy="3545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9" name="Rectangle 1468"/>
            <p:cNvSpPr>
              <a:spLocks noChangeArrowheads="1"/>
            </p:cNvSpPr>
            <p:nvPr/>
          </p:nvSpPr>
          <p:spPr bwMode="auto">
            <a:xfrm>
              <a:off x="5999547" y="4188796"/>
              <a:ext cx="9091" cy="3605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0" name="Rectangle 1469"/>
            <p:cNvSpPr>
              <a:spLocks noChangeArrowheads="1"/>
            </p:cNvSpPr>
            <p:nvPr/>
          </p:nvSpPr>
          <p:spPr bwMode="auto">
            <a:xfrm>
              <a:off x="5999547" y="4188796"/>
              <a:ext cx="9091" cy="3605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1" name="Rectangle 1470"/>
            <p:cNvSpPr>
              <a:spLocks noChangeArrowheads="1"/>
            </p:cNvSpPr>
            <p:nvPr/>
          </p:nvSpPr>
          <p:spPr bwMode="auto">
            <a:xfrm>
              <a:off x="6008636" y="4170615"/>
              <a:ext cx="12120" cy="3787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2" name="Rectangle 1471"/>
            <p:cNvSpPr>
              <a:spLocks noChangeArrowheads="1"/>
            </p:cNvSpPr>
            <p:nvPr/>
          </p:nvSpPr>
          <p:spPr bwMode="auto">
            <a:xfrm>
              <a:off x="6008636" y="4170615"/>
              <a:ext cx="12120" cy="3787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3" name="Rectangle 1472"/>
            <p:cNvSpPr>
              <a:spLocks noChangeArrowheads="1"/>
            </p:cNvSpPr>
            <p:nvPr/>
          </p:nvSpPr>
          <p:spPr bwMode="auto">
            <a:xfrm>
              <a:off x="6020756" y="4176676"/>
              <a:ext cx="9091" cy="3727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4" name="Rectangle 1473"/>
            <p:cNvSpPr>
              <a:spLocks noChangeArrowheads="1"/>
            </p:cNvSpPr>
            <p:nvPr/>
          </p:nvSpPr>
          <p:spPr bwMode="auto">
            <a:xfrm>
              <a:off x="6020756" y="4176676"/>
              <a:ext cx="9091" cy="3727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5" name="Rectangle 1474"/>
            <p:cNvSpPr>
              <a:spLocks noChangeArrowheads="1"/>
            </p:cNvSpPr>
            <p:nvPr/>
          </p:nvSpPr>
          <p:spPr bwMode="auto">
            <a:xfrm>
              <a:off x="6032877" y="4140315"/>
              <a:ext cx="6060" cy="4090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6" name="Rectangle 1475"/>
            <p:cNvSpPr>
              <a:spLocks noChangeArrowheads="1"/>
            </p:cNvSpPr>
            <p:nvPr/>
          </p:nvSpPr>
          <p:spPr bwMode="auto">
            <a:xfrm>
              <a:off x="6032877" y="4140315"/>
              <a:ext cx="6060" cy="4090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7" name="Rectangle 1476"/>
            <p:cNvSpPr>
              <a:spLocks noChangeArrowheads="1"/>
            </p:cNvSpPr>
            <p:nvPr/>
          </p:nvSpPr>
          <p:spPr bwMode="auto">
            <a:xfrm>
              <a:off x="6044997" y="4125165"/>
              <a:ext cx="6060" cy="42421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8" name="Rectangle 1477"/>
            <p:cNvSpPr>
              <a:spLocks noChangeArrowheads="1"/>
            </p:cNvSpPr>
            <p:nvPr/>
          </p:nvSpPr>
          <p:spPr bwMode="auto">
            <a:xfrm>
              <a:off x="6044997" y="4125165"/>
              <a:ext cx="6060" cy="42421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9" name="Rectangle 1478"/>
            <p:cNvSpPr>
              <a:spLocks noChangeArrowheads="1"/>
            </p:cNvSpPr>
            <p:nvPr/>
          </p:nvSpPr>
          <p:spPr bwMode="auto">
            <a:xfrm>
              <a:off x="6054088" y="4097894"/>
              <a:ext cx="6060" cy="4514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0" name="Rectangle 1479"/>
            <p:cNvSpPr>
              <a:spLocks noChangeArrowheads="1"/>
            </p:cNvSpPr>
            <p:nvPr/>
          </p:nvSpPr>
          <p:spPr bwMode="auto">
            <a:xfrm>
              <a:off x="6054088" y="4097894"/>
              <a:ext cx="6060" cy="4514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1" name="Rectangle 1480"/>
            <p:cNvSpPr>
              <a:spLocks noChangeArrowheads="1"/>
            </p:cNvSpPr>
            <p:nvPr/>
          </p:nvSpPr>
          <p:spPr bwMode="auto">
            <a:xfrm>
              <a:off x="6063177" y="4085773"/>
              <a:ext cx="9091" cy="46360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2" name="Rectangle 1481"/>
            <p:cNvSpPr>
              <a:spLocks noChangeArrowheads="1"/>
            </p:cNvSpPr>
            <p:nvPr/>
          </p:nvSpPr>
          <p:spPr bwMode="auto">
            <a:xfrm>
              <a:off x="6063177" y="4085773"/>
              <a:ext cx="9091" cy="46360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3" name="Rectangle 1482"/>
            <p:cNvSpPr>
              <a:spLocks noChangeArrowheads="1"/>
            </p:cNvSpPr>
            <p:nvPr/>
          </p:nvSpPr>
          <p:spPr bwMode="auto">
            <a:xfrm>
              <a:off x="6075298" y="4082744"/>
              <a:ext cx="6060" cy="4666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4" name="Rectangle 1483"/>
            <p:cNvSpPr>
              <a:spLocks noChangeArrowheads="1"/>
            </p:cNvSpPr>
            <p:nvPr/>
          </p:nvSpPr>
          <p:spPr bwMode="auto">
            <a:xfrm>
              <a:off x="6075298" y="4082744"/>
              <a:ext cx="6060" cy="4666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5" name="Rectangle 1484"/>
            <p:cNvSpPr>
              <a:spLocks noChangeArrowheads="1"/>
            </p:cNvSpPr>
            <p:nvPr/>
          </p:nvSpPr>
          <p:spPr bwMode="auto">
            <a:xfrm>
              <a:off x="6084389" y="4058504"/>
              <a:ext cx="12120" cy="4908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6" name="Rectangle 1485"/>
            <p:cNvSpPr>
              <a:spLocks noChangeArrowheads="1"/>
            </p:cNvSpPr>
            <p:nvPr/>
          </p:nvSpPr>
          <p:spPr bwMode="auto">
            <a:xfrm>
              <a:off x="6084389" y="4058504"/>
              <a:ext cx="12120" cy="4908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7" name="Rectangle 1486"/>
            <p:cNvSpPr>
              <a:spLocks noChangeArrowheads="1"/>
            </p:cNvSpPr>
            <p:nvPr/>
          </p:nvSpPr>
          <p:spPr bwMode="auto">
            <a:xfrm>
              <a:off x="6096509" y="4049412"/>
              <a:ext cx="9091" cy="4999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8" name="Rectangle 1487"/>
            <p:cNvSpPr>
              <a:spLocks noChangeArrowheads="1"/>
            </p:cNvSpPr>
            <p:nvPr/>
          </p:nvSpPr>
          <p:spPr bwMode="auto">
            <a:xfrm>
              <a:off x="6096509" y="4049412"/>
              <a:ext cx="9091" cy="4999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9" name="Rectangle 1488"/>
            <p:cNvSpPr>
              <a:spLocks noChangeArrowheads="1"/>
            </p:cNvSpPr>
            <p:nvPr/>
          </p:nvSpPr>
          <p:spPr bwMode="auto">
            <a:xfrm>
              <a:off x="6105599" y="4046383"/>
              <a:ext cx="12120" cy="5029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0" name="Rectangle 1489"/>
            <p:cNvSpPr>
              <a:spLocks noChangeArrowheads="1"/>
            </p:cNvSpPr>
            <p:nvPr/>
          </p:nvSpPr>
          <p:spPr bwMode="auto">
            <a:xfrm>
              <a:off x="6105599" y="4046383"/>
              <a:ext cx="12120" cy="5029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1" name="Rectangle 1490"/>
            <p:cNvSpPr>
              <a:spLocks noChangeArrowheads="1"/>
            </p:cNvSpPr>
            <p:nvPr/>
          </p:nvSpPr>
          <p:spPr bwMode="auto">
            <a:xfrm>
              <a:off x="6117719" y="4003962"/>
              <a:ext cx="9091" cy="5454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2" name="Rectangle 1491"/>
            <p:cNvSpPr>
              <a:spLocks noChangeArrowheads="1"/>
            </p:cNvSpPr>
            <p:nvPr/>
          </p:nvSpPr>
          <p:spPr bwMode="auto">
            <a:xfrm>
              <a:off x="6117719" y="4003962"/>
              <a:ext cx="9091" cy="5454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3" name="Rectangle 1492"/>
            <p:cNvSpPr>
              <a:spLocks noChangeArrowheads="1"/>
            </p:cNvSpPr>
            <p:nvPr/>
          </p:nvSpPr>
          <p:spPr bwMode="auto">
            <a:xfrm>
              <a:off x="6126810" y="3973662"/>
              <a:ext cx="12120" cy="57571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4" name="Rectangle 1493"/>
            <p:cNvSpPr>
              <a:spLocks noChangeArrowheads="1"/>
            </p:cNvSpPr>
            <p:nvPr/>
          </p:nvSpPr>
          <p:spPr bwMode="auto">
            <a:xfrm>
              <a:off x="6126810" y="3973662"/>
              <a:ext cx="12120" cy="57571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5" name="Rectangle 1494"/>
            <p:cNvSpPr>
              <a:spLocks noChangeArrowheads="1"/>
            </p:cNvSpPr>
            <p:nvPr/>
          </p:nvSpPr>
          <p:spPr bwMode="auto">
            <a:xfrm>
              <a:off x="6141959" y="3982751"/>
              <a:ext cx="6060" cy="5666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6" name="Rectangle 1495"/>
            <p:cNvSpPr>
              <a:spLocks noChangeArrowheads="1"/>
            </p:cNvSpPr>
            <p:nvPr/>
          </p:nvSpPr>
          <p:spPr bwMode="auto">
            <a:xfrm>
              <a:off x="6141959" y="3982751"/>
              <a:ext cx="6060" cy="5666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7" name="Rectangle 1496"/>
            <p:cNvSpPr>
              <a:spLocks noChangeArrowheads="1"/>
            </p:cNvSpPr>
            <p:nvPr/>
          </p:nvSpPr>
          <p:spPr bwMode="auto">
            <a:xfrm>
              <a:off x="6151051" y="3943361"/>
              <a:ext cx="6060" cy="6060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8" name="Rectangle 1497"/>
            <p:cNvSpPr>
              <a:spLocks noChangeArrowheads="1"/>
            </p:cNvSpPr>
            <p:nvPr/>
          </p:nvSpPr>
          <p:spPr bwMode="auto">
            <a:xfrm>
              <a:off x="6151051" y="3943361"/>
              <a:ext cx="6060" cy="6060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9" name="Rectangle 1498"/>
            <p:cNvSpPr>
              <a:spLocks noChangeArrowheads="1"/>
            </p:cNvSpPr>
            <p:nvPr/>
          </p:nvSpPr>
          <p:spPr bwMode="auto">
            <a:xfrm>
              <a:off x="6163171" y="3907000"/>
              <a:ext cx="6060" cy="64237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0" name="Rectangle 1499"/>
            <p:cNvSpPr>
              <a:spLocks noChangeArrowheads="1"/>
            </p:cNvSpPr>
            <p:nvPr/>
          </p:nvSpPr>
          <p:spPr bwMode="auto">
            <a:xfrm>
              <a:off x="6163171" y="3907000"/>
              <a:ext cx="6060" cy="64237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1" name="Rectangle 1500"/>
            <p:cNvSpPr>
              <a:spLocks noChangeArrowheads="1"/>
            </p:cNvSpPr>
            <p:nvPr/>
          </p:nvSpPr>
          <p:spPr bwMode="auto">
            <a:xfrm>
              <a:off x="6172260" y="3900940"/>
              <a:ext cx="6060" cy="64843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2" name="Rectangle 1501"/>
            <p:cNvSpPr>
              <a:spLocks noChangeArrowheads="1"/>
            </p:cNvSpPr>
            <p:nvPr/>
          </p:nvSpPr>
          <p:spPr bwMode="auto">
            <a:xfrm>
              <a:off x="6172260" y="3900940"/>
              <a:ext cx="6060" cy="64843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3" name="Rectangle 1502"/>
            <p:cNvSpPr>
              <a:spLocks noChangeArrowheads="1"/>
            </p:cNvSpPr>
            <p:nvPr/>
          </p:nvSpPr>
          <p:spPr bwMode="auto">
            <a:xfrm>
              <a:off x="6181351" y="3873668"/>
              <a:ext cx="9091" cy="675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4" name="Rectangle 1503"/>
            <p:cNvSpPr>
              <a:spLocks noChangeArrowheads="1"/>
            </p:cNvSpPr>
            <p:nvPr/>
          </p:nvSpPr>
          <p:spPr bwMode="auto">
            <a:xfrm>
              <a:off x="6181351" y="3873668"/>
              <a:ext cx="9091" cy="675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5" name="Rectangle 1504"/>
            <p:cNvSpPr>
              <a:spLocks noChangeArrowheads="1"/>
            </p:cNvSpPr>
            <p:nvPr/>
          </p:nvSpPr>
          <p:spPr bwMode="auto">
            <a:xfrm>
              <a:off x="6193472" y="3846398"/>
              <a:ext cx="6060" cy="7029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6" name="Rectangle 1505"/>
            <p:cNvSpPr>
              <a:spLocks noChangeArrowheads="1"/>
            </p:cNvSpPr>
            <p:nvPr/>
          </p:nvSpPr>
          <p:spPr bwMode="auto">
            <a:xfrm>
              <a:off x="6193472" y="3846398"/>
              <a:ext cx="6060" cy="7029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7" name="Rectangle 1506"/>
            <p:cNvSpPr>
              <a:spLocks noChangeArrowheads="1"/>
            </p:cNvSpPr>
            <p:nvPr/>
          </p:nvSpPr>
          <p:spPr bwMode="auto">
            <a:xfrm>
              <a:off x="6202561" y="3794886"/>
              <a:ext cx="12120" cy="75448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8" name="Rectangle 1507"/>
            <p:cNvSpPr>
              <a:spLocks noChangeArrowheads="1"/>
            </p:cNvSpPr>
            <p:nvPr/>
          </p:nvSpPr>
          <p:spPr bwMode="auto">
            <a:xfrm>
              <a:off x="6202561" y="3794886"/>
              <a:ext cx="12120" cy="75448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9" name="Rectangle 1508"/>
            <p:cNvSpPr>
              <a:spLocks noChangeArrowheads="1"/>
            </p:cNvSpPr>
            <p:nvPr/>
          </p:nvSpPr>
          <p:spPr bwMode="auto">
            <a:xfrm>
              <a:off x="6214681" y="3770646"/>
              <a:ext cx="9091" cy="77873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0" name="Rectangle 1509"/>
            <p:cNvSpPr>
              <a:spLocks noChangeArrowheads="1"/>
            </p:cNvSpPr>
            <p:nvPr/>
          </p:nvSpPr>
          <p:spPr bwMode="auto">
            <a:xfrm>
              <a:off x="6214681" y="3770646"/>
              <a:ext cx="9091" cy="77873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1" name="Rectangle 1510"/>
            <p:cNvSpPr>
              <a:spLocks noChangeArrowheads="1"/>
            </p:cNvSpPr>
            <p:nvPr/>
          </p:nvSpPr>
          <p:spPr bwMode="auto">
            <a:xfrm>
              <a:off x="6223772" y="3764586"/>
              <a:ext cx="12120" cy="78479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2" name="Rectangle 1511"/>
            <p:cNvSpPr>
              <a:spLocks noChangeArrowheads="1"/>
            </p:cNvSpPr>
            <p:nvPr/>
          </p:nvSpPr>
          <p:spPr bwMode="auto">
            <a:xfrm>
              <a:off x="6223772" y="3764586"/>
              <a:ext cx="12120" cy="78479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3" name="Rectangle 1512"/>
            <p:cNvSpPr>
              <a:spLocks noChangeArrowheads="1"/>
            </p:cNvSpPr>
            <p:nvPr/>
          </p:nvSpPr>
          <p:spPr bwMode="auto">
            <a:xfrm>
              <a:off x="6235893" y="3694895"/>
              <a:ext cx="9091" cy="854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4" name="Rectangle 1513"/>
            <p:cNvSpPr>
              <a:spLocks noChangeArrowheads="1"/>
            </p:cNvSpPr>
            <p:nvPr/>
          </p:nvSpPr>
          <p:spPr bwMode="auto">
            <a:xfrm>
              <a:off x="6235893" y="3694895"/>
              <a:ext cx="9091" cy="854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5" name="Rectangle 1514"/>
            <p:cNvSpPr>
              <a:spLocks noChangeArrowheads="1"/>
            </p:cNvSpPr>
            <p:nvPr/>
          </p:nvSpPr>
          <p:spPr bwMode="auto">
            <a:xfrm>
              <a:off x="6244982" y="3658534"/>
              <a:ext cx="12120" cy="890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6" name="Rectangle 1515"/>
            <p:cNvSpPr>
              <a:spLocks noChangeArrowheads="1"/>
            </p:cNvSpPr>
            <p:nvPr/>
          </p:nvSpPr>
          <p:spPr bwMode="auto">
            <a:xfrm>
              <a:off x="6244982" y="3658534"/>
              <a:ext cx="12120" cy="890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7" name="Rectangle 1516"/>
            <p:cNvSpPr>
              <a:spLocks noChangeArrowheads="1"/>
            </p:cNvSpPr>
            <p:nvPr/>
          </p:nvSpPr>
          <p:spPr bwMode="auto">
            <a:xfrm>
              <a:off x="6260133" y="3579752"/>
              <a:ext cx="6060" cy="96962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8" name="Rectangle 1517"/>
            <p:cNvSpPr>
              <a:spLocks noChangeArrowheads="1"/>
            </p:cNvSpPr>
            <p:nvPr/>
          </p:nvSpPr>
          <p:spPr bwMode="auto">
            <a:xfrm>
              <a:off x="6260133" y="3579752"/>
              <a:ext cx="6060" cy="96962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9" name="Rectangle 1518"/>
            <p:cNvSpPr>
              <a:spLocks noChangeArrowheads="1"/>
            </p:cNvSpPr>
            <p:nvPr/>
          </p:nvSpPr>
          <p:spPr bwMode="auto">
            <a:xfrm>
              <a:off x="6269223" y="3519150"/>
              <a:ext cx="6060" cy="10302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0" name="Rectangle 1519"/>
            <p:cNvSpPr>
              <a:spLocks noChangeArrowheads="1"/>
            </p:cNvSpPr>
            <p:nvPr/>
          </p:nvSpPr>
          <p:spPr bwMode="auto">
            <a:xfrm>
              <a:off x="6269223" y="3519150"/>
              <a:ext cx="6060" cy="10302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1" name="Rectangle 1520"/>
            <p:cNvSpPr>
              <a:spLocks noChangeArrowheads="1"/>
            </p:cNvSpPr>
            <p:nvPr/>
          </p:nvSpPr>
          <p:spPr bwMode="auto">
            <a:xfrm>
              <a:off x="6281343" y="3482790"/>
              <a:ext cx="6060" cy="10665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2" name="Rectangle 1521"/>
            <p:cNvSpPr>
              <a:spLocks noChangeArrowheads="1"/>
            </p:cNvSpPr>
            <p:nvPr/>
          </p:nvSpPr>
          <p:spPr bwMode="auto">
            <a:xfrm>
              <a:off x="6281343" y="3482790"/>
              <a:ext cx="6060" cy="10665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3" name="Rectangle 1522"/>
            <p:cNvSpPr>
              <a:spLocks noChangeArrowheads="1"/>
            </p:cNvSpPr>
            <p:nvPr/>
          </p:nvSpPr>
          <p:spPr bwMode="auto">
            <a:xfrm>
              <a:off x="6290434" y="3358556"/>
              <a:ext cx="6060" cy="11908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4" name="Rectangle 1523"/>
            <p:cNvSpPr>
              <a:spLocks noChangeArrowheads="1"/>
            </p:cNvSpPr>
            <p:nvPr/>
          </p:nvSpPr>
          <p:spPr bwMode="auto">
            <a:xfrm>
              <a:off x="6290434" y="3358556"/>
              <a:ext cx="6060" cy="11908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5" name="Rectangle 1524"/>
            <p:cNvSpPr>
              <a:spLocks noChangeArrowheads="1"/>
            </p:cNvSpPr>
            <p:nvPr/>
          </p:nvSpPr>
          <p:spPr bwMode="auto">
            <a:xfrm>
              <a:off x="6302554" y="3246444"/>
              <a:ext cx="6060" cy="13029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6" name="Rectangle 1525"/>
            <p:cNvSpPr>
              <a:spLocks noChangeArrowheads="1"/>
            </p:cNvSpPr>
            <p:nvPr/>
          </p:nvSpPr>
          <p:spPr bwMode="auto">
            <a:xfrm>
              <a:off x="6302554" y="3246444"/>
              <a:ext cx="6060" cy="13029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7" name="Rectangle 1526"/>
            <p:cNvSpPr>
              <a:spLocks noChangeArrowheads="1"/>
            </p:cNvSpPr>
            <p:nvPr/>
          </p:nvSpPr>
          <p:spPr bwMode="auto">
            <a:xfrm>
              <a:off x="6311644" y="3004038"/>
              <a:ext cx="6060" cy="154533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8" name="Rectangle 1527"/>
            <p:cNvSpPr>
              <a:spLocks noChangeArrowheads="1"/>
            </p:cNvSpPr>
            <p:nvPr/>
          </p:nvSpPr>
          <p:spPr bwMode="auto">
            <a:xfrm>
              <a:off x="6311644" y="3004038"/>
              <a:ext cx="6060" cy="154533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9" name="Rectangle 1528"/>
            <p:cNvSpPr>
              <a:spLocks noChangeArrowheads="1"/>
            </p:cNvSpPr>
            <p:nvPr/>
          </p:nvSpPr>
          <p:spPr bwMode="auto">
            <a:xfrm>
              <a:off x="6320735" y="2607097"/>
              <a:ext cx="12120" cy="19422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0" name="Rectangle 1529"/>
            <p:cNvSpPr>
              <a:spLocks noChangeArrowheads="1"/>
            </p:cNvSpPr>
            <p:nvPr/>
          </p:nvSpPr>
          <p:spPr bwMode="auto">
            <a:xfrm>
              <a:off x="6320735" y="2607097"/>
              <a:ext cx="12120" cy="19422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1" name="Rectangle 1530"/>
            <p:cNvSpPr>
              <a:spLocks noChangeArrowheads="1"/>
            </p:cNvSpPr>
            <p:nvPr/>
          </p:nvSpPr>
          <p:spPr bwMode="auto">
            <a:xfrm>
              <a:off x="6332855" y="2146526"/>
              <a:ext cx="9091" cy="240285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2" name="Rectangle 1531"/>
            <p:cNvSpPr>
              <a:spLocks noChangeArrowheads="1"/>
            </p:cNvSpPr>
            <p:nvPr/>
          </p:nvSpPr>
          <p:spPr bwMode="auto">
            <a:xfrm>
              <a:off x="6332855" y="2146526"/>
              <a:ext cx="9091" cy="240285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3" name="Rectangle 1532"/>
            <p:cNvSpPr>
              <a:spLocks noChangeArrowheads="1"/>
            </p:cNvSpPr>
            <p:nvPr/>
          </p:nvSpPr>
          <p:spPr bwMode="auto">
            <a:xfrm>
              <a:off x="6341944" y="2276820"/>
              <a:ext cx="12120" cy="22725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4" name="Rectangle 1533"/>
            <p:cNvSpPr>
              <a:spLocks noChangeArrowheads="1"/>
            </p:cNvSpPr>
            <p:nvPr/>
          </p:nvSpPr>
          <p:spPr bwMode="auto">
            <a:xfrm>
              <a:off x="6341944" y="2276820"/>
              <a:ext cx="12120" cy="22725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5" name="Rectangle 1534"/>
            <p:cNvSpPr>
              <a:spLocks noChangeArrowheads="1"/>
            </p:cNvSpPr>
            <p:nvPr/>
          </p:nvSpPr>
          <p:spPr bwMode="auto">
            <a:xfrm>
              <a:off x="6354065" y="2797993"/>
              <a:ext cx="9091" cy="17513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6" name="Rectangle 1535"/>
            <p:cNvSpPr>
              <a:spLocks noChangeArrowheads="1"/>
            </p:cNvSpPr>
            <p:nvPr/>
          </p:nvSpPr>
          <p:spPr bwMode="auto">
            <a:xfrm>
              <a:off x="6354065" y="2797993"/>
              <a:ext cx="9091" cy="17513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7" name="Rectangle 1536"/>
            <p:cNvSpPr>
              <a:spLocks noChangeArrowheads="1"/>
            </p:cNvSpPr>
            <p:nvPr/>
          </p:nvSpPr>
          <p:spPr bwMode="auto">
            <a:xfrm>
              <a:off x="6363156" y="3031308"/>
              <a:ext cx="12120" cy="151806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8" name="Rectangle 1537"/>
            <p:cNvSpPr>
              <a:spLocks noChangeArrowheads="1"/>
            </p:cNvSpPr>
            <p:nvPr/>
          </p:nvSpPr>
          <p:spPr bwMode="auto">
            <a:xfrm>
              <a:off x="6363156" y="3031308"/>
              <a:ext cx="12120" cy="151806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9" name="Rectangle 1538"/>
            <p:cNvSpPr>
              <a:spLocks noChangeArrowheads="1"/>
            </p:cNvSpPr>
            <p:nvPr/>
          </p:nvSpPr>
          <p:spPr bwMode="auto">
            <a:xfrm>
              <a:off x="6378305" y="3228263"/>
              <a:ext cx="6060" cy="13211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0" name="Rectangle 1539"/>
            <p:cNvSpPr>
              <a:spLocks noChangeArrowheads="1"/>
            </p:cNvSpPr>
            <p:nvPr/>
          </p:nvSpPr>
          <p:spPr bwMode="auto">
            <a:xfrm>
              <a:off x="6378305" y="3228263"/>
              <a:ext cx="6060" cy="13211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1" name="Rectangle 1540"/>
            <p:cNvSpPr>
              <a:spLocks noChangeArrowheads="1"/>
            </p:cNvSpPr>
            <p:nvPr/>
          </p:nvSpPr>
          <p:spPr bwMode="auto">
            <a:xfrm>
              <a:off x="6387396" y="3331286"/>
              <a:ext cx="6060" cy="121809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2" name="Rectangle 1541"/>
            <p:cNvSpPr>
              <a:spLocks noChangeArrowheads="1"/>
            </p:cNvSpPr>
            <p:nvPr/>
          </p:nvSpPr>
          <p:spPr bwMode="auto">
            <a:xfrm>
              <a:off x="6387396" y="3331286"/>
              <a:ext cx="6060" cy="121809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3" name="Rectangle 1542"/>
            <p:cNvSpPr>
              <a:spLocks noChangeArrowheads="1"/>
            </p:cNvSpPr>
            <p:nvPr/>
          </p:nvSpPr>
          <p:spPr bwMode="auto">
            <a:xfrm>
              <a:off x="6399517" y="3446429"/>
              <a:ext cx="6060" cy="110294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4" name="Rectangle 1543"/>
            <p:cNvSpPr>
              <a:spLocks noChangeArrowheads="1"/>
            </p:cNvSpPr>
            <p:nvPr/>
          </p:nvSpPr>
          <p:spPr bwMode="auto">
            <a:xfrm>
              <a:off x="6399517" y="3446429"/>
              <a:ext cx="6060" cy="110294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5" name="Rectangle 1544"/>
            <p:cNvSpPr>
              <a:spLocks noChangeArrowheads="1"/>
            </p:cNvSpPr>
            <p:nvPr/>
          </p:nvSpPr>
          <p:spPr bwMode="auto">
            <a:xfrm>
              <a:off x="6408606" y="3519150"/>
              <a:ext cx="6060" cy="10302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6" name="Rectangle 1545"/>
            <p:cNvSpPr>
              <a:spLocks noChangeArrowheads="1"/>
            </p:cNvSpPr>
            <p:nvPr/>
          </p:nvSpPr>
          <p:spPr bwMode="auto">
            <a:xfrm>
              <a:off x="6408606" y="3519150"/>
              <a:ext cx="6060" cy="10302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7" name="Rectangle 1546"/>
            <p:cNvSpPr>
              <a:spLocks noChangeArrowheads="1"/>
            </p:cNvSpPr>
            <p:nvPr/>
          </p:nvSpPr>
          <p:spPr bwMode="auto">
            <a:xfrm>
              <a:off x="6420726" y="3564601"/>
              <a:ext cx="6060" cy="984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8" name="Rectangle 1547"/>
            <p:cNvSpPr>
              <a:spLocks noChangeArrowheads="1"/>
            </p:cNvSpPr>
            <p:nvPr/>
          </p:nvSpPr>
          <p:spPr bwMode="auto">
            <a:xfrm>
              <a:off x="6420726" y="3564601"/>
              <a:ext cx="6060" cy="984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9" name="Rectangle 1548"/>
            <p:cNvSpPr>
              <a:spLocks noChangeArrowheads="1"/>
            </p:cNvSpPr>
            <p:nvPr/>
          </p:nvSpPr>
          <p:spPr bwMode="auto">
            <a:xfrm>
              <a:off x="6429817" y="3646414"/>
              <a:ext cx="9091" cy="902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0" name="Rectangle 1549"/>
            <p:cNvSpPr>
              <a:spLocks noChangeArrowheads="1"/>
            </p:cNvSpPr>
            <p:nvPr/>
          </p:nvSpPr>
          <p:spPr bwMode="auto">
            <a:xfrm>
              <a:off x="6429817" y="3646414"/>
              <a:ext cx="9091" cy="902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1" name="Rectangle 1550"/>
            <p:cNvSpPr>
              <a:spLocks noChangeArrowheads="1"/>
            </p:cNvSpPr>
            <p:nvPr/>
          </p:nvSpPr>
          <p:spPr bwMode="auto">
            <a:xfrm>
              <a:off x="6438907" y="3658534"/>
              <a:ext cx="12120" cy="890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2" name="Rectangle 1551"/>
            <p:cNvSpPr>
              <a:spLocks noChangeArrowheads="1"/>
            </p:cNvSpPr>
            <p:nvPr/>
          </p:nvSpPr>
          <p:spPr bwMode="auto">
            <a:xfrm>
              <a:off x="6438907" y="3658534"/>
              <a:ext cx="12120" cy="890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3" name="Rectangle 1552"/>
            <p:cNvSpPr>
              <a:spLocks noChangeArrowheads="1"/>
            </p:cNvSpPr>
            <p:nvPr/>
          </p:nvSpPr>
          <p:spPr bwMode="auto">
            <a:xfrm>
              <a:off x="6451027" y="3697924"/>
              <a:ext cx="9091" cy="85145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4" name="Rectangle 1553"/>
            <p:cNvSpPr>
              <a:spLocks noChangeArrowheads="1"/>
            </p:cNvSpPr>
            <p:nvPr/>
          </p:nvSpPr>
          <p:spPr bwMode="auto">
            <a:xfrm>
              <a:off x="6451027" y="3697924"/>
              <a:ext cx="9091" cy="85145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5" name="Rectangle 1554"/>
            <p:cNvSpPr>
              <a:spLocks noChangeArrowheads="1"/>
            </p:cNvSpPr>
            <p:nvPr/>
          </p:nvSpPr>
          <p:spPr bwMode="auto">
            <a:xfrm>
              <a:off x="6460118" y="3737316"/>
              <a:ext cx="12120" cy="812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6" name="Rectangle 1555"/>
            <p:cNvSpPr>
              <a:spLocks noChangeArrowheads="1"/>
            </p:cNvSpPr>
            <p:nvPr/>
          </p:nvSpPr>
          <p:spPr bwMode="auto">
            <a:xfrm>
              <a:off x="6460118" y="3737316"/>
              <a:ext cx="12120" cy="812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7" name="Rectangle 1556"/>
            <p:cNvSpPr>
              <a:spLocks noChangeArrowheads="1"/>
            </p:cNvSpPr>
            <p:nvPr/>
          </p:nvSpPr>
          <p:spPr bwMode="auto">
            <a:xfrm>
              <a:off x="6472238" y="3743376"/>
              <a:ext cx="9091" cy="8060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8" name="Rectangle 1557"/>
            <p:cNvSpPr>
              <a:spLocks noChangeArrowheads="1"/>
            </p:cNvSpPr>
            <p:nvPr/>
          </p:nvSpPr>
          <p:spPr bwMode="auto">
            <a:xfrm>
              <a:off x="6472238" y="3743376"/>
              <a:ext cx="9091" cy="8060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9" name="Rectangle 1558"/>
            <p:cNvSpPr>
              <a:spLocks noChangeArrowheads="1"/>
            </p:cNvSpPr>
            <p:nvPr/>
          </p:nvSpPr>
          <p:spPr bwMode="auto">
            <a:xfrm>
              <a:off x="6484359" y="3813067"/>
              <a:ext cx="9091" cy="73630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0" name="Rectangle 1559"/>
            <p:cNvSpPr>
              <a:spLocks noChangeArrowheads="1"/>
            </p:cNvSpPr>
            <p:nvPr/>
          </p:nvSpPr>
          <p:spPr bwMode="auto">
            <a:xfrm>
              <a:off x="6484359" y="3813067"/>
              <a:ext cx="9091" cy="73630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1" name="Rectangle 1560"/>
            <p:cNvSpPr>
              <a:spLocks noChangeArrowheads="1"/>
            </p:cNvSpPr>
            <p:nvPr/>
          </p:nvSpPr>
          <p:spPr bwMode="auto">
            <a:xfrm>
              <a:off x="6496479" y="3852459"/>
              <a:ext cx="6060" cy="69691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2" name="Rectangle 1561"/>
            <p:cNvSpPr>
              <a:spLocks noChangeArrowheads="1"/>
            </p:cNvSpPr>
            <p:nvPr/>
          </p:nvSpPr>
          <p:spPr bwMode="auto">
            <a:xfrm>
              <a:off x="6496479" y="3852459"/>
              <a:ext cx="6060" cy="69691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3" name="Rectangle 1562"/>
            <p:cNvSpPr>
              <a:spLocks noChangeArrowheads="1"/>
            </p:cNvSpPr>
            <p:nvPr/>
          </p:nvSpPr>
          <p:spPr bwMode="auto">
            <a:xfrm>
              <a:off x="6505568" y="3858519"/>
              <a:ext cx="9091" cy="6908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4" name="Rectangle 1563"/>
            <p:cNvSpPr>
              <a:spLocks noChangeArrowheads="1"/>
            </p:cNvSpPr>
            <p:nvPr/>
          </p:nvSpPr>
          <p:spPr bwMode="auto">
            <a:xfrm>
              <a:off x="6505568" y="3858519"/>
              <a:ext cx="9091" cy="6908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5" name="Rectangle 1564"/>
            <p:cNvSpPr>
              <a:spLocks noChangeArrowheads="1"/>
            </p:cNvSpPr>
            <p:nvPr/>
          </p:nvSpPr>
          <p:spPr bwMode="auto">
            <a:xfrm>
              <a:off x="6517689" y="3888820"/>
              <a:ext cx="6060" cy="6605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6" name="Rectangle 1565"/>
            <p:cNvSpPr>
              <a:spLocks noChangeArrowheads="1"/>
            </p:cNvSpPr>
            <p:nvPr/>
          </p:nvSpPr>
          <p:spPr bwMode="auto">
            <a:xfrm>
              <a:off x="6517689" y="3888820"/>
              <a:ext cx="6060" cy="6605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7" name="Rectangle 1566"/>
            <p:cNvSpPr>
              <a:spLocks noChangeArrowheads="1"/>
            </p:cNvSpPr>
            <p:nvPr/>
          </p:nvSpPr>
          <p:spPr bwMode="auto">
            <a:xfrm>
              <a:off x="6526780" y="3900940"/>
              <a:ext cx="6060" cy="64843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8" name="Rectangle 1567"/>
            <p:cNvSpPr>
              <a:spLocks noChangeArrowheads="1"/>
            </p:cNvSpPr>
            <p:nvPr/>
          </p:nvSpPr>
          <p:spPr bwMode="auto">
            <a:xfrm>
              <a:off x="6526780" y="3900940"/>
              <a:ext cx="6060" cy="64843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9" name="Rectangle 1568"/>
            <p:cNvSpPr>
              <a:spLocks noChangeArrowheads="1"/>
            </p:cNvSpPr>
            <p:nvPr/>
          </p:nvSpPr>
          <p:spPr bwMode="auto">
            <a:xfrm>
              <a:off x="6538900" y="3928210"/>
              <a:ext cx="6060" cy="62116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0" name="Rectangle 1569"/>
            <p:cNvSpPr>
              <a:spLocks noChangeArrowheads="1"/>
            </p:cNvSpPr>
            <p:nvPr/>
          </p:nvSpPr>
          <p:spPr bwMode="auto">
            <a:xfrm>
              <a:off x="6538900" y="3928210"/>
              <a:ext cx="6060" cy="62116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1" name="Rectangle 1570"/>
            <p:cNvSpPr>
              <a:spLocks noChangeArrowheads="1"/>
            </p:cNvSpPr>
            <p:nvPr/>
          </p:nvSpPr>
          <p:spPr bwMode="auto">
            <a:xfrm>
              <a:off x="6547989" y="3964570"/>
              <a:ext cx="9091" cy="58480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2" name="Rectangle 1571"/>
            <p:cNvSpPr>
              <a:spLocks noChangeArrowheads="1"/>
            </p:cNvSpPr>
            <p:nvPr/>
          </p:nvSpPr>
          <p:spPr bwMode="auto">
            <a:xfrm>
              <a:off x="6547989" y="3964570"/>
              <a:ext cx="9091" cy="58480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3" name="Rectangle 1572"/>
            <p:cNvSpPr>
              <a:spLocks noChangeArrowheads="1"/>
            </p:cNvSpPr>
            <p:nvPr/>
          </p:nvSpPr>
          <p:spPr bwMode="auto">
            <a:xfrm>
              <a:off x="6557080" y="3970631"/>
              <a:ext cx="12120" cy="57874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4" name="Rectangle 1573"/>
            <p:cNvSpPr>
              <a:spLocks noChangeArrowheads="1"/>
            </p:cNvSpPr>
            <p:nvPr/>
          </p:nvSpPr>
          <p:spPr bwMode="auto">
            <a:xfrm>
              <a:off x="6557080" y="3970631"/>
              <a:ext cx="12120" cy="57874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5" name="Rectangle 1574"/>
            <p:cNvSpPr>
              <a:spLocks noChangeArrowheads="1"/>
            </p:cNvSpPr>
            <p:nvPr/>
          </p:nvSpPr>
          <p:spPr bwMode="auto">
            <a:xfrm>
              <a:off x="6569201" y="4000931"/>
              <a:ext cx="9091" cy="5484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6" name="Rectangle 1575"/>
            <p:cNvSpPr>
              <a:spLocks noChangeArrowheads="1"/>
            </p:cNvSpPr>
            <p:nvPr/>
          </p:nvSpPr>
          <p:spPr bwMode="auto">
            <a:xfrm>
              <a:off x="6569201" y="4000931"/>
              <a:ext cx="9091" cy="5484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7" name="Rectangle 1576"/>
            <p:cNvSpPr>
              <a:spLocks noChangeArrowheads="1"/>
            </p:cNvSpPr>
            <p:nvPr/>
          </p:nvSpPr>
          <p:spPr bwMode="auto">
            <a:xfrm>
              <a:off x="6578290" y="4022143"/>
              <a:ext cx="12120" cy="5272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8" name="Rectangle 1577"/>
            <p:cNvSpPr>
              <a:spLocks noChangeArrowheads="1"/>
            </p:cNvSpPr>
            <p:nvPr/>
          </p:nvSpPr>
          <p:spPr bwMode="auto">
            <a:xfrm>
              <a:off x="6578290" y="4022143"/>
              <a:ext cx="12120" cy="5272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9" name="Rectangle 1578"/>
            <p:cNvSpPr>
              <a:spLocks noChangeArrowheads="1"/>
            </p:cNvSpPr>
            <p:nvPr/>
          </p:nvSpPr>
          <p:spPr bwMode="auto">
            <a:xfrm>
              <a:off x="6590410" y="4028203"/>
              <a:ext cx="9091" cy="52117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0" name="Rectangle 1579"/>
            <p:cNvSpPr>
              <a:spLocks noChangeArrowheads="1"/>
            </p:cNvSpPr>
            <p:nvPr/>
          </p:nvSpPr>
          <p:spPr bwMode="auto">
            <a:xfrm>
              <a:off x="6590410" y="4028203"/>
              <a:ext cx="9091" cy="52117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1" name="Rectangle 1580"/>
            <p:cNvSpPr>
              <a:spLocks noChangeArrowheads="1"/>
            </p:cNvSpPr>
            <p:nvPr/>
          </p:nvSpPr>
          <p:spPr bwMode="auto">
            <a:xfrm>
              <a:off x="6602531" y="4049412"/>
              <a:ext cx="9091" cy="4999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2" name="Rectangle 1581"/>
            <p:cNvSpPr>
              <a:spLocks noChangeArrowheads="1"/>
            </p:cNvSpPr>
            <p:nvPr/>
          </p:nvSpPr>
          <p:spPr bwMode="auto">
            <a:xfrm>
              <a:off x="6602531" y="4049412"/>
              <a:ext cx="9091" cy="4999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3" name="Rectangle 1582"/>
            <p:cNvSpPr>
              <a:spLocks noChangeArrowheads="1"/>
            </p:cNvSpPr>
            <p:nvPr/>
          </p:nvSpPr>
          <p:spPr bwMode="auto">
            <a:xfrm>
              <a:off x="6614651" y="4061533"/>
              <a:ext cx="6060" cy="48784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4" name="Rectangle 1583"/>
            <p:cNvSpPr>
              <a:spLocks noChangeArrowheads="1"/>
            </p:cNvSpPr>
            <p:nvPr/>
          </p:nvSpPr>
          <p:spPr bwMode="auto">
            <a:xfrm>
              <a:off x="6614651" y="4061533"/>
              <a:ext cx="6060" cy="48784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5" name="Rectangle 1584"/>
            <p:cNvSpPr>
              <a:spLocks noChangeArrowheads="1"/>
            </p:cNvSpPr>
            <p:nvPr/>
          </p:nvSpPr>
          <p:spPr bwMode="auto">
            <a:xfrm>
              <a:off x="6623742" y="4088804"/>
              <a:ext cx="9091" cy="46057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6" name="Rectangle 1585"/>
            <p:cNvSpPr>
              <a:spLocks noChangeArrowheads="1"/>
            </p:cNvSpPr>
            <p:nvPr/>
          </p:nvSpPr>
          <p:spPr bwMode="auto">
            <a:xfrm>
              <a:off x="6623742" y="4088804"/>
              <a:ext cx="9091" cy="46057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7" name="Rectangle 1586"/>
            <p:cNvSpPr>
              <a:spLocks noChangeArrowheads="1"/>
            </p:cNvSpPr>
            <p:nvPr/>
          </p:nvSpPr>
          <p:spPr bwMode="auto">
            <a:xfrm>
              <a:off x="6635862" y="4097894"/>
              <a:ext cx="6060" cy="4514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8" name="Rectangle 1587"/>
            <p:cNvSpPr>
              <a:spLocks noChangeArrowheads="1"/>
            </p:cNvSpPr>
            <p:nvPr/>
          </p:nvSpPr>
          <p:spPr bwMode="auto">
            <a:xfrm>
              <a:off x="6635862" y="4097894"/>
              <a:ext cx="6060" cy="4514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9" name="Rectangle 1588"/>
            <p:cNvSpPr>
              <a:spLocks noChangeArrowheads="1"/>
            </p:cNvSpPr>
            <p:nvPr/>
          </p:nvSpPr>
          <p:spPr bwMode="auto">
            <a:xfrm>
              <a:off x="6644952" y="4094865"/>
              <a:ext cx="6060" cy="45451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0" name="Rectangle 1589"/>
            <p:cNvSpPr>
              <a:spLocks noChangeArrowheads="1"/>
            </p:cNvSpPr>
            <p:nvPr/>
          </p:nvSpPr>
          <p:spPr bwMode="auto">
            <a:xfrm>
              <a:off x="6644952" y="4094865"/>
              <a:ext cx="6060" cy="45451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1" name="Rectangle 1590"/>
            <p:cNvSpPr>
              <a:spLocks noChangeArrowheads="1"/>
            </p:cNvSpPr>
            <p:nvPr/>
          </p:nvSpPr>
          <p:spPr bwMode="auto">
            <a:xfrm>
              <a:off x="6657072" y="4116074"/>
              <a:ext cx="6060" cy="43330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2" name="Rectangle 1591"/>
            <p:cNvSpPr>
              <a:spLocks noChangeArrowheads="1"/>
            </p:cNvSpPr>
            <p:nvPr/>
          </p:nvSpPr>
          <p:spPr bwMode="auto">
            <a:xfrm>
              <a:off x="6657072" y="4116074"/>
              <a:ext cx="6060" cy="43330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3" name="Rectangle 1592"/>
            <p:cNvSpPr>
              <a:spLocks noChangeArrowheads="1"/>
            </p:cNvSpPr>
            <p:nvPr/>
          </p:nvSpPr>
          <p:spPr bwMode="auto">
            <a:xfrm>
              <a:off x="6666163" y="4122134"/>
              <a:ext cx="9091" cy="427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4" name="Rectangle 1593"/>
            <p:cNvSpPr>
              <a:spLocks noChangeArrowheads="1"/>
            </p:cNvSpPr>
            <p:nvPr/>
          </p:nvSpPr>
          <p:spPr bwMode="auto">
            <a:xfrm>
              <a:off x="6666163" y="4122134"/>
              <a:ext cx="9091" cy="427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5" name="Rectangle 1594"/>
            <p:cNvSpPr>
              <a:spLocks noChangeArrowheads="1"/>
            </p:cNvSpPr>
            <p:nvPr/>
          </p:nvSpPr>
          <p:spPr bwMode="auto">
            <a:xfrm>
              <a:off x="6675252" y="4140315"/>
              <a:ext cx="12120" cy="4090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6" name="Rectangle 1595"/>
            <p:cNvSpPr>
              <a:spLocks noChangeArrowheads="1"/>
            </p:cNvSpPr>
            <p:nvPr/>
          </p:nvSpPr>
          <p:spPr bwMode="auto">
            <a:xfrm>
              <a:off x="6675252" y="4140315"/>
              <a:ext cx="12120" cy="4090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7" name="Rectangle 1596"/>
            <p:cNvSpPr>
              <a:spLocks noChangeArrowheads="1"/>
            </p:cNvSpPr>
            <p:nvPr/>
          </p:nvSpPr>
          <p:spPr bwMode="auto">
            <a:xfrm>
              <a:off x="6687373" y="4161526"/>
              <a:ext cx="9091" cy="38784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8" name="Rectangle 1597"/>
            <p:cNvSpPr>
              <a:spLocks noChangeArrowheads="1"/>
            </p:cNvSpPr>
            <p:nvPr/>
          </p:nvSpPr>
          <p:spPr bwMode="auto">
            <a:xfrm>
              <a:off x="6687373" y="4161526"/>
              <a:ext cx="9091" cy="38784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9" name="Rectangle 1598"/>
            <p:cNvSpPr>
              <a:spLocks noChangeArrowheads="1"/>
            </p:cNvSpPr>
            <p:nvPr/>
          </p:nvSpPr>
          <p:spPr bwMode="auto">
            <a:xfrm>
              <a:off x="6696464" y="4176676"/>
              <a:ext cx="12120" cy="3727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0" name="Rectangle 1599"/>
            <p:cNvSpPr>
              <a:spLocks noChangeArrowheads="1"/>
            </p:cNvSpPr>
            <p:nvPr/>
          </p:nvSpPr>
          <p:spPr bwMode="auto">
            <a:xfrm>
              <a:off x="6696464" y="4176676"/>
              <a:ext cx="12120" cy="3727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1" name="Rectangle 1600"/>
            <p:cNvSpPr>
              <a:spLocks noChangeArrowheads="1"/>
            </p:cNvSpPr>
            <p:nvPr/>
          </p:nvSpPr>
          <p:spPr bwMode="auto">
            <a:xfrm>
              <a:off x="6708584" y="4191827"/>
              <a:ext cx="9091" cy="35754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2" name="Rectangle 1601"/>
            <p:cNvSpPr>
              <a:spLocks noChangeArrowheads="1"/>
            </p:cNvSpPr>
            <p:nvPr/>
          </p:nvSpPr>
          <p:spPr bwMode="auto">
            <a:xfrm>
              <a:off x="6708584" y="4191827"/>
              <a:ext cx="9091" cy="35754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3" name="Rectangle 1602"/>
            <p:cNvSpPr>
              <a:spLocks noChangeArrowheads="1"/>
            </p:cNvSpPr>
            <p:nvPr/>
          </p:nvSpPr>
          <p:spPr bwMode="auto">
            <a:xfrm>
              <a:off x="6720704" y="4188796"/>
              <a:ext cx="9091" cy="3605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4" name="Rectangle 1603"/>
            <p:cNvSpPr>
              <a:spLocks noChangeArrowheads="1"/>
            </p:cNvSpPr>
            <p:nvPr/>
          </p:nvSpPr>
          <p:spPr bwMode="auto">
            <a:xfrm>
              <a:off x="6720704" y="4188796"/>
              <a:ext cx="9091" cy="3605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5" name="Rectangle 1604"/>
            <p:cNvSpPr>
              <a:spLocks noChangeArrowheads="1"/>
            </p:cNvSpPr>
            <p:nvPr/>
          </p:nvSpPr>
          <p:spPr bwMode="auto">
            <a:xfrm>
              <a:off x="6732825" y="4206976"/>
              <a:ext cx="6060" cy="34239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6" name="Rectangle 1605"/>
            <p:cNvSpPr>
              <a:spLocks noChangeArrowheads="1"/>
            </p:cNvSpPr>
            <p:nvPr/>
          </p:nvSpPr>
          <p:spPr bwMode="auto">
            <a:xfrm>
              <a:off x="6732825" y="4206976"/>
              <a:ext cx="6060" cy="34239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7" name="Rectangle 1606"/>
            <p:cNvSpPr>
              <a:spLocks noChangeArrowheads="1"/>
            </p:cNvSpPr>
            <p:nvPr/>
          </p:nvSpPr>
          <p:spPr bwMode="auto">
            <a:xfrm>
              <a:off x="6741914" y="4213036"/>
              <a:ext cx="9091" cy="33633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8" name="Rectangle 1607"/>
            <p:cNvSpPr>
              <a:spLocks noChangeArrowheads="1"/>
            </p:cNvSpPr>
            <p:nvPr/>
          </p:nvSpPr>
          <p:spPr bwMode="auto">
            <a:xfrm>
              <a:off x="6741914" y="4213036"/>
              <a:ext cx="9091" cy="33633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9" name="Rectangle 1608"/>
            <p:cNvSpPr>
              <a:spLocks noChangeArrowheads="1"/>
            </p:cNvSpPr>
            <p:nvPr/>
          </p:nvSpPr>
          <p:spPr bwMode="auto">
            <a:xfrm>
              <a:off x="6754034" y="4228188"/>
              <a:ext cx="6060" cy="32118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0" name="Rectangle 1609"/>
            <p:cNvSpPr>
              <a:spLocks noChangeArrowheads="1"/>
            </p:cNvSpPr>
            <p:nvPr/>
          </p:nvSpPr>
          <p:spPr bwMode="auto">
            <a:xfrm>
              <a:off x="6754034" y="4228188"/>
              <a:ext cx="6060" cy="32118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1" name="Rectangle 1610"/>
            <p:cNvSpPr>
              <a:spLocks noChangeArrowheads="1"/>
            </p:cNvSpPr>
            <p:nvPr/>
          </p:nvSpPr>
          <p:spPr bwMode="auto">
            <a:xfrm>
              <a:off x="6763125" y="4234248"/>
              <a:ext cx="6060" cy="31512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2" name="Rectangle 1611"/>
            <p:cNvSpPr>
              <a:spLocks noChangeArrowheads="1"/>
            </p:cNvSpPr>
            <p:nvPr/>
          </p:nvSpPr>
          <p:spPr bwMode="auto">
            <a:xfrm>
              <a:off x="6763125" y="4234248"/>
              <a:ext cx="6060" cy="31512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3" name="Rectangle 1613"/>
            <p:cNvSpPr>
              <a:spLocks noChangeArrowheads="1"/>
            </p:cNvSpPr>
            <p:nvPr/>
          </p:nvSpPr>
          <p:spPr bwMode="auto">
            <a:xfrm>
              <a:off x="6775244" y="4249397"/>
              <a:ext cx="9091" cy="2999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4" name="Rectangle 1614"/>
            <p:cNvSpPr>
              <a:spLocks noChangeArrowheads="1"/>
            </p:cNvSpPr>
            <p:nvPr/>
          </p:nvSpPr>
          <p:spPr bwMode="auto">
            <a:xfrm>
              <a:off x="6775244" y="4249397"/>
              <a:ext cx="9091" cy="2999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5" name="Rectangle 1615"/>
            <p:cNvSpPr>
              <a:spLocks noChangeArrowheads="1"/>
            </p:cNvSpPr>
            <p:nvPr/>
          </p:nvSpPr>
          <p:spPr bwMode="auto">
            <a:xfrm>
              <a:off x="6784335" y="4261518"/>
              <a:ext cx="9091" cy="28785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6" name="Rectangle 1616"/>
            <p:cNvSpPr>
              <a:spLocks noChangeArrowheads="1"/>
            </p:cNvSpPr>
            <p:nvPr/>
          </p:nvSpPr>
          <p:spPr bwMode="auto">
            <a:xfrm>
              <a:off x="6784335" y="4261518"/>
              <a:ext cx="9091" cy="28785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7" name="Rectangle 1617"/>
            <p:cNvSpPr>
              <a:spLocks noChangeArrowheads="1"/>
            </p:cNvSpPr>
            <p:nvPr/>
          </p:nvSpPr>
          <p:spPr bwMode="auto">
            <a:xfrm>
              <a:off x="6793424" y="4270609"/>
              <a:ext cx="12120" cy="27876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8" name="Rectangle 1618"/>
            <p:cNvSpPr>
              <a:spLocks noChangeArrowheads="1"/>
            </p:cNvSpPr>
            <p:nvPr/>
          </p:nvSpPr>
          <p:spPr bwMode="auto">
            <a:xfrm>
              <a:off x="6793424" y="4270609"/>
              <a:ext cx="12120" cy="27876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9" name="Rectangle 1619"/>
            <p:cNvSpPr>
              <a:spLocks noChangeArrowheads="1"/>
            </p:cNvSpPr>
            <p:nvPr/>
          </p:nvSpPr>
          <p:spPr bwMode="auto">
            <a:xfrm>
              <a:off x="6805545" y="4270609"/>
              <a:ext cx="9091" cy="27876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0" name="Rectangle 1620"/>
            <p:cNvSpPr>
              <a:spLocks noChangeArrowheads="1"/>
            </p:cNvSpPr>
            <p:nvPr/>
          </p:nvSpPr>
          <p:spPr bwMode="auto">
            <a:xfrm>
              <a:off x="6805545" y="4270609"/>
              <a:ext cx="9091" cy="27876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1" name="Rectangle 1621"/>
            <p:cNvSpPr>
              <a:spLocks noChangeArrowheads="1"/>
            </p:cNvSpPr>
            <p:nvPr/>
          </p:nvSpPr>
          <p:spPr bwMode="auto">
            <a:xfrm>
              <a:off x="6814636" y="4285758"/>
              <a:ext cx="12120" cy="26361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2" name="Rectangle 1622"/>
            <p:cNvSpPr>
              <a:spLocks noChangeArrowheads="1"/>
            </p:cNvSpPr>
            <p:nvPr/>
          </p:nvSpPr>
          <p:spPr bwMode="auto">
            <a:xfrm>
              <a:off x="6814636" y="4285758"/>
              <a:ext cx="12120" cy="26361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3" name="Rectangle 1623"/>
            <p:cNvSpPr>
              <a:spLocks noChangeArrowheads="1"/>
            </p:cNvSpPr>
            <p:nvPr/>
          </p:nvSpPr>
          <p:spPr bwMode="auto">
            <a:xfrm>
              <a:off x="6829785" y="4297879"/>
              <a:ext cx="6060" cy="25149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4" name="Rectangle 1624"/>
            <p:cNvSpPr>
              <a:spLocks noChangeArrowheads="1"/>
            </p:cNvSpPr>
            <p:nvPr/>
          </p:nvSpPr>
          <p:spPr bwMode="auto">
            <a:xfrm>
              <a:off x="6829785" y="4297879"/>
              <a:ext cx="6060" cy="25149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5" name="Rectangle 1625"/>
            <p:cNvSpPr>
              <a:spLocks noChangeArrowheads="1"/>
            </p:cNvSpPr>
            <p:nvPr/>
          </p:nvSpPr>
          <p:spPr bwMode="auto">
            <a:xfrm>
              <a:off x="6838876" y="4297879"/>
              <a:ext cx="9091" cy="25149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6" name="Rectangle 1626"/>
            <p:cNvSpPr>
              <a:spLocks noChangeArrowheads="1"/>
            </p:cNvSpPr>
            <p:nvPr/>
          </p:nvSpPr>
          <p:spPr bwMode="auto">
            <a:xfrm>
              <a:off x="6838876" y="4297879"/>
              <a:ext cx="9091" cy="25149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7" name="Rectangle 1627"/>
            <p:cNvSpPr>
              <a:spLocks noChangeArrowheads="1"/>
            </p:cNvSpPr>
            <p:nvPr/>
          </p:nvSpPr>
          <p:spPr bwMode="auto">
            <a:xfrm>
              <a:off x="6850997" y="4309999"/>
              <a:ext cx="6060" cy="2393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8" name="Rectangle 1628"/>
            <p:cNvSpPr>
              <a:spLocks noChangeArrowheads="1"/>
            </p:cNvSpPr>
            <p:nvPr/>
          </p:nvSpPr>
          <p:spPr bwMode="auto">
            <a:xfrm>
              <a:off x="6850997" y="4309999"/>
              <a:ext cx="6060" cy="2393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9" name="Rectangle 1629"/>
            <p:cNvSpPr>
              <a:spLocks noChangeArrowheads="1"/>
            </p:cNvSpPr>
            <p:nvPr/>
          </p:nvSpPr>
          <p:spPr bwMode="auto">
            <a:xfrm>
              <a:off x="6860086" y="4309999"/>
              <a:ext cx="9091" cy="2393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0" name="Rectangle 1630"/>
            <p:cNvSpPr>
              <a:spLocks noChangeArrowheads="1"/>
            </p:cNvSpPr>
            <p:nvPr/>
          </p:nvSpPr>
          <p:spPr bwMode="auto">
            <a:xfrm>
              <a:off x="6860086" y="4309999"/>
              <a:ext cx="9091" cy="2393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1" name="Rectangle 1631"/>
            <p:cNvSpPr>
              <a:spLocks noChangeArrowheads="1"/>
            </p:cNvSpPr>
            <p:nvPr/>
          </p:nvSpPr>
          <p:spPr bwMode="auto">
            <a:xfrm>
              <a:off x="6872206" y="4319090"/>
              <a:ext cx="6060"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2" name="Rectangle 1632"/>
            <p:cNvSpPr>
              <a:spLocks noChangeArrowheads="1"/>
            </p:cNvSpPr>
            <p:nvPr/>
          </p:nvSpPr>
          <p:spPr bwMode="auto">
            <a:xfrm>
              <a:off x="6872206" y="4319090"/>
              <a:ext cx="6060"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3" name="Rectangle 1633"/>
            <p:cNvSpPr>
              <a:spLocks noChangeArrowheads="1"/>
            </p:cNvSpPr>
            <p:nvPr/>
          </p:nvSpPr>
          <p:spPr bwMode="auto">
            <a:xfrm>
              <a:off x="6881297" y="4322119"/>
              <a:ext cx="6060" cy="2272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4" name="Rectangle 1634"/>
            <p:cNvSpPr>
              <a:spLocks noChangeArrowheads="1"/>
            </p:cNvSpPr>
            <p:nvPr/>
          </p:nvSpPr>
          <p:spPr bwMode="auto">
            <a:xfrm>
              <a:off x="6881297" y="4322119"/>
              <a:ext cx="6060" cy="2272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5" name="Rectangle 1635"/>
            <p:cNvSpPr>
              <a:spLocks noChangeArrowheads="1"/>
            </p:cNvSpPr>
            <p:nvPr/>
          </p:nvSpPr>
          <p:spPr bwMode="auto">
            <a:xfrm>
              <a:off x="6893418" y="4331210"/>
              <a:ext cx="9091" cy="21816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6" name="Rectangle 1636"/>
            <p:cNvSpPr>
              <a:spLocks noChangeArrowheads="1"/>
            </p:cNvSpPr>
            <p:nvPr/>
          </p:nvSpPr>
          <p:spPr bwMode="auto">
            <a:xfrm>
              <a:off x="6893418" y="4331210"/>
              <a:ext cx="9091" cy="21816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7" name="Rectangle 1637"/>
            <p:cNvSpPr>
              <a:spLocks noChangeArrowheads="1"/>
            </p:cNvSpPr>
            <p:nvPr/>
          </p:nvSpPr>
          <p:spPr bwMode="auto">
            <a:xfrm>
              <a:off x="6902507" y="4346360"/>
              <a:ext cx="9091"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8" name="Rectangle 1638"/>
            <p:cNvSpPr>
              <a:spLocks noChangeArrowheads="1"/>
            </p:cNvSpPr>
            <p:nvPr/>
          </p:nvSpPr>
          <p:spPr bwMode="auto">
            <a:xfrm>
              <a:off x="6902507" y="4346360"/>
              <a:ext cx="9091"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9" name="Rectangle 1639"/>
            <p:cNvSpPr>
              <a:spLocks noChangeArrowheads="1"/>
            </p:cNvSpPr>
            <p:nvPr/>
          </p:nvSpPr>
          <p:spPr bwMode="auto">
            <a:xfrm>
              <a:off x="6911598" y="4349391"/>
              <a:ext cx="12120" cy="19998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0" name="Rectangle 1640"/>
            <p:cNvSpPr>
              <a:spLocks noChangeArrowheads="1"/>
            </p:cNvSpPr>
            <p:nvPr/>
          </p:nvSpPr>
          <p:spPr bwMode="auto">
            <a:xfrm>
              <a:off x="6911598" y="4349391"/>
              <a:ext cx="12120" cy="19998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1" name="Rectangle 1641"/>
            <p:cNvSpPr>
              <a:spLocks noChangeArrowheads="1"/>
            </p:cNvSpPr>
            <p:nvPr/>
          </p:nvSpPr>
          <p:spPr bwMode="auto">
            <a:xfrm>
              <a:off x="6923718" y="4352420"/>
              <a:ext cx="9091" cy="1969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2" name="Rectangle 1642"/>
            <p:cNvSpPr>
              <a:spLocks noChangeArrowheads="1"/>
            </p:cNvSpPr>
            <p:nvPr/>
          </p:nvSpPr>
          <p:spPr bwMode="auto">
            <a:xfrm>
              <a:off x="6923718" y="4352420"/>
              <a:ext cx="9091" cy="1969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3" name="Rectangle 1643"/>
            <p:cNvSpPr>
              <a:spLocks noChangeArrowheads="1"/>
            </p:cNvSpPr>
            <p:nvPr/>
          </p:nvSpPr>
          <p:spPr bwMode="auto">
            <a:xfrm>
              <a:off x="6932808" y="4367571"/>
              <a:ext cx="12120" cy="1818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4" name="Rectangle 1644"/>
            <p:cNvSpPr>
              <a:spLocks noChangeArrowheads="1"/>
            </p:cNvSpPr>
            <p:nvPr/>
          </p:nvSpPr>
          <p:spPr bwMode="auto">
            <a:xfrm>
              <a:off x="6932808" y="4367571"/>
              <a:ext cx="12120" cy="1818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5" name="Rectangle 1645"/>
            <p:cNvSpPr>
              <a:spLocks noChangeArrowheads="1"/>
            </p:cNvSpPr>
            <p:nvPr/>
          </p:nvSpPr>
          <p:spPr bwMode="auto">
            <a:xfrm>
              <a:off x="6947959" y="4370600"/>
              <a:ext cx="6060"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6" name="Rectangle 1646"/>
            <p:cNvSpPr>
              <a:spLocks noChangeArrowheads="1"/>
            </p:cNvSpPr>
            <p:nvPr/>
          </p:nvSpPr>
          <p:spPr bwMode="auto">
            <a:xfrm>
              <a:off x="6947959" y="4370600"/>
              <a:ext cx="6060"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7" name="Rectangle 1647"/>
            <p:cNvSpPr>
              <a:spLocks noChangeArrowheads="1"/>
            </p:cNvSpPr>
            <p:nvPr/>
          </p:nvSpPr>
          <p:spPr bwMode="auto">
            <a:xfrm>
              <a:off x="6957048" y="4376660"/>
              <a:ext cx="9091" cy="1727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8" name="Rectangle 1648"/>
            <p:cNvSpPr>
              <a:spLocks noChangeArrowheads="1"/>
            </p:cNvSpPr>
            <p:nvPr/>
          </p:nvSpPr>
          <p:spPr bwMode="auto">
            <a:xfrm>
              <a:off x="6957048" y="4376660"/>
              <a:ext cx="9091" cy="1727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9" name="Rectangle 1649"/>
            <p:cNvSpPr>
              <a:spLocks noChangeArrowheads="1"/>
            </p:cNvSpPr>
            <p:nvPr/>
          </p:nvSpPr>
          <p:spPr bwMode="auto">
            <a:xfrm>
              <a:off x="6969169" y="4376660"/>
              <a:ext cx="6060" cy="1727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0" name="Rectangle 1650"/>
            <p:cNvSpPr>
              <a:spLocks noChangeArrowheads="1"/>
            </p:cNvSpPr>
            <p:nvPr/>
          </p:nvSpPr>
          <p:spPr bwMode="auto">
            <a:xfrm>
              <a:off x="6969169" y="4376660"/>
              <a:ext cx="6060" cy="1727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1" name="Rectangle 1651"/>
            <p:cNvSpPr>
              <a:spLocks noChangeArrowheads="1"/>
            </p:cNvSpPr>
            <p:nvPr/>
          </p:nvSpPr>
          <p:spPr bwMode="auto">
            <a:xfrm>
              <a:off x="6978260" y="4373631"/>
              <a:ext cx="9091" cy="1757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2" name="Rectangle 1652"/>
            <p:cNvSpPr>
              <a:spLocks noChangeArrowheads="1"/>
            </p:cNvSpPr>
            <p:nvPr/>
          </p:nvSpPr>
          <p:spPr bwMode="auto">
            <a:xfrm>
              <a:off x="6978260" y="4373631"/>
              <a:ext cx="9091" cy="1757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3" name="Rectangle 1653"/>
            <p:cNvSpPr>
              <a:spLocks noChangeArrowheads="1"/>
            </p:cNvSpPr>
            <p:nvPr/>
          </p:nvSpPr>
          <p:spPr bwMode="auto">
            <a:xfrm>
              <a:off x="6990380" y="4394841"/>
              <a:ext cx="6060" cy="15453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4" name="Rectangle 1654"/>
            <p:cNvSpPr>
              <a:spLocks noChangeArrowheads="1"/>
            </p:cNvSpPr>
            <p:nvPr/>
          </p:nvSpPr>
          <p:spPr bwMode="auto">
            <a:xfrm>
              <a:off x="6990380" y="4394841"/>
              <a:ext cx="6060" cy="15453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5" name="Rectangle 1655"/>
            <p:cNvSpPr>
              <a:spLocks noChangeArrowheads="1"/>
            </p:cNvSpPr>
            <p:nvPr/>
          </p:nvSpPr>
          <p:spPr bwMode="auto">
            <a:xfrm>
              <a:off x="6999469" y="4394841"/>
              <a:ext cx="12120" cy="15453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6" name="Rectangle 1656"/>
            <p:cNvSpPr>
              <a:spLocks noChangeArrowheads="1"/>
            </p:cNvSpPr>
            <p:nvPr/>
          </p:nvSpPr>
          <p:spPr bwMode="auto">
            <a:xfrm>
              <a:off x="6999469" y="4394841"/>
              <a:ext cx="12120" cy="15453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7" name="Rectangle 1657"/>
            <p:cNvSpPr>
              <a:spLocks noChangeArrowheads="1"/>
            </p:cNvSpPr>
            <p:nvPr/>
          </p:nvSpPr>
          <p:spPr bwMode="auto">
            <a:xfrm>
              <a:off x="7011590" y="4406961"/>
              <a:ext cx="9091" cy="14241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8" name="Rectangle 1658"/>
            <p:cNvSpPr>
              <a:spLocks noChangeArrowheads="1"/>
            </p:cNvSpPr>
            <p:nvPr/>
          </p:nvSpPr>
          <p:spPr bwMode="auto">
            <a:xfrm>
              <a:off x="7011590" y="4406961"/>
              <a:ext cx="9091" cy="14241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9" name="Rectangle 1659"/>
            <p:cNvSpPr>
              <a:spLocks noChangeArrowheads="1"/>
            </p:cNvSpPr>
            <p:nvPr/>
          </p:nvSpPr>
          <p:spPr bwMode="auto">
            <a:xfrm>
              <a:off x="7020681" y="4413021"/>
              <a:ext cx="12120" cy="1363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0" name="Rectangle 1660"/>
            <p:cNvSpPr>
              <a:spLocks noChangeArrowheads="1"/>
            </p:cNvSpPr>
            <p:nvPr/>
          </p:nvSpPr>
          <p:spPr bwMode="auto">
            <a:xfrm>
              <a:off x="7020681" y="4413021"/>
              <a:ext cx="12120" cy="1363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1" name="Rectangle 1661"/>
            <p:cNvSpPr>
              <a:spLocks noChangeArrowheads="1"/>
            </p:cNvSpPr>
            <p:nvPr/>
          </p:nvSpPr>
          <p:spPr bwMode="auto">
            <a:xfrm>
              <a:off x="7032801" y="4422113"/>
              <a:ext cx="9091"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2" name="Rectangle 1662"/>
            <p:cNvSpPr>
              <a:spLocks noChangeArrowheads="1"/>
            </p:cNvSpPr>
            <p:nvPr/>
          </p:nvSpPr>
          <p:spPr bwMode="auto">
            <a:xfrm>
              <a:off x="7032801" y="4422113"/>
              <a:ext cx="9091"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3" name="Rectangle 1663"/>
            <p:cNvSpPr>
              <a:spLocks noChangeArrowheads="1"/>
            </p:cNvSpPr>
            <p:nvPr/>
          </p:nvSpPr>
          <p:spPr bwMode="auto">
            <a:xfrm>
              <a:off x="7041890" y="4425142"/>
              <a:ext cx="9091" cy="12423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4" name="Rectangle 1664"/>
            <p:cNvSpPr>
              <a:spLocks noChangeArrowheads="1"/>
            </p:cNvSpPr>
            <p:nvPr/>
          </p:nvSpPr>
          <p:spPr bwMode="auto">
            <a:xfrm>
              <a:off x="7041890" y="4425142"/>
              <a:ext cx="9091" cy="12423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5" name="Rectangle 1665"/>
            <p:cNvSpPr>
              <a:spLocks noChangeArrowheads="1"/>
            </p:cNvSpPr>
            <p:nvPr/>
          </p:nvSpPr>
          <p:spPr bwMode="auto">
            <a:xfrm>
              <a:off x="7050982" y="4428173"/>
              <a:ext cx="12120" cy="12120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6" name="Rectangle 1666"/>
            <p:cNvSpPr>
              <a:spLocks noChangeArrowheads="1"/>
            </p:cNvSpPr>
            <p:nvPr/>
          </p:nvSpPr>
          <p:spPr bwMode="auto">
            <a:xfrm>
              <a:off x="7050982" y="4428173"/>
              <a:ext cx="12120" cy="12120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7" name="Rectangle 1667"/>
            <p:cNvSpPr>
              <a:spLocks noChangeArrowheads="1"/>
            </p:cNvSpPr>
            <p:nvPr/>
          </p:nvSpPr>
          <p:spPr bwMode="auto">
            <a:xfrm>
              <a:off x="7066131" y="4425142"/>
              <a:ext cx="6060" cy="12423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8" name="Rectangle 1668"/>
            <p:cNvSpPr>
              <a:spLocks noChangeArrowheads="1"/>
            </p:cNvSpPr>
            <p:nvPr/>
          </p:nvSpPr>
          <p:spPr bwMode="auto">
            <a:xfrm>
              <a:off x="7066131" y="4425142"/>
              <a:ext cx="6060" cy="12423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9" name="Rectangle 1669"/>
            <p:cNvSpPr>
              <a:spLocks noChangeArrowheads="1"/>
            </p:cNvSpPr>
            <p:nvPr/>
          </p:nvSpPr>
          <p:spPr bwMode="auto">
            <a:xfrm>
              <a:off x="7075222" y="4440293"/>
              <a:ext cx="9091" cy="1090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0" name="Rectangle 1670"/>
            <p:cNvSpPr>
              <a:spLocks noChangeArrowheads="1"/>
            </p:cNvSpPr>
            <p:nvPr/>
          </p:nvSpPr>
          <p:spPr bwMode="auto">
            <a:xfrm>
              <a:off x="7075222" y="4440293"/>
              <a:ext cx="9091" cy="1090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1" name="Rectangle 1671"/>
            <p:cNvSpPr>
              <a:spLocks noChangeArrowheads="1"/>
            </p:cNvSpPr>
            <p:nvPr/>
          </p:nvSpPr>
          <p:spPr bwMode="auto">
            <a:xfrm>
              <a:off x="7087342" y="4440293"/>
              <a:ext cx="6060" cy="1090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2" name="Rectangle 1672"/>
            <p:cNvSpPr>
              <a:spLocks noChangeArrowheads="1"/>
            </p:cNvSpPr>
            <p:nvPr/>
          </p:nvSpPr>
          <p:spPr bwMode="auto">
            <a:xfrm>
              <a:off x="7087342" y="4440293"/>
              <a:ext cx="6060" cy="1090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3" name="Rectangle 1673"/>
            <p:cNvSpPr>
              <a:spLocks noChangeArrowheads="1"/>
            </p:cNvSpPr>
            <p:nvPr/>
          </p:nvSpPr>
          <p:spPr bwMode="auto">
            <a:xfrm>
              <a:off x="7096432" y="4443322"/>
              <a:ext cx="9091" cy="1060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4" name="Rectangle 1674"/>
            <p:cNvSpPr>
              <a:spLocks noChangeArrowheads="1"/>
            </p:cNvSpPr>
            <p:nvPr/>
          </p:nvSpPr>
          <p:spPr bwMode="auto">
            <a:xfrm>
              <a:off x="7096432" y="4443322"/>
              <a:ext cx="9091" cy="1060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5" name="Rectangle 1675"/>
            <p:cNvSpPr>
              <a:spLocks noChangeArrowheads="1"/>
            </p:cNvSpPr>
            <p:nvPr/>
          </p:nvSpPr>
          <p:spPr bwMode="auto">
            <a:xfrm>
              <a:off x="7108552" y="4446353"/>
              <a:ext cx="6060"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6" name="Rectangle 1676"/>
            <p:cNvSpPr>
              <a:spLocks noChangeArrowheads="1"/>
            </p:cNvSpPr>
            <p:nvPr/>
          </p:nvSpPr>
          <p:spPr bwMode="auto">
            <a:xfrm>
              <a:off x="7108552" y="4446353"/>
              <a:ext cx="6060"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7" name="Rectangle 1677"/>
            <p:cNvSpPr>
              <a:spLocks noChangeArrowheads="1"/>
            </p:cNvSpPr>
            <p:nvPr/>
          </p:nvSpPr>
          <p:spPr bwMode="auto">
            <a:xfrm>
              <a:off x="7117643" y="4455442"/>
              <a:ext cx="1212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8" name="Rectangle 1678"/>
            <p:cNvSpPr>
              <a:spLocks noChangeArrowheads="1"/>
            </p:cNvSpPr>
            <p:nvPr/>
          </p:nvSpPr>
          <p:spPr bwMode="auto">
            <a:xfrm>
              <a:off x="7117643" y="4455442"/>
              <a:ext cx="1212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9" name="Rectangle 1679"/>
            <p:cNvSpPr>
              <a:spLocks noChangeArrowheads="1"/>
            </p:cNvSpPr>
            <p:nvPr/>
          </p:nvSpPr>
          <p:spPr bwMode="auto">
            <a:xfrm>
              <a:off x="7129763" y="4449382"/>
              <a:ext cx="9091" cy="9999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0" name="Rectangle 1680"/>
            <p:cNvSpPr>
              <a:spLocks noChangeArrowheads="1"/>
            </p:cNvSpPr>
            <p:nvPr/>
          </p:nvSpPr>
          <p:spPr bwMode="auto">
            <a:xfrm>
              <a:off x="7129763" y="4449382"/>
              <a:ext cx="9091" cy="9999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1" name="Rectangle 1681"/>
            <p:cNvSpPr>
              <a:spLocks noChangeArrowheads="1"/>
            </p:cNvSpPr>
            <p:nvPr/>
          </p:nvSpPr>
          <p:spPr bwMode="auto">
            <a:xfrm>
              <a:off x="7138853" y="4455442"/>
              <a:ext cx="1212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2" name="Rectangle 1682"/>
            <p:cNvSpPr>
              <a:spLocks noChangeArrowheads="1"/>
            </p:cNvSpPr>
            <p:nvPr/>
          </p:nvSpPr>
          <p:spPr bwMode="auto">
            <a:xfrm>
              <a:off x="7138853" y="4455442"/>
              <a:ext cx="1212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3" name="Rectangle 1683"/>
            <p:cNvSpPr>
              <a:spLocks noChangeArrowheads="1"/>
            </p:cNvSpPr>
            <p:nvPr/>
          </p:nvSpPr>
          <p:spPr bwMode="auto">
            <a:xfrm>
              <a:off x="7150973" y="4455442"/>
              <a:ext cx="9091"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4" name="Rectangle 1684"/>
            <p:cNvSpPr>
              <a:spLocks noChangeArrowheads="1"/>
            </p:cNvSpPr>
            <p:nvPr/>
          </p:nvSpPr>
          <p:spPr bwMode="auto">
            <a:xfrm>
              <a:off x="7150973" y="4455442"/>
              <a:ext cx="9091"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5" name="Rectangle 1685"/>
            <p:cNvSpPr>
              <a:spLocks noChangeArrowheads="1"/>
            </p:cNvSpPr>
            <p:nvPr/>
          </p:nvSpPr>
          <p:spPr bwMode="auto">
            <a:xfrm>
              <a:off x="7160064" y="4467563"/>
              <a:ext cx="9091"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6" name="Rectangle 1686"/>
            <p:cNvSpPr>
              <a:spLocks noChangeArrowheads="1"/>
            </p:cNvSpPr>
            <p:nvPr/>
          </p:nvSpPr>
          <p:spPr bwMode="auto">
            <a:xfrm>
              <a:off x="7160064" y="4467563"/>
              <a:ext cx="9091"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7" name="Rectangle 1687"/>
            <p:cNvSpPr>
              <a:spLocks noChangeArrowheads="1"/>
            </p:cNvSpPr>
            <p:nvPr/>
          </p:nvSpPr>
          <p:spPr bwMode="auto">
            <a:xfrm>
              <a:off x="7175214" y="4470594"/>
              <a:ext cx="6060"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8" name="Rectangle 1688"/>
            <p:cNvSpPr>
              <a:spLocks noChangeArrowheads="1"/>
            </p:cNvSpPr>
            <p:nvPr/>
          </p:nvSpPr>
          <p:spPr bwMode="auto">
            <a:xfrm>
              <a:off x="7175214" y="4470594"/>
              <a:ext cx="6060"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9" name="Rectangle 1689"/>
            <p:cNvSpPr>
              <a:spLocks noChangeArrowheads="1"/>
            </p:cNvSpPr>
            <p:nvPr/>
          </p:nvSpPr>
          <p:spPr bwMode="auto">
            <a:xfrm>
              <a:off x="7184305" y="4470594"/>
              <a:ext cx="6060"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0" name="Rectangle 1690"/>
            <p:cNvSpPr>
              <a:spLocks noChangeArrowheads="1"/>
            </p:cNvSpPr>
            <p:nvPr/>
          </p:nvSpPr>
          <p:spPr bwMode="auto">
            <a:xfrm>
              <a:off x="7184305" y="4470594"/>
              <a:ext cx="6060"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1" name="Rectangle 1691"/>
            <p:cNvSpPr>
              <a:spLocks noChangeArrowheads="1"/>
            </p:cNvSpPr>
            <p:nvPr/>
          </p:nvSpPr>
          <p:spPr bwMode="auto">
            <a:xfrm>
              <a:off x="7193394" y="4473623"/>
              <a:ext cx="9091" cy="7575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2" name="Rectangle 1692"/>
            <p:cNvSpPr>
              <a:spLocks noChangeArrowheads="1"/>
            </p:cNvSpPr>
            <p:nvPr/>
          </p:nvSpPr>
          <p:spPr bwMode="auto">
            <a:xfrm>
              <a:off x="7193394" y="4473623"/>
              <a:ext cx="9091" cy="7575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3" name="Rectangle 1693"/>
            <p:cNvSpPr>
              <a:spLocks noChangeArrowheads="1"/>
            </p:cNvSpPr>
            <p:nvPr/>
          </p:nvSpPr>
          <p:spPr bwMode="auto">
            <a:xfrm>
              <a:off x="7205514" y="4476654"/>
              <a:ext cx="606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4" name="Rectangle 1694"/>
            <p:cNvSpPr>
              <a:spLocks noChangeArrowheads="1"/>
            </p:cNvSpPr>
            <p:nvPr/>
          </p:nvSpPr>
          <p:spPr bwMode="auto">
            <a:xfrm>
              <a:off x="7205514" y="4476654"/>
              <a:ext cx="606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5" name="Rectangle 1695"/>
            <p:cNvSpPr>
              <a:spLocks noChangeArrowheads="1"/>
            </p:cNvSpPr>
            <p:nvPr/>
          </p:nvSpPr>
          <p:spPr bwMode="auto">
            <a:xfrm>
              <a:off x="7214606" y="4476654"/>
              <a:ext cx="9091"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6" name="Rectangle 1696"/>
            <p:cNvSpPr>
              <a:spLocks noChangeArrowheads="1"/>
            </p:cNvSpPr>
            <p:nvPr/>
          </p:nvSpPr>
          <p:spPr bwMode="auto">
            <a:xfrm>
              <a:off x="7214606" y="4476654"/>
              <a:ext cx="9091"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7" name="Rectangle 1697"/>
            <p:cNvSpPr>
              <a:spLocks noChangeArrowheads="1"/>
            </p:cNvSpPr>
            <p:nvPr/>
          </p:nvSpPr>
          <p:spPr bwMode="auto">
            <a:xfrm>
              <a:off x="7226726" y="4476654"/>
              <a:ext cx="606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8" name="Rectangle 1698"/>
            <p:cNvSpPr>
              <a:spLocks noChangeArrowheads="1"/>
            </p:cNvSpPr>
            <p:nvPr/>
          </p:nvSpPr>
          <p:spPr bwMode="auto">
            <a:xfrm>
              <a:off x="7226726" y="4476654"/>
              <a:ext cx="606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9" name="Rectangle 1699"/>
            <p:cNvSpPr>
              <a:spLocks noChangeArrowheads="1"/>
            </p:cNvSpPr>
            <p:nvPr/>
          </p:nvSpPr>
          <p:spPr bwMode="auto">
            <a:xfrm>
              <a:off x="7235815" y="4488774"/>
              <a:ext cx="12120" cy="606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0" name="Rectangle 1700"/>
            <p:cNvSpPr>
              <a:spLocks noChangeArrowheads="1"/>
            </p:cNvSpPr>
            <p:nvPr/>
          </p:nvSpPr>
          <p:spPr bwMode="auto">
            <a:xfrm>
              <a:off x="7235815" y="4488774"/>
              <a:ext cx="12120" cy="606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1" name="Rectangle 1701"/>
            <p:cNvSpPr>
              <a:spLocks noChangeArrowheads="1"/>
            </p:cNvSpPr>
            <p:nvPr/>
          </p:nvSpPr>
          <p:spPr bwMode="auto">
            <a:xfrm>
              <a:off x="7247935" y="4485743"/>
              <a:ext cx="9091" cy="636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2" name="Rectangle 1702"/>
            <p:cNvSpPr>
              <a:spLocks noChangeArrowheads="1"/>
            </p:cNvSpPr>
            <p:nvPr/>
          </p:nvSpPr>
          <p:spPr bwMode="auto">
            <a:xfrm>
              <a:off x="7247935" y="4485743"/>
              <a:ext cx="9091" cy="636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3" name="Rectangle 1703"/>
            <p:cNvSpPr>
              <a:spLocks noChangeArrowheads="1"/>
            </p:cNvSpPr>
            <p:nvPr/>
          </p:nvSpPr>
          <p:spPr bwMode="auto">
            <a:xfrm>
              <a:off x="7257027" y="4497863"/>
              <a:ext cx="1212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4" name="Rectangle 1704"/>
            <p:cNvSpPr>
              <a:spLocks noChangeArrowheads="1"/>
            </p:cNvSpPr>
            <p:nvPr/>
          </p:nvSpPr>
          <p:spPr bwMode="auto">
            <a:xfrm>
              <a:off x="7257027" y="4497863"/>
              <a:ext cx="1212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5" name="Rectangle 1705"/>
            <p:cNvSpPr>
              <a:spLocks noChangeArrowheads="1"/>
            </p:cNvSpPr>
            <p:nvPr/>
          </p:nvSpPr>
          <p:spPr bwMode="auto">
            <a:xfrm>
              <a:off x="7269147" y="4488774"/>
              <a:ext cx="9091" cy="606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6" name="Rectangle 1706"/>
            <p:cNvSpPr>
              <a:spLocks noChangeArrowheads="1"/>
            </p:cNvSpPr>
            <p:nvPr/>
          </p:nvSpPr>
          <p:spPr bwMode="auto">
            <a:xfrm>
              <a:off x="7269147" y="4488774"/>
              <a:ext cx="9091" cy="606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7" name="Rectangle 1707"/>
            <p:cNvSpPr>
              <a:spLocks noChangeArrowheads="1"/>
            </p:cNvSpPr>
            <p:nvPr/>
          </p:nvSpPr>
          <p:spPr bwMode="auto">
            <a:xfrm>
              <a:off x="7278236"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8" name="Rectangle 1708"/>
            <p:cNvSpPr>
              <a:spLocks noChangeArrowheads="1"/>
            </p:cNvSpPr>
            <p:nvPr/>
          </p:nvSpPr>
          <p:spPr bwMode="auto">
            <a:xfrm>
              <a:off x="7278236"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9" name="Rectangle 1709"/>
            <p:cNvSpPr>
              <a:spLocks noChangeArrowheads="1"/>
            </p:cNvSpPr>
            <p:nvPr/>
          </p:nvSpPr>
          <p:spPr bwMode="auto">
            <a:xfrm>
              <a:off x="7293387" y="4506955"/>
              <a:ext cx="6060" cy="4242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0" name="Rectangle 1710"/>
            <p:cNvSpPr>
              <a:spLocks noChangeArrowheads="1"/>
            </p:cNvSpPr>
            <p:nvPr/>
          </p:nvSpPr>
          <p:spPr bwMode="auto">
            <a:xfrm>
              <a:off x="7293387" y="4506955"/>
              <a:ext cx="6060" cy="4242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1" name="Rectangle 1711"/>
            <p:cNvSpPr>
              <a:spLocks noChangeArrowheads="1"/>
            </p:cNvSpPr>
            <p:nvPr/>
          </p:nvSpPr>
          <p:spPr bwMode="auto">
            <a:xfrm>
              <a:off x="7302477"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2" name="Rectangle 1712"/>
            <p:cNvSpPr>
              <a:spLocks noChangeArrowheads="1"/>
            </p:cNvSpPr>
            <p:nvPr/>
          </p:nvSpPr>
          <p:spPr bwMode="auto">
            <a:xfrm>
              <a:off x="7302477"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3" name="Rectangle 1713"/>
            <p:cNvSpPr>
              <a:spLocks noChangeArrowheads="1"/>
            </p:cNvSpPr>
            <p:nvPr/>
          </p:nvSpPr>
          <p:spPr bwMode="auto">
            <a:xfrm>
              <a:off x="7311568"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4" name="Rectangle 1714"/>
            <p:cNvSpPr>
              <a:spLocks noChangeArrowheads="1"/>
            </p:cNvSpPr>
            <p:nvPr/>
          </p:nvSpPr>
          <p:spPr bwMode="auto">
            <a:xfrm>
              <a:off x="7311568"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5" name="Rectangle 1715"/>
            <p:cNvSpPr>
              <a:spLocks noChangeArrowheads="1"/>
            </p:cNvSpPr>
            <p:nvPr/>
          </p:nvSpPr>
          <p:spPr bwMode="auto">
            <a:xfrm>
              <a:off x="7323688"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6" name="Rectangle 1716"/>
            <p:cNvSpPr>
              <a:spLocks noChangeArrowheads="1"/>
            </p:cNvSpPr>
            <p:nvPr/>
          </p:nvSpPr>
          <p:spPr bwMode="auto">
            <a:xfrm>
              <a:off x="7323688"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7" name="Rectangle 1717"/>
            <p:cNvSpPr>
              <a:spLocks noChangeArrowheads="1"/>
            </p:cNvSpPr>
            <p:nvPr/>
          </p:nvSpPr>
          <p:spPr bwMode="auto">
            <a:xfrm>
              <a:off x="7332777"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8" name="Rectangle 1718"/>
            <p:cNvSpPr>
              <a:spLocks noChangeArrowheads="1"/>
            </p:cNvSpPr>
            <p:nvPr/>
          </p:nvSpPr>
          <p:spPr bwMode="auto">
            <a:xfrm>
              <a:off x="7332777"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9" name="Rectangle 1719"/>
            <p:cNvSpPr>
              <a:spLocks noChangeArrowheads="1"/>
            </p:cNvSpPr>
            <p:nvPr/>
          </p:nvSpPr>
          <p:spPr bwMode="auto">
            <a:xfrm>
              <a:off x="7344898" y="4506955"/>
              <a:ext cx="9091" cy="4242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0" name="Rectangle 1720"/>
            <p:cNvSpPr>
              <a:spLocks noChangeArrowheads="1"/>
            </p:cNvSpPr>
            <p:nvPr/>
          </p:nvSpPr>
          <p:spPr bwMode="auto">
            <a:xfrm>
              <a:off x="7344898" y="4506955"/>
              <a:ext cx="9091" cy="4242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1" name="Rectangle 1721"/>
            <p:cNvSpPr>
              <a:spLocks noChangeArrowheads="1"/>
            </p:cNvSpPr>
            <p:nvPr/>
          </p:nvSpPr>
          <p:spPr bwMode="auto">
            <a:xfrm>
              <a:off x="7353989"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2" name="Rectangle 1722"/>
            <p:cNvSpPr>
              <a:spLocks noChangeArrowheads="1"/>
            </p:cNvSpPr>
            <p:nvPr/>
          </p:nvSpPr>
          <p:spPr bwMode="auto">
            <a:xfrm>
              <a:off x="7353989"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3" name="Rectangle 1723"/>
            <p:cNvSpPr>
              <a:spLocks noChangeArrowheads="1"/>
            </p:cNvSpPr>
            <p:nvPr/>
          </p:nvSpPr>
          <p:spPr bwMode="auto">
            <a:xfrm>
              <a:off x="7366109" y="4513015"/>
              <a:ext cx="9091"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4" name="Rectangle 1724"/>
            <p:cNvSpPr>
              <a:spLocks noChangeArrowheads="1"/>
            </p:cNvSpPr>
            <p:nvPr/>
          </p:nvSpPr>
          <p:spPr bwMode="auto">
            <a:xfrm>
              <a:off x="7366109" y="4513015"/>
              <a:ext cx="9091"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5" name="Rectangle 1725"/>
            <p:cNvSpPr>
              <a:spLocks noChangeArrowheads="1"/>
            </p:cNvSpPr>
            <p:nvPr/>
          </p:nvSpPr>
          <p:spPr bwMode="auto">
            <a:xfrm>
              <a:off x="7375198"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6" name="Rectangle 1726"/>
            <p:cNvSpPr>
              <a:spLocks noChangeArrowheads="1"/>
            </p:cNvSpPr>
            <p:nvPr/>
          </p:nvSpPr>
          <p:spPr bwMode="auto">
            <a:xfrm>
              <a:off x="7375198"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7" name="Rectangle 1727"/>
            <p:cNvSpPr>
              <a:spLocks noChangeArrowheads="1"/>
            </p:cNvSpPr>
            <p:nvPr/>
          </p:nvSpPr>
          <p:spPr bwMode="auto">
            <a:xfrm>
              <a:off x="7387319" y="4516044"/>
              <a:ext cx="9091"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8" name="Rectangle 1728"/>
            <p:cNvSpPr>
              <a:spLocks noChangeArrowheads="1"/>
            </p:cNvSpPr>
            <p:nvPr/>
          </p:nvSpPr>
          <p:spPr bwMode="auto">
            <a:xfrm>
              <a:off x="7387319" y="4516044"/>
              <a:ext cx="9091"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9" name="Rectangle 1729"/>
            <p:cNvSpPr>
              <a:spLocks noChangeArrowheads="1"/>
            </p:cNvSpPr>
            <p:nvPr/>
          </p:nvSpPr>
          <p:spPr bwMode="auto">
            <a:xfrm>
              <a:off x="7399439" y="4519075"/>
              <a:ext cx="6060"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0" name="Rectangle 1730"/>
            <p:cNvSpPr>
              <a:spLocks noChangeArrowheads="1"/>
            </p:cNvSpPr>
            <p:nvPr/>
          </p:nvSpPr>
          <p:spPr bwMode="auto">
            <a:xfrm>
              <a:off x="7399439" y="4519075"/>
              <a:ext cx="6060"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1" name="Rectangle 1731"/>
            <p:cNvSpPr>
              <a:spLocks noChangeArrowheads="1"/>
            </p:cNvSpPr>
            <p:nvPr/>
          </p:nvSpPr>
          <p:spPr bwMode="auto">
            <a:xfrm>
              <a:off x="7411559" y="4519075"/>
              <a:ext cx="6060"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2" name="Rectangle 1732"/>
            <p:cNvSpPr>
              <a:spLocks noChangeArrowheads="1"/>
            </p:cNvSpPr>
            <p:nvPr/>
          </p:nvSpPr>
          <p:spPr bwMode="auto">
            <a:xfrm>
              <a:off x="7411559" y="4519075"/>
              <a:ext cx="6060"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3" name="Rectangle 1733"/>
            <p:cNvSpPr>
              <a:spLocks noChangeArrowheads="1"/>
            </p:cNvSpPr>
            <p:nvPr/>
          </p:nvSpPr>
          <p:spPr bwMode="auto">
            <a:xfrm>
              <a:off x="7420651" y="4522104"/>
              <a:ext cx="6060" cy="272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4" name="Rectangle 1734"/>
            <p:cNvSpPr>
              <a:spLocks noChangeArrowheads="1"/>
            </p:cNvSpPr>
            <p:nvPr/>
          </p:nvSpPr>
          <p:spPr bwMode="auto">
            <a:xfrm>
              <a:off x="7420651" y="4522104"/>
              <a:ext cx="6060" cy="272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5" name="Rectangle 1735"/>
            <p:cNvSpPr>
              <a:spLocks noChangeArrowheads="1"/>
            </p:cNvSpPr>
            <p:nvPr/>
          </p:nvSpPr>
          <p:spPr bwMode="auto">
            <a:xfrm>
              <a:off x="7429740" y="4522104"/>
              <a:ext cx="9091" cy="272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6" name="Rectangle 1736"/>
            <p:cNvSpPr>
              <a:spLocks noChangeArrowheads="1"/>
            </p:cNvSpPr>
            <p:nvPr/>
          </p:nvSpPr>
          <p:spPr bwMode="auto">
            <a:xfrm>
              <a:off x="7429740" y="4522104"/>
              <a:ext cx="9091" cy="272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7" name="Rectangle 1737"/>
            <p:cNvSpPr>
              <a:spLocks noChangeArrowheads="1"/>
            </p:cNvSpPr>
            <p:nvPr/>
          </p:nvSpPr>
          <p:spPr bwMode="auto">
            <a:xfrm>
              <a:off x="7441860" y="4525135"/>
              <a:ext cx="606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8" name="Rectangle 1738"/>
            <p:cNvSpPr>
              <a:spLocks noChangeArrowheads="1"/>
            </p:cNvSpPr>
            <p:nvPr/>
          </p:nvSpPr>
          <p:spPr bwMode="auto">
            <a:xfrm>
              <a:off x="7441860" y="4525135"/>
              <a:ext cx="606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9" name="Rectangle 1739"/>
            <p:cNvSpPr>
              <a:spLocks noChangeArrowheads="1"/>
            </p:cNvSpPr>
            <p:nvPr/>
          </p:nvSpPr>
          <p:spPr bwMode="auto">
            <a:xfrm>
              <a:off x="7450951"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0" name="Rectangle 1740"/>
            <p:cNvSpPr>
              <a:spLocks noChangeArrowheads="1"/>
            </p:cNvSpPr>
            <p:nvPr/>
          </p:nvSpPr>
          <p:spPr bwMode="auto">
            <a:xfrm>
              <a:off x="7450951"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1" name="Rectangle 1741"/>
            <p:cNvSpPr>
              <a:spLocks noChangeArrowheads="1"/>
            </p:cNvSpPr>
            <p:nvPr/>
          </p:nvSpPr>
          <p:spPr bwMode="auto">
            <a:xfrm>
              <a:off x="7463072"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2" name="Rectangle 1742"/>
            <p:cNvSpPr>
              <a:spLocks noChangeArrowheads="1"/>
            </p:cNvSpPr>
            <p:nvPr/>
          </p:nvSpPr>
          <p:spPr bwMode="auto">
            <a:xfrm>
              <a:off x="7463072"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3" name="Rectangle 1743"/>
            <p:cNvSpPr>
              <a:spLocks noChangeArrowheads="1"/>
            </p:cNvSpPr>
            <p:nvPr/>
          </p:nvSpPr>
          <p:spPr bwMode="auto">
            <a:xfrm>
              <a:off x="7472161" y="4525135"/>
              <a:ext cx="1212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4" name="Rectangle 1744"/>
            <p:cNvSpPr>
              <a:spLocks noChangeArrowheads="1"/>
            </p:cNvSpPr>
            <p:nvPr/>
          </p:nvSpPr>
          <p:spPr bwMode="auto">
            <a:xfrm>
              <a:off x="7472161" y="4525135"/>
              <a:ext cx="1212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5" name="Rectangle 1745"/>
            <p:cNvSpPr>
              <a:spLocks noChangeArrowheads="1"/>
            </p:cNvSpPr>
            <p:nvPr/>
          </p:nvSpPr>
          <p:spPr bwMode="auto">
            <a:xfrm>
              <a:off x="7484281" y="4534224"/>
              <a:ext cx="9091"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6" name="Rectangle 1746"/>
            <p:cNvSpPr>
              <a:spLocks noChangeArrowheads="1"/>
            </p:cNvSpPr>
            <p:nvPr/>
          </p:nvSpPr>
          <p:spPr bwMode="auto">
            <a:xfrm>
              <a:off x="7484281" y="4534224"/>
              <a:ext cx="9091"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7" name="Rectangle 1747"/>
            <p:cNvSpPr>
              <a:spLocks noChangeArrowheads="1"/>
            </p:cNvSpPr>
            <p:nvPr/>
          </p:nvSpPr>
          <p:spPr bwMode="auto">
            <a:xfrm>
              <a:off x="7493372" y="4534224"/>
              <a:ext cx="1212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8" name="Rectangle 1748"/>
            <p:cNvSpPr>
              <a:spLocks noChangeArrowheads="1"/>
            </p:cNvSpPr>
            <p:nvPr/>
          </p:nvSpPr>
          <p:spPr bwMode="auto">
            <a:xfrm>
              <a:off x="7493372" y="4534224"/>
              <a:ext cx="1212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9" name="Rectangle 1749"/>
            <p:cNvSpPr>
              <a:spLocks noChangeArrowheads="1"/>
            </p:cNvSpPr>
            <p:nvPr/>
          </p:nvSpPr>
          <p:spPr bwMode="auto">
            <a:xfrm>
              <a:off x="7505493" y="4534224"/>
              <a:ext cx="9091"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0" name="Rectangle 1750"/>
            <p:cNvSpPr>
              <a:spLocks noChangeArrowheads="1"/>
            </p:cNvSpPr>
            <p:nvPr/>
          </p:nvSpPr>
          <p:spPr bwMode="auto">
            <a:xfrm>
              <a:off x="7505493" y="4534224"/>
              <a:ext cx="9091"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1" name="Rectangle 1751"/>
            <p:cNvSpPr>
              <a:spLocks noChangeArrowheads="1"/>
            </p:cNvSpPr>
            <p:nvPr/>
          </p:nvSpPr>
          <p:spPr bwMode="auto">
            <a:xfrm>
              <a:off x="7517613"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2" name="Rectangle 1752"/>
            <p:cNvSpPr>
              <a:spLocks noChangeArrowheads="1"/>
            </p:cNvSpPr>
            <p:nvPr/>
          </p:nvSpPr>
          <p:spPr bwMode="auto">
            <a:xfrm>
              <a:off x="7517613"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3" name="Rectangle 1753"/>
            <p:cNvSpPr>
              <a:spLocks noChangeArrowheads="1"/>
            </p:cNvSpPr>
            <p:nvPr/>
          </p:nvSpPr>
          <p:spPr bwMode="auto">
            <a:xfrm>
              <a:off x="7529733" y="4531195"/>
              <a:ext cx="6060"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4" name="Rectangle 1754"/>
            <p:cNvSpPr>
              <a:spLocks noChangeArrowheads="1"/>
            </p:cNvSpPr>
            <p:nvPr/>
          </p:nvSpPr>
          <p:spPr bwMode="auto">
            <a:xfrm>
              <a:off x="7529733" y="4531195"/>
              <a:ext cx="6060"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5" name="Rectangle 1755"/>
            <p:cNvSpPr>
              <a:spLocks noChangeArrowheads="1"/>
            </p:cNvSpPr>
            <p:nvPr/>
          </p:nvSpPr>
          <p:spPr bwMode="auto">
            <a:xfrm>
              <a:off x="7538822"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6" name="Rectangle 1756"/>
            <p:cNvSpPr>
              <a:spLocks noChangeArrowheads="1"/>
            </p:cNvSpPr>
            <p:nvPr/>
          </p:nvSpPr>
          <p:spPr bwMode="auto">
            <a:xfrm>
              <a:off x="7538822"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7" name="Rectangle 1757"/>
            <p:cNvSpPr>
              <a:spLocks noChangeArrowheads="1"/>
            </p:cNvSpPr>
            <p:nvPr/>
          </p:nvSpPr>
          <p:spPr bwMode="auto">
            <a:xfrm>
              <a:off x="7550943" y="4537255"/>
              <a:ext cx="6060"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8" name="Rectangle 1758"/>
            <p:cNvSpPr>
              <a:spLocks noChangeArrowheads="1"/>
            </p:cNvSpPr>
            <p:nvPr/>
          </p:nvSpPr>
          <p:spPr bwMode="auto">
            <a:xfrm>
              <a:off x="7550943" y="4537255"/>
              <a:ext cx="6060"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9" name="Rectangle 1759"/>
            <p:cNvSpPr>
              <a:spLocks noChangeArrowheads="1"/>
            </p:cNvSpPr>
            <p:nvPr/>
          </p:nvSpPr>
          <p:spPr bwMode="auto">
            <a:xfrm>
              <a:off x="7560034"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0" name="Rectangle 1760"/>
            <p:cNvSpPr>
              <a:spLocks noChangeArrowheads="1"/>
            </p:cNvSpPr>
            <p:nvPr/>
          </p:nvSpPr>
          <p:spPr bwMode="auto">
            <a:xfrm>
              <a:off x="7560034"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1" name="Rectangle 1761"/>
            <p:cNvSpPr>
              <a:spLocks noChangeArrowheads="1"/>
            </p:cNvSpPr>
            <p:nvPr/>
          </p:nvSpPr>
          <p:spPr bwMode="auto">
            <a:xfrm>
              <a:off x="7569123"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2" name="Rectangle 1762"/>
            <p:cNvSpPr>
              <a:spLocks noChangeArrowheads="1"/>
            </p:cNvSpPr>
            <p:nvPr/>
          </p:nvSpPr>
          <p:spPr bwMode="auto">
            <a:xfrm>
              <a:off x="7569123"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3" name="Rectangle 1763"/>
            <p:cNvSpPr>
              <a:spLocks noChangeArrowheads="1"/>
            </p:cNvSpPr>
            <p:nvPr/>
          </p:nvSpPr>
          <p:spPr bwMode="auto">
            <a:xfrm>
              <a:off x="7581243"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4" name="Rectangle 1764"/>
            <p:cNvSpPr>
              <a:spLocks noChangeArrowheads="1"/>
            </p:cNvSpPr>
            <p:nvPr/>
          </p:nvSpPr>
          <p:spPr bwMode="auto">
            <a:xfrm>
              <a:off x="7581243"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5" name="Rectangle 1765"/>
            <p:cNvSpPr>
              <a:spLocks noChangeArrowheads="1"/>
            </p:cNvSpPr>
            <p:nvPr/>
          </p:nvSpPr>
          <p:spPr bwMode="auto">
            <a:xfrm>
              <a:off x="7590335" y="4540284"/>
              <a:ext cx="1212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6" name="Rectangle 1766"/>
            <p:cNvSpPr>
              <a:spLocks noChangeArrowheads="1"/>
            </p:cNvSpPr>
            <p:nvPr/>
          </p:nvSpPr>
          <p:spPr bwMode="auto">
            <a:xfrm>
              <a:off x="7590335" y="4540284"/>
              <a:ext cx="1212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7" name="Rectangle 1767"/>
            <p:cNvSpPr>
              <a:spLocks noChangeArrowheads="1"/>
            </p:cNvSpPr>
            <p:nvPr/>
          </p:nvSpPr>
          <p:spPr bwMode="auto">
            <a:xfrm>
              <a:off x="7602455"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8" name="Rectangle 1768"/>
            <p:cNvSpPr>
              <a:spLocks noChangeArrowheads="1"/>
            </p:cNvSpPr>
            <p:nvPr/>
          </p:nvSpPr>
          <p:spPr bwMode="auto">
            <a:xfrm>
              <a:off x="7602455"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9" name="Rectangle 1769"/>
            <p:cNvSpPr>
              <a:spLocks noChangeArrowheads="1"/>
            </p:cNvSpPr>
            <p:nvPr/>
          </p:nvSpPr>
          <p:spPr bwMode="auto">
            <a:xfrm>
              <a:off x="7611544"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0" name="Rectangle 1770"/>
            <p:cNvSpPr>
              <a:spLocks noChangeArrowheads="1"/>
            </p:cNvSpPr>
            <p:nvPr/>
          </p:nvSpPr>
          <p:spPr bwMode="auto">
            <a:xfrm>
              <a:off x="7611544"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1" name="Rectangle 1771"/>
            <p:cNvSpPr>
              <a:spLocks noChangeArrowheads="1"/>
            </p:cNvSpPr>
            <p:nvPr/>
          </p:nvSpPr>
          <p:spPr bwMode="auto">
            <a:xfrm>
              <a:off x="7623665"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2" name="Rectangle 1772"/>
            <p:cNvSpPr>
              <a:spLocks noChangeArrowheads="1"/>
            </p:cNvSpPr>
            <p:nvPr/>
          </p:nvSpPr>
          <p:spPr bwMode="auto">
            <a:xfrm>
              <a:off x="7623665"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3" name="Rectangle 1773"/>
            <p:cNvSpPr>
              <a:spLocks noChangeArrowheads="1"/>
            </p:cNvSpPr>
            <p:nvPr/>
          </p:nvSpPr>
          <p:spPr bwMode="auto">
            <a:xfrm>
              <a:off x="7635785"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4" name="Rectangle 1774"/>
            <p:cNvSpPr>
              <a:spLocks noChangeArrowheads="1"/>
            </p:cNvSpPr>
            <p:nvPr/>
          </p:nvSpPr>
          <p:spPr bwMode="auto">
            <a:xfrm>
              <a:off x="7635785"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sp>
        <p:nvSpPr>
          <p:cNvPr id="2485" name="Rectangle 1849"/>
          <p:cNvSpPr>
            <a:spLocks noChangeArrowheads="1"/>
          </p:cNvSpPr>
          <p:nvPr/>
        </p:nvSpPr>
        <p:spPr bwMode="auto">
          <a:xfrm rot="16200000">
            <a:off x="6676709" y="3074597"/>
            <a:ext cx="273632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4F81BD"/>
                </a:solidFill>
                <a:latin typeface="Arial" pitchFamily="34" charset="0"/>
                <a:cs typeface="Arial" pitchFamily="34" charset="0"/>
              </a:rPr>
              <a:t>Density function of RF correlations</a:t>
            </a:r>
          </a:p>
        </p:txBody>
      </p:sp>
      <p:sp>
        <p:nvSpPr>
          <p:cNvPr id="2486" name="Line 1851"/>
          <p:cNvSpPr>
            <a:spLocks noChangeShapeType="1"/>
          </p:cNvSpPr>
          <p:nvPr/>
        </p:nvSpPr>
        <p:spPr bwMode="auto">
          <a:xfrm flipV="1">
            <a:off x="4987502" y="1840489"/>
            <a:ext cx="0" cy="270888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4" name="Rectangle 1871"/>
          <p:cNvSpPr>
            <a:spLocks noChangeArrowheads="1"/>
          </p:cNvSpPr>
          <p:nvPr/>
        </p:nvSpPr>
        <p:spPr bwMode="auto">
          <a:xfrm>
            <a:off x="4785175" y="441362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2495" name="Line 1872"/>
          <p:cNvSpPr>
            <a:spLocks noChangeShapeType="1"/>
          </p:cNvSpPr>
          <p:nvPr/>
        </p:nvSpPr>
        <p:spPr bwMode="auto">
          <a:xfrm>
            <a:off x="4987518" y="421000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6" name="Rectangle 1873"/>
          <p:cNvSpPr>
            <a:spLocks noChangeArrowheads="1"/>
          </p:cNvSpPr>
          <p:nvPr/>
        </p:nvSpPr>
        <p:spPr bwMode="auto">
          <a:xfrm>
            <a:off x="4619954" y="4074256"/>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2497" name="Line 1874"/>
          <p:cNvSpPr>
            <a:spLocks noChangeShapeType="1"/>
          </p:cNvSpPr>
          <p:nvPr/>
        </p:nvSpPr>
        <p:spPr bwMode="auto">
          <a:xfrm>
            <a:off x="4987518" y="3873668"/>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8" name="Rectangle 1875"/>
          <p:cNvSpPr>
            <a:spLocks noChangeArrowheads="1"/>
          </p:cNvSpPr>
          <p:nvPr/>
        </p:nvSpPr>
        <p:spPr bwMode="auto">
          <a:xfrm>
            <a:off x="4785175" y="373488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a:t>
            </a:r>
            <a:endParaRPr lang="en-US" sz="1400">
              <a:solidFill>
                <a:prstClr val="black"/>
              </a:solidFill>
              <a:latin typeface="Arial" pitchFamily="34" charset="0"/>
              <a:cs typeface="Arial" pitchFamily="34" charset="0"/>
            </a:endParaRPr>
          </a:p>
        </p:txBody>
      </p:sp>
      <p:sp>
        <p:nvSpPr>
          <p:cNvPr id="2499" name="Line 1876"/>
          <p:cNvSpPr>
            <a:spLocks noChangeShapeType="1"/>
          </p:cNvSpPr>
          <p:nvPr/>
        </p:nvSpPr>
        <p:spPr bwMode="auto">
          <a:xfrm>
            <a:off x="4987518" y="353430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0" name="Rectangle 1877"/>
          <p:cNvSpPr>
            <a:spLocks noChangeArrowheads="1"/>
          </p:cNvSpPr>
          <p:nvPr/>
        </p:nvSpPr>
        <p:spPr bwMode="auto">
          <a:xfrm>
            <a:off x="4619954" y="3398551"/>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1.5</a:t>
            </a:r>
            <a:endParaRPr lang="en-US" sz="1400">
              <a:solidFill>
                <a:prstClr val="black"/>
              </a:solidFill>
              <a:latin typeface="Arial" pitchFamily="34" charset="0"/>
              <a:cs typeface="Arial" pitchFamily="34" charset="0"/>
            </a:endParaRPr>
          </a:p>
        </p:txBody>
      </p:sp>
      <p:sp>
        <p:nvSpPr>
          <p:cNvPr id="2501" name="Line 1878"/>
          <p:cNvSpPr>
            <a:spLocks noChangeShapeType="1"/>
          </p:cNvSpPr>
          <p:nvPr/>
        </p:nvSpPr>
        <p:spPr bwMode="auto">
          <a:xfrm>
            <a:off x="4987518" y="3197963"/>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2" name="Rectangle 1879"/>
          <p:cNvSpPr>
            <a:spLocks noChangeArrowheads="1"/>
          </p:cNvSpPr>
          <p:nvPr/>
        </p:nvSpPr>
        <p:spPr bwMode="auto">
          <a:xfrm>
            <a:off x="4785175" y="3062211"/>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a:t>
            </a:r>
            <a:endParaRPr lang="en-US" sz="1400">
              <a:solidFill>
                <a:prstClr val="black"/>
              </a:solidFill>
              <a:latin typeface="Arial" pitchFamily="34" charset="0"/>
              <a:cs typeface="Arial" pitchFamily="34" charset="0"/>
            </a:endParaRPr>
          </a:p>
        </p:txBody>
      </p:sp>
      <p:sp>
        <p:nvSpPr>
          <p:cNvPr id="2503" name="Line 1880"/>
          <p:cNvSpPr>
            <a:spLocks noChangeShapeType="1"/>
          </p:cNvSpPr>
          <p:nvPr/>
        </p:nvSpPr>
        <p:spPr bwMode="auto">
          <a:xfrm>
            <a:off x="4987518" y="2858594"/>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4" name="Rectangle 1881"/>
          <p:cNvSpPr>
            <a:spLocks noChangeArrowheads="1"/>
          </p:cNvSpPr>
          <p:nvPr/>
        </p:nvSpPr>
        <p:spPr bwMode="auto">
          <a:xfrm>
            <a:off x="4619954" y="271981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2.5</a:t>
            </a:r>
            <a:endParaRPr lang="en-US" sz="1400">
              <a:solidFill>
                <a:prstClr val="black"/>
              </a:solidFill>
              <a:latin typeface="Arial" pitchFamily="34" charset="0"/>
              <a:cs typeface="Arial" pitchFamily="34" charset="0"/>
            </a:endParaRPr>
          </a:p>
        </p:txBody>
      </p:sp>
      <p:sp>
        <p:nvSpPr>
          <p:cNvPr id="2505" name="Line 1882"/>
          <p:cNvSpPr>
            <a:spLocks noChangeShapeType="1"/>
          </p:cNvSpPr>
          <p:nvPr/>
        </p:nvSpPr>
        <p:spPr bwMode="auto">
          <a:xfrm>
            <a:off x="4987518" y="2519226"/>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6" name="Rectangle 1883"/>
          <p:cNvSpPr>
            <a:spLocks noChangeArrowheads="1"/>
          </p:cNvSpPr>
          <p:nvPr/>
        </p:nvSpPr>
        <p:spPr bwMode="auto">
          <a:xfrm>
            <a:off x="4785175" y="238347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a:t>
            </a:r>
            <a:endParaRPr lang="en-US" sz="1400">
              <a:solidFill>
                <a:prstClr val="black"/>
              </a:solidFill>
              <a:latin typeface="Arial" pitchFamily="34" charset="0"/>
              <a:cs typeface="Arial" pitchFamily="34" charset="0"/>
            </a:endParaRPr>
          </a:p>
        </p:txBody>
      </p:sp>
      <p:sp>
        <p:nvSpPr>
          <p:cNvPr id="2507" name="Line 1884"/>
          <p:cNvSpPr>
            <a:spLocks noChangeShapeType="1"/>
          </p:cNvSpPr>
          <p:nvPr/>
        </p:nvSpPr>
        <p:spPr bwMode="auto">
          <a:xfrm>
            <a:off x="4987518" y="218288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8" name="Rectangle 1885"/>
          <p:cNvSpPr>
            <a:spLocks noChangeArrowheads="1"/>
          </p:cNvSpPr>
          <p:nvPr/>
        </p:nvSpPr>
        <p:spPr bwMode="auto">
          <a:xfrm>
            <a:off x="4619954" y="2047138"/>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3.5</a:t>
            </a:r>
            <a:endParaRPr lang="en-US" sz="1400">
              <a:solidFill>
                <a:prstClr val="black"/>
              </a:solidFill>
              <a:latin typeface="Arial" pitchFamily="34" charset="0"/>
              <a:cs typeface="Arial" pitchFamily="34" charset="0"/>
            </a:endParaRPr>
          </a:p>
        </p:txBody>
      </p:sp>
      <p:sp>
        <p:nvSpPr>
          <p:cNvPr id="2509" name="Line 1886"/>
          <p:cNvSpPr>
            <a:spLocks noChangeShapeType="1"/>
          </p:cNvSpPr>
          <p:nvPr/>
        </p:nvSpPr>
        <p:spPr bwMode="auto">
          <a:xfrm>
            <a:off x="4987518" y="1840489"/>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10" name="Rectangle 1887"/>
          <p:cNvSpPr>
            <a:spLocks noChangeArrowheads="1"/>
          </p:cNvSpPr>
          <p:nvPr/>
        </p:nvSpPr>
        <p:spPr bwMode="auto">
          <a:xfrm>
            <a:off x="4785175" y="170473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4</a:t>
            </a:r>
            <a:endParaRPr lang="en-US" sz="1400" dirty="0">
              <a:solidFill>
                <a:prstClr val="black"/>
              </a:solidFill>
              <a:latin typeface="Arial" pitchFamily="34" charset="0"/>
              <a:cs typeface="Arial" pitchFamily="34" charset="0"/>
            </a:endParaRPr>
          </a:p>
        </p:txBody>
      </p:sp>
      <p:sp>
        <p:nvSpPr>
          <p:cNvPr id="3318" name="Rectangle 2410"/>
          <p:cNvSpPr>
            <a:spLocks noChangeArrowheads="1"/>
          </p:cNvSpPr>
          <p:nvPr/>
        </p:nvSpPr>
        <p:spPr bwMode="auto">
          <a:xfrm>
            <a:off x="5738941" y="4842087"/>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3319" name="Rectangle 2411"/>
          <p:cNvSpPr>
            <a:spLocks noChangeArrowheads="1"/>
          </p:cNvSpPr>
          <p:nvPr/>
        </p:nvSpPr>
        <p:spPr bwMode="auto">
          <a:xfrm rot="16200000">
            <a:off x="3510729" y="2991773"/>
            <a:ext cx="182094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EPSP amplitude (mV)</a:t>
            </a:r>
            <a:endParaRPr lang="en-US" sz="1400" b="1" dirty="0">
              <a:solidFill>
                <a:prstClr val="black"/>
              </a:solidFill>
              <a:latin typeface="Arial" pitchFamily="34" charset="0"/>
              <a:cs typeface="Arial" pitchFamily="34" charset="0"/>
            </a:endParaRPr>
          </a:p>
        </p:txBody>
      </p:sp>
      <p:grpSp>
        <p:nvGrpSpPr>
          <p:cNvPr id="4013" name="Group 4012"/>
          <p:cNvGrpSpPr/>
          <p:nvPr/>
        </p:nvGrpSpPr>
        <p:grpSpPr>
          <a:xfrm>
            <a:off x="5102659" y="1995054"/>
            <a:ext cx="2378609" cy="2587683"/>
            <a:chOff x="5102643" y="1995022"/>
            <a:chExt cx="2378609" cy="2587683"/>
          </a:xfrm>
          <a:solidFill>
            <a:schemeClr val="tx1"/>
          </a:solidFill>
        </p:grpSpPr>
        <p:sp>
          <p:nvSpPr>
            <p:cNvPr id="4014" name="Oval 2266"/>
            <p:cNvSpPr>
              <a:spLocks noChangeArrowheads="1"/>
            </p:cNvSpPr>
            <p:nvPr/>
          </p:nvSpPr>
          <p:spPr bwMode="auto">
            <a:xfrm>
              <a:off x="5372321" y="4520527"/>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15" name="Group 4014"/>
            <p:cNvGrpSpPr/>
            <p:nvPr/>
          </p:nvGrpSpPr>
          <p:grpSpPr>
            <a:xfrm>
              <a:off x="5102643" y="1995022"/>
              <a:ext cx="2378609" cy="2587683"/>
              <a:chOff x="5102643" y="1995022"/>
              <a:chExt cx="2378609" cy="2587683"/>
            </a:xfrm>
            <a:grpFill/>
          </p:grpSpPr>
          <p:grpSp>
            <p:nvGrpSpPr>
              <p:cNvPr id="4016" name="Group 4015"/>
              <p:cNvGrpSpPr/>
              <p:nvPr/>
            </p:nvGrpSpPr>
            <p:grpSpPr>
              <a:xfrm>
                <a:off x="5248087" y="4252428"/>
                <a:ext cx="2233165" cy="330277"/>
                <a:chOff x="5248087" y="4252428"/>
                <a:chExt cx="2233165" cy="330277"/>
              </a:xfrm>
              <a:grpFill/>
            </p:grpSpPr>
            <p:sp>
              <p:nvSpPr>
                <p:cNvPr id="4530" name="Oval 1891"/>
                <p:cNvSpPr>
                  <a:spLocks noChangeArrowheads="1"/>
                </p:cNvSpPr>
                <p:nvPr/>
              </p:nvSpPr>
              <p:spPr bwMode="auto">
                <a:xfrm>
                  <a:off x="535414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1" name="Oval 1912"/>
                <p:cNvSpPr>
                  <a:spLocks noChangeArrowheads="1"/>
                </p:cNvSpPr>
                <p:nvPr/>
              </p:nvSpPr>
              <p:spPr bwMode="auto">
                <a:xfrm>
                  <a:off x="6093478" y="448271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2" name="Oval 1977"/>
                <p:cNvSpPr>
                  <a:spLocks noChangeArrowheads="1"/>
                </p:cNvSpPr>
                <p:nvPr/>
              </p:nvSpPr>
              <p:spPr bwMode="auto">
                <a:xfrm>
                  <a:off x="559957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3" name="Oval 1996"/>
                <p:cNvSpPr>
                  <a:spLocks noChangeArrowheads="1"/>
                </p:cNvSpPr>
                <p:nvPr/>
              </p:nvSpPr>
              <p:spPr bwMode="auto">
                <a:xfrm>
                  <a:off x="559957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4" name="Oval 2221"/>
                <p:cNvSpPr>
                  <a:spLocks noChangeArrowheads="1"/>
                </p:cNvSpPr>
                <p:nvPr/>
              </p:nvSpPr>
              <p:spPr bwMode="auto">
                <a:xfrm>
                  <a:off x="724793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5" name="Oval 2256"/>
                <p:cNvSpPr>
                  <a:spLocks noChangeArrowheads="1"/>
                </p:cNvSpPr>
                <p:nvPr/>
              </p:nvSpPr>
              <p:spPr bwMode="auto">
                <a:xfrm>
                  <a:off x="74206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6" name="Oval 2269"/>
                <p:cNvSpPr>
                  <a:spLocks noChangeArrowheads="1"/>
                </p:cNvSpPr>
                <p:nvPr/>
              </p:nvSpPr>
              <p:spPr bwMode="auto">
                <a:xfrm>
                  <a:off x="53723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7" name="Oval 2283"/>
                <p:cNvSpPr>
                  <a:spLocks noChangeArrowheads="1"/>
                </p:cNvSpPr>
                <p:nvPr/>
              </p:nvSpPr>
              <p:spPr bwMode="auto">
                <a:xfrm>
                  <a:off x="555412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8" name="Oval 2289"/>
                <p:cNvSpPr>
                  <a:spLocks noChangeArrowheads="1"/>
                </p:cNvSpPr>
                <p:nvPr/>
              </p:nvSpPr>
              <p:spPr bwMode="auto">
                <a:xfrm>
                  <a:off x="555412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9" name="Oval 2292"/>
                <p:cNvSpPr>
                  <a:spLocks noChangeArrowheads="1"/>
                </p:cNvSpPr>
                <p:nvPr/>
              </p:nvSpPr>
              <p:spPr bwMode="auto">
                <a:xfrm>
                  <a:off x="6314673" y="443726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0" name="Oval 2296"/>
                <p:cNvSpPr>
                  <a:spLocks noChangeArrowheads="1"/>
                </p:cNvSpPr>
                <p:nvPr/>
              </p:nvSpPr>
              <p:spPr bwMode="auto">
                <a:xfrm>
                  <a:off x="524808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1" name="Oval 2298"/>
                <p:cNvSpPr>
                  <a:spLocks noChangeArrowheads="1"/>
                </p:cNvSpPr>
                <p:nvPr/>
              </p:nvSpPr>
              <p:spPr bwMode="auto">
                <a:xfrm>
                  <a:off x="55207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2" name="Oval 2304"/>
                <p:cNvSpPr>
                  <a:spLocks noChangeArrowheads="1"/>
                </p:cNvSpPr>
                <p:nvPr/>
              </p:nvSpPr>
              <p:spPr bwMode="auto">
                <a:xfrm>
                  <a:off x="546019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3" name="Oval 2308"/>
                <p:cNvSpPr>
                  <a:spLocks noChangeArrowheads="1"/>
                </p:cNvSpPr>
                <p:nvPr/>
              </p:nvSpPr>
              <p:spPr bwMode="auto">
                <a:xfrm>
                  <a:off x="546019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4" name="Oval 2310"/>
                <p:cNvSpPr>
                  <a:spLocks noChangeArrowheads="1"/>
                </p:cNvSpPr>
                <p:nvPr/>
              </p:nvSpPr>
              <p:spPr bwMode="auto">
                <a:xfrm>
                  <a:off x="55207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5" name="Oval 2333"/>
                <p:cNvSpPr>
                  <a:spLocks noChangeArrowheads="1"/>
                </p:cNvSpPr>
                <p:nvPr/>
              </p:nvSpPr>
              <p:spPr bwMode="auto">
                <a:xfrm>
                  <a:off x="6235891" y="444029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6" name="Oval 2360"/>
                <p:cNvSpPr>
                  <a:spLocks noChangeArrowheads="1"/>
                </p:cNvSpPr>
                <p:nvPr/>
              </p:nvSpPr>
              <p:spPr bwMode="auto">
                <a:xfrm>
                  <a:off x="559654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7" name="Oval 2370"/>
                <p:cNvSpPr>
                  <a:spLocks noChangeArrowheads="1"/>
                </p:cNvSpPr>
                <p:nvPr/>
              </p:nvSpPr>
              <p:spPr bwMode="auto">
                <a:xfrm>
                  <a:off x="553594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8" name="Oval 2374"/>
                <p:cNvSpPr>
                  <a:spLocks noChangeArrowheads="1"/>
                </p:cNvSpPr>
                <p:nvPr/>
              </p:nvSpPr>
              <p:spPr bwMode="auto">
                <a:xfrm>
                  <a:off x="5469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9" name="Oval 2388"/>
                <p:cNvSpPr>
                  <a:spLocks noChangeArrowheads="1"/>
                </p:cNvSpPr>
                <p:nvPr/>
              </p:nvSpPr>
              <p:spPr bwMode="auto">
                <a:xfrm>
                  <a:off x="6529809" y="4264549"/>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0" name="Oval 2389"/>
                <p:cNvSpPr>
                  <a:spLocks noChangeArrowheads="1"/>
                </p:cNvSpPr>
                <p:nvPr/>
              </p:nvSpPr>
              <p:spPr bwMode="auto">
                <a:xfrm>
                  <a:off x="6529809" y="4252428"/>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1" name="Oval 2392"/>
                <p:cNvSpPr>
                  <a:spLocks noChangeArrowheads="1"/>
                </p:cNvSpPr>
                <p:nvPr/>
              </p:nvSpPr>
              <p:spPr bwMode="auto">
                <a:xfrm>
                  <a:off x="6248011" y="444332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2" name="Oval 2407"/>
                <p:cNvSpPr>
                  <a:spLocks noChangeArrowheads="1"/>
                </p:cNvSpPr>
                <p:nvPr/>
              </p:nvSpPr>
              <p:spPr bwMode="auto">
                <a:xfrm>
                  <a:off x="6993409" y="440393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17" name="Group 4016"/>
              <p:cNvGrpSpPr/>
              <p:nvPr/>
            </p:nvGrpSpPr>
            <p:grpSpPr>
              <a:xfrm>
                <a:off x="5102643" y="1995022"/>
                <a:ext cx="2378609" cy="2587683"/>
                <a:chOff x="5102643" y="1995022"/>
                <a:chExt cx="2378609" cy="2587683"/>
              </a:xfrm>
              <a:grpFill/>
            </p:grpSpPr>
            <p:grpSp>
              <p:nvGrpSpPr>
                <p:cNvPr id="4018" name="Group 4017"/>
                <p:cNvGrpSpPr/>
                <p:nvPr/>
              </p:nvGrpSpPr>
              <p:grpSpPr>
                <a:xfrm>
                  <a:off x="5663208" y="4522104"/>
                  <a:ext cx="1539277" cy="60601"/>
                  <a:chOff x="5663208" y="4522104"/>
                  <a:chExt cx="1539277" cy="60601"/>
                </a:xfrm>
                <a:grpFill/>
              </p:grpSpPr>
              <p:sp>
                <p:nvSpPr>
                  <p:cNvPr id="4277" name="Line 1217"/>
                  <p:cNvSpPr>
                    <a:spLocks noChangeShapeType="1"/>
                  </p:cNvSpPr>
                  <p:nvPr/>
                </p:nvSpPr>
                <p:spPr bwMode="auto">
                  <a:xfrm flipV="1">
                    <a:off x="5663208"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8" name="Line 1856"/>
                  <p:cNvSpPr>
                    <a:spLocks noChangeShapeType="1"/>
                  </p:cNvSpPr>
                  <p:nvPr/>
                </p:nvSpPr>
                <p:spPr bwMode="auto">
                  <a:xfrm flipV="1">
                    <a:off x="5663208"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9" name="Oval 2004"/>
                  <p:cNvSpPr>
                    <a:spLocks noChangeArrowheads="1"/>
                  </p:cNvSpPr>
                  <p:nvPr/>
                </p:nvSpPr>
                <p:spPr bwMode="auto">
                  <a:xfrm>
                    <a:off x="569350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280" name="Group 4279"/>
                  <p:cNvGrpSpPr/>
                  <p:nvPr/>
                </p:nvGrpSpPr>
                <p:grpSpPr>
                  <a:xfrm>
                    <a:off x="5717749" y="4522104"/>
                    <a:ext cx="1484736" cy="60601"/>
                    <a:chOff x="5717749" y="4522104"/>
                    <a:chExt cx="1484736" cy="60601"/>
                  </a:xfrm>
                  <a:grpFill/>
                </p:grpSpPr>
                <p:sp>
                  <p:nvSpPr>
                    <p:cNvPr id="4281" name="Line 1219"/>
                    <p:cNvSpPr>
                      <a:spLocks noChangeShapeType="1"/>
                    </p:cNvSpPr>
                    <p:nvPr/>
                  </p:nvSpPr>
                  <p:spPr bwMode="auto">
                    <a:xfrm flipV="1">
                      <a:off x="6002576"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2" name="Line 1221"/>
                    <p:cNvSpPr>
                      <a:spLocks noChangeShapeType="1"/>
                    </p:cNvSpPr>
                    <p:nvPr/>
                  </p:nvSpPr>
                  <p:spPr bwMode="auto">
                    <a:xfrm flipV="1">
                      <a:off x="6341944"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3" name="Line 1223"/>
                    <p:cNvSpPr>
                      <a:spLocks noChangeShapeType="1"/>
                    </p:cNvSpPr>
                    <p:nvPr/>
                  </p:nvSpPr>
                  <p:spPr bwMode="auto">
                    <a:xfrm flipV="1">
                      <a:off x="6681313"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4" name="Line 1225"/>
                    <p:cNvSpPr>
                      <a:spLocks noChangeShapeType="1"/>
                    </p:cNvSpPr>
                    <p:nvPr/>
                  </p:nvSpPr>
                  <p:spPr bwMode="auto">
                    <a:xfrm flipV="1">
                      <a:off x="7017650"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5" name="Line 1858"/>
                    <p:cNvSpPr>
                      <a:spLocks noChangeShapeType="1"/>
                    </p:cNvSpPr>
                    <p:nvPr/>
                  </p:nvSpPr>
                  <p:spPr bwMode="auto">
                    <a:xfrm flipV="1">
                      <a:off x="6002576"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6" name="Line 1860"/>
                    <p:cNvSpPr>
                      <a:spLocks noChangeShapeType="1"/>
                    </p:cNvSpPr>
                    <p:nvPr/>
                  </p:nvSpPr>
                  <p:spPr bwMode="auto">
                    <a:xfrm flipV="1">
                      <a:off x="6341944"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7" name="Line 1862"/>
                    <p:cNvSpPr>
                      <a:spLocks noChangeShapeType="1"/>
                    </p:cNvSpPr>
                    <p:nvPr/>
                  </p:nvSpPr>
                  <p:spPr bwMode="auto">
                    <a:xfrm flipV="1">
                      <a:off x="6681313"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8" name="Line 1864"/>
                    <p:cNvSpPr>
                      <a:spLocks noChangeShapeType="1"/>
                    </p:cNvSpPr>
                    <p:nvPr/>
                  </p:nvSpPr>
                  <p:spPr bwMode="auto">
                    <a:xfrm flipV="1">
                      <a:off x="7017652" y="4522104"/>
                      <a:ext cx="3031" cy="27272"/>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9" name="Oval 1888"/>
                    <p:cNvSpPr>
                      <a:spLocks noChangeArrowheads="1"/>
                    </p:cNvSpPr>
                    <p:nvPr/>
                  </p:nvSpPr>
                  <p:spPr bwMode="auto">
                    <a:xfrm>
                      <a:off x="651465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0" name="Oval 1889"/>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1" name="Oval 1890"/>
                    <p:cNvSpPr>
                      <a:spLocks noChangeArrowheads="1"/>
                    </p:cNvSpPr>
                    <p:nvPr/>
                  </p:nvSpPr>
                  <p:spPr bwMode="auto">
                    <a:xfrm>
                      <a:off x="651465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2" name="Oval 1892"/>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3" name="Oval 1894"/>
                    <p:cNvSpPr>
                      <a:spLocks noChangeArrowheads="1"/>
                    </p:cNvSpPr>
                    <p:nvPr/>
                  </p:nvSpPr>
                  <p:spPr bwMode="auto">
                    <a:xfrm>
                      <a:off x="658738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4" name="Oval 1895"/>
                    <p:cNvSpPr>
                      <a:spLocks noChangeArrowheads="1"/>
                    </p:cNvSpPr>
                    <p:nvPr/>
                  </p:nvSpPr>
                  <p:spPr bwMode="auto">
                    <a:xfrm>
                      <a:off x="612983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5" name="Oval 1896"/>
                    <p:cNvSpPr>
                      <a:spLocks noChangeArrowheads="1"/>
                    </p:cNvSpPr>
                    <p:nvPr/>
                  </p:nvSpPr>
                  <p:spPr bwMode="auto">
                    <a:xfrm>
                      <a:off x="5796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6" name="Oval 1897"/>
                    <p:cNvSpPr>
                      <a:spLocks noChangeArrowheads="1"/>
                    </p:cNvSpPr>
                    <p:nvPr/>
                  </p:nvSpPr>
                  <p:spPr bwMode="auto">
                    <a:xfrm>
                      <a:off x="658738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7" name="Oval 1898"/>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8" name="Oval 1899"/>
                    <p:cNvSpPr>
                      <a:spLocks noChangeArrowheads="1"/>
                    </p:cNvSpPr>
                    <p:nvPr/>
                  </p:nvSpPr>
                  <p:spPr bwMode="auto">
                    <a:xfrm>
                      <a:off x="630558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9" name="Oval 1900"/>
                    <p:cNvSpPr>
                      <a:spLocks noChangeArrowheads="1"/>
                    </p:cNvSpPr>
                    <p:nvPr/>
                  </p:nvSpPr>
                  <p:spPr bwMode="auto">
                    <a:xfrm>
                      <a:off x="612983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0" name="Oval 1902"/>
                    <p:cNvSpPr>
                      <a:spLocks noChangeArrowheads="1"/>
                    </p:cNvSpPr>
                    <p:nvPr/>
                  </p:nvSpPr>
                  <p:spPr bwMode="auto">
                    <a:xfrm>
                      <a:off x="648435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1" name="Oval 1903"/>
                    <p:cNvSpPr>
                      <a:spLocks noChangeArrowheads="1"/>
                    </p:cNvSpPr>
                    <p:nvPr/>
                  </p:nvSpPr>
                  <p:spPr bwMode="auto">
                    <a:xfrm>
                      <a:off x="5796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2" name="Oval 1904"/>
                    <p:cNvSpPr>
                      <a:spLocks noChangeArrowheads="1"/>
                    </p:cNvSpPr>
                    <p:nvPr/>
                  </p:nvSpPr>
                  <p:spPr bwMode="auto">
                    <a:xfrm>
                      <a:off x="630558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3" name="Oval 1905"/>
                    <p:cNvSpPr>
                      <a:spLocks noChangeArrowheads="1"/>
                    </p:cNvSpPr>
                    <p:nvPr/>
                  </p:nvSpPr>
                  <p:spPr bwMode="auto">
                    <a:xfrm>
                      <a:off x="648435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4" name="Oval 1906"/>
                    <p:cNvSpPr>
                      <a:spLocks noChangeArrowheads="1"/>
                    </p:cNvSpPr>
                    <p:nvPr/>
                  </p:nvSpPr>
                  <p:spPr bwMode="auto">
                    <a:xfrm>
                      <a:off x="619650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5" name="Oval 1907"/>
                    <p:cNvSpPr>
                      <a:spLocks noChangeArrowheads="1"/>
                    </p:cNvSpPr>
                    <p:nvPr/>
                  </p:nvSpPr>
                  <p:spPr bwMode="auto">
                    <a:xfrm>
                      <a:off x="690250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6" name="Oval 1908"/>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7" name="Oval 1909"/>
                    <p:cNvSpPr>
                      <a:spLocks noChangeArrowheads="1"/>
                    </p:cNvSpPr>
                    <p:nvPr/>
                  </p:nvSpPr>
                  <p:spPr bwMode="auto">
                    <a:xfrm>
                      <a:off x="619650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8" name="Oval 1910"/>
                    <p:cNvSpPr>
                      <a:spLocks noChangeArrowheads="1"/>
                    </p:cNvSpPr>
                    <p:nvPr/>
                  </p:nvSpPr>
                  <p:spPr bwMode="auto">
                    <a:xfrm>
                      <a:off x="595106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9" name="Oval 1911"/>
                    <p:cNvSpPr>
                      <a:spLocks noChangeArrowheads="1"/>
                    </p:cNvSpPr>
                    <p:nvPr/>
                  </p:nvSpPr>
                  <p:spPr bwMode="auto">
                    <a:xfrm>
                      <a:off x="621165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0" name="Oval 1914"/>
                    <p:cNvSpPr>
                      <a:spLocks noChangeArrowheads="1"/>
                    </p:cNvSpPr>
                    <p:nvPr/>
                  </p:nvSpPr>
                  <p:spPr bwMode="auto">
                    <a:xfrm>
                      <a:off x="595106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1" name="Oval 1915"/>
                    <p:cNvSpPr>
                      <a:spLocks noChangeArrowheads="1"/>
                    </p:cNvSpPr>
                    <p:nvPr/>
                  </p:nvSpPr>
                  <p:spPr bwMode="auto">
                    <a:xfrm>
                      <a:off x="58601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2" name="Oval 1916"/>
                    <p:cNvSpPr>
                      <a:spLocks noChangeArrowheads="1"/>
                    </p:cNvSpPr>
                    <p:nvPr/>
                  </p:nvSpPr>
                  <p:spPr bwMode="auto">
                    <a:xfrm>
                      <a:off x="621165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3" name="Oval 1917"/>
                    <p:cNvSpPr>
                      <a:spLocks noChangeArrowheads="1"/>
                    </p:cNvSpPr>
                    <p:nvPr/>
                  </p:nvSpPr>
                  <p:spPr bwMode="auto">
                    <a:xfrm>
                      <a:off x="591470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4" name="Oval 1918"/>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5" name="Oval 1919"/>
                    <p:cNvSpPr>
                      <a:spLocks noChangeArrowheads="1"/>
                    </p:cNvSpPr>
                    <p:nvPr/>
                  </p:nvSpPr>
                  <p:spPr bwMode="auto">
                    <a:xfrm>
                      <a:off x="609347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6" name="Oval 1920"/>
                    <p:cNvSpPr>
                      <a:spLocks noChangeArrowheads="1"/>
                    </p:cNvSpPr>
                    <p:nvPr/>
                  </p:nvSpPr>
                  <p:spPr bwMode="auto">
                    <a:xfrm>
                      <a:off x="58601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7" name="Oval 1921"/>
                    <p:cNvSpPr>
                      <a:spLocks noChangeArrowheads="1"/>
                    </p:cNvSpPr>
                    <p:nvPr/>
                  </p:nvSpPr>
                  <p:spPr bwMode="auto">
                    <a:xfrm>
                      <a:off x="591470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8" name="Oval 1922"/>
                    <p:cNvSpPr>
                      <a:spLocks noChangeArrowheads="1"/>
                    </p:cNvSpPr>
                    <p:nvPr/>
                  </p:nvSpPr>
                  <p:spPr bwMode="auto">
                    <a:xfrm>
                      <a:off x="60904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9" name="Oval 1923"/>
                    <p:cNvSpPr>
                      <a:spLocks noChangeArrowheads="1"/>
                    </p:cNvSpPr>
                    <p:nvPr/>
                  </p:nvSpPr>
                  <p:spPr bwMode="auto">
                    <a:xfrm>
                      <a:off x="62964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0" name="Oval 1924"/>
                    <p:cNvSpPr>
                      <a:spLocks noChangeArrowheads="1"/>
                    </p:cNvSpPr>
                    <p:nvPr/>
                  </p:nvSpPr>
                  <p:spPr bwMode="auto">
                    <a:xfrm>
                      <a:off x="64237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1" name="Oval 1925"/>
                    <p:cNvSpPr>
                      <a:spLocks noChangeArrowheads="1"/>
                    </p:cNvSpPr>
                    <p:nvPr/>
                  </p:nvSpPr>
                  <p:spPr bwMode="auto">
                    <a:xfrm>
                      <a:off x="60904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2" name="Oval 1928"/>
                    <p:cNvSpPr>
                      <a:spLocks noChangeArrowheads="1"/>
                    </p:cNvSpPr>
                    <p:nvPr/>
                  </p:nvSpPr>
                  <p:spPr bwMode="auto">
                    <a:xfrm>
                      <a:off x="62964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3" name="Oval 1929"/>
                    <p:cNvSpPr>
                      <a:spLocks noChangeArrowheads="1"/>
                    </p:cNvSpPr>
                    <p:nvPr/>
                  </p:nvSpPr>
                  <p:spPr bwMode="auto">
                    <a:xfrm>
                      <a:off x="6551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4" name="Oval 1930"/>
                    <p:cNvSpPr>
                      <a:spLocks noChangeArrowheads="1"/>
                    </p:cNvSpPr>
                    <p:nvPr/>
                  </p:nvSpPr>
                  <p:spPr bwMode="auto">
                    <a:xfrm>
                      <a:off x="612377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5" name="Oval 1931"/>
                    <p:cNvSpPr>
                      <a:spLocks noChangeArrowheads="1"/>
                    </p:cNvSpPr>
                    <p:nvPr/>
                  </p:nvSpPr>
                  <p:spPr bwMode="auto">
                    <a:xfrm>
                      <a:off x="64237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6" name="Oval 1932"/>
                    <p:cNvSpPr>
                      <a:spLocks noChangeArrowheads="1"/>
                    </p:cNvSpPr>
                    <p:nvPr/>
                  </p:nvSpPr>
                  <p:spPr bwMode="auto">
                    <a:xfrm>
                      <a:off x="6593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7" name="Oval 1933"/>
                    <p:cNvSpPr>
                      <a:spLocks noChangeArrowheads="1"/>
                    </p:cNvSpPr>
                    <p:nvPr/>
                  </p:nvSpPr>
                  <p:spPr bwMode="auto">
                    <a:xfrm>
                      <a:off x="612377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8" name="Oval 1934"/>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9" name="Oval 1935"/>
                    <p:cNvSpPr>
                      <a:spLocks noChangeArrowheads="1"/>
                    </p:cNvSpPr>
                    <p:nvPr/>
                  </p:nvSpPr>
                  <p:spPr bwMode="auto">
                    <a:xfrm>
                      <a:off x="6551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0" name="Oval 1936"/>
                    <p:cNvSpPr>
                      <a:spLocks noChangeArrowheads="1"/>
                    </p:cNvSpPr>
                    <p:nvPr/>
                  </p:nvSpPr>
                  <p:spPr bwMode="auto">
                    <a:xfrm>
                      <a:off x="5963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1" name="Oval 1937"/>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2" name="Oval 1938"/>
                    <p:cNvSpPr>
                      <a:spLocks noChangeArrowheads="1"/>
                    </p:cNvSpPr>
                    <p:nvPr/>
                  </p:nvSpPr>
                  <p:spPr bwMode="auto">
                    <a:xfrm>
                      <a:off x="6720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3" name="Oval 1939"/>
                    <p:cNvSpPr>
                      <a:spLocks noChangeArrowheads="1"/>
                    </p:cNvSpPr>
                    <p:nvPr/>
                  </p:nvSpPr>
                  <p:spPr bwMode="auto">
                    <a:xfrm>
                      <a:off x="619347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4" name="Oval 1940"/>
                    <p:cNvSpPr>
                      <a:spLocks noChangeArrowheads="1"/>
                    </p:cNvSpPr>
                    <p:nvPr/>
                  </p:nvSpPr>
                  <p:spPr bwMode="auto">
                    <a:xfrm>
                      <a:off x="5963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5" name="Oval 1941"/>
                    <p:cNvSpPr>
                      <a:spLocks noChangeArrowheads="1"/>
                    </p:cNvSpPr>
                    <p:nvPr/>
                  </p:nvSpPr>
                  <p:spPr bwMode="auto">
                    <a:xfrm>
                      <a:off x="619347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6" name="Oval 1942"/>
                    <p:cNvSpPr>
                      <a:spLocks noChangeArrowheads="1"/>
                    </p:cNvSpPr>
                    <p:nvPr/>
                  </p:nvSpPr>
                  <p:spPr bwMode="auto">
                    <a:xfrm>
                      <a:off x="633285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7" name="Oval 1943"/>
                    <p:cNvSpPr>
                      <a:spLocks noChangeArrowheads="1"/>
                    </p:cNvSpPr>
                    <p:nvPr/>
                  </p:nvSpPr>
                  <p:spPr bwMode="auto">
                    <a:xfrm>
                      <a:off x="630861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8" name="Oval 1945"/>
                    <p:cNvSpPr>
                      <a:spLocks noChangeArrowheads="1"/>
                    </p:cNvSpPr>
                    <p:nvPr/>
                  </p:nvSpPr>
                  <p:spPr bwMode="auto">
                    <a:xfrm>
                      <a:off x="574502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9" name="Oval 1946"/>
                    <p:cNvSpPr>
                      <a:spLocks noChangeArrowheads="1"/>
                    </p:cNvSpPr>
                    <p:nvPr/>
                  </p:nvSpPr>
                  <p:spPr bwMode="auto">
                    <a:xfrm>
                      <a:off x="630861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0" name="Oval 1947"/>
                    <p:cNvSpPr>
                      <a:spLocks noChangeArrowheads="1"/>
                    </p:cNvSpPr>
                    <p:nvPr/>
                  </p:nvSpPr>
                  <p:spPr bwMode="auto">
                    <a:xfrm>
                      <a:off x="6602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1" name="Oval 1948"/>
                    <p:cNvSpPr>
                      <a:spLocks noChangeArrowheads="1"/>
                    </p:cNvSpPr>
                    <p:nvPr/>
                  </p:nvSpPr>
                  <p:spPr bwMode="auto">
                    <a:xfrm>
                      <a:off x="608438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2" name="Oval 1949"/>
                    <p:cNvSpPr>
                      <a:spLocks noChangeArrowheads="1"/>
                    </p:cNvSpPr>
                    <p:nvPr/>
                  </p:nvSpPr>
                  <p:spPr bwMode="auto">
                    <a:xfrm>
                      <a:off x="63025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3" name="Oval 1950"/>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4" name="Oval 1951"/>
                    <p:cNvSpPr>
                      <a:spLocks noChangeArrowheads="1"/>
                    </p:cNvSpPr>
                    <p:nvPr/>
                  </p:nvSpPr>
                  <p:spPr bwMode="auto">
                    <a:xfrm>
                      <a:off x="574502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5" name="Oval 1952"/>
                    <p:cNvSpPr>
                      <a:spLocks noChangeArrowheads="1"/>
                    </p:cNvSpPr>
                    <p:nvPr/>
                  </p:nvSpPr>
                  <p:spPr bwMode="auto">
                    <a:xfrm>
                      <a:off x="660253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6" name="Oval 1953"/>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7" name="Oval 1954"/>
                    <p:cNvSpPr>
                      <a:spLocks noChangeArrowheads="1"/>
                    </p:cNvSpPr>
                    <p:nvPr/>
                  </p:nvSpPr>
                  <p:spPr bwMode="auto">
                    <a:xfrm>
                      <a:off x="58631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8" name="Oval 1955"/>
                    <p:cNvSpPr>
                      <a:spLocks noChangeArrowheads="1"/>
                    </p:cNvSpPr>
                    <p:nvPr/>
                  </p:nvSpPr>
                  <p:spPr bwMode="auto">
                    <a:xfrm>
                      <a:off x="58631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9" name="Oval 1956"/>
                    <p:cNvSpPr>
                      <a:spLocks noChangeArrowheads="1"/>
                    </p:cNvSpPr>
                    <p:nvPr/>
                  </p:nvSpPr>
                  <p:spPr bwMode="auto">
                    <a:xfrm>
                      <a:off x="618741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0" name="Oval 1957"/>
                    <p:cNvSpPr>
                      <a:spLocks noChangeArrowheads="1"/>
                    </p:cNvSpPr>
                    <p:nvPr/>
                  </p:nvSpPr>
                  <p:spPr bwMode="auto">
                    <a:xfrm>
                      <a:off x="6769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1" name="Oval 1958"/>
                    <p:cNvSpPr>
                      <a:spLocks noChangeArrowheads="1"/>
                    </p:cNvSpPr>
                    <p:nvPr/>
                  </p:nvSpPr>
                  <p:spPr bwMode="auto">
                    <a:xfrm>
                      <a:off x="68025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2" name="Oval 1959"/>
                    <p:cNvSpPr>
                      <a:spLocks noChangeArrowheads="1"/>
                    </p:cNvSpPr>
                    <p:nvPr/>
                  </p:nvSpPr>
                  <p:spPr bwMode="auto">
                    <a:xfrm>
                      <a:off x="618741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3" name="Oval 1960"/>
                    <p:cNvSpPr>
                      <a:spLocks noChangeArrowheads="1"/>
                    </p:cNvSpPr>
                    <p:nvPr/>
                  </p:nvSpPr>
                  <p:spPr bwMode="auto">
                    <a:xfrm>
                      <a:off x="61510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4" name="Oval 1961"/>
                    <p:cNvSpPr>
                      <a:spLocks noChangeArrowheads="1"/>
                    </p:cNvSpPr>
                    <p:nvPr/>
                  </p:nvSpPr>
                  <p:spPr bwMode="auto">
                    <a:xfrm>
                      <a:off x="621771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5" name="Oval 1962"/>
                    <p:cNvSpPr>
                      <a:spLocks noChangeArrowheads="1"/>
                    </p:cNvSpPr>
                    <p:nvPr/>
                  </p:nvSpPr>
                  <p:spPr bwMode="auto">
                    <a:xfrm>
                      <a:off x="676918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6" name="Oval 1963"/>
                    <p:cNvSpPr>
                      <a:spLocks noChangeArrowheads="1"/>
                    </p:cNvSpPr>
                    <p:nvPr/>
                  </p:nvSpPr>
                  <p:spPr bwMode="auto">
                    <a:xfrm>
                      <a:off x="61510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7" name="Oval 1964"/>
                    <p:cNvSpPr>
                      <a:spLocks noChangeArrowheads="1"/>
                    </p:cNvSpPr>
                    <p:nvPr/>
                  </p:nvSpPr>
                  <p:spPr bwMode="auto">
                    <a:xfrm>
                      <a:off x="66934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8" name="Oval 1965"/>
                    <p:cNvSpPr>
                      <a:spLocks noChangeArrowheads="1"/>
                    </p:cNvSpPr>
                    <p:nvPr/>
                  </p:nvSpPr>
                  <p:spPr bwMode="auto">
                    <a:xfrm>
                      <a:off x="68025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9" name="Oval 1966"/>
                    <p:cNvSpPr>
                      <a:spLocks noChangeArrowheads="1"/>
                    </p:cNvSpPr>
                    <p:nvPr/>
                  </p:nvSpPr>
                  <p:spPr bwMode="auto">
                    <a:xfrm>
                      <a:off x="621771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0" name="Oval 1968"/>
                    <p:cNvSpPr>
                      <a:spLocks noChangeArrowheads="1"/>
                    </p:cNvSpPr>
                    <p:nvPr/>
                  </p:nvSpPr>
                  <p:spPr bwMode="auto">
                    <a:xfrm>
                      <a:off x="673888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1" name="Oval 1970"/>
                    <p:cNvSpPr>
                      <a:spLocks noChangeArrowheads="1"/>
                    </p:cNvSpPr>
                    <p:nvPr/>
                  </p:nvSpPr>
                  <p:spPr bwMode="auto">
                    <a:xfrm>
                      <a:off x="673888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2" name="Oval 1971"/>
                    <p:cNvSpPr>
                      <a:spLocks noChangeArrowheads="1"/>
                    </p:cNvSpPr>
                    <p:nvPr/>
                  </p:nvSpPr>
                  <p:spPr bwMode="auto">
                    <a:xfrm>
                      <a:off x="66419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3" name="Oval 1972"/>
                    <p:cNvSpPr>
                      <a:spLocks noChangeArrowheads="1"/>
                    </p:cNvSpPr>
                    <p:nvPr/>
                  </p:nvSpPr>
                  <p:spPr bwMode="auto">
                    <a:xfrm>
                      <a:off x="61086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4" name="Oval 1973"/>
                    <p:cNvSpPr>
                      <a:spLocks noChangeArrowheads="1"/>
                    </p:cNvSpPr>
                    <p:nvPr/>
                  </p:nvSpPr>
                  <p:spPr bwMode="auto">
                    <a:xfrm>
                      <a:off x="66419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5" name="Oval 1975"/>
                    <p:cNvSpPr>
                      <a:spLocks noChangeArrowheads="1"/>
                    </p:cNvSpPr>
                    <p:nvPr/>
                  </p:nvSpPr>
                  <p:spPr bwMode="auto">
                    <a:xfrm>
                      <a:off x="571774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6" name="Oval 1976"/>
                    <p:cNvSpPr>
                      <a:spLocks noChangeArrowheads="1"/>
                    </p:cNvSpPr>
                    <p:nvPr/>
                  </p:nvSpPr>
                  <p:spPr bwMode="auto">
                    <a:xfrm>
                      <a:off x="61086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7" name="Oval 1978"/>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8" name="Oval 1979"/>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9" name="Oval 1980"/>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0" name="Oval 1981"/>
                    <p:cNvSpPr>
                      <a:spLocks noChangeArrowheads="1"/>
                    </p:cNvSpPr>
                    <p:nvPr/>
                  </p:nvSpPr>
                  <p:spPr bwMode="auto">
                    <a:xfrm>
                      <a:off x="643284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1" name="Oval 1982"/>
                    <p:cNvSpPr>
                      <a:spLocks noChangeArrowheads="1"/>
                    </p:cNvSpPr>
                    <p:nvPr/>
                  </p:nvSpPr>
                  <p:spPr bwMode="auto">
                    <a:xfrm>
                      <a:off x="617226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2" name="Oval 1983"/>
                    <p:cNvSpPr>
                      <a:spLocks noChangeArrowheads="1"/>
                    </p:cNvSpPr>
                    <p:nvPr/>
                  </p:nvSpPr>
                  <p:spPr bwMode="auto">
                    <a:xfrm>
                      <a:off x="617226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3" name="Oval 1984"/>
                    <p:cNvSpPr>
                      <a:spLocks noChangeArrowheads="1"/>
                    </p:cNvSpPr>
                    <p:nvPr/>
                  </p:nvSpPr>
                  <p:spPr bwMode="auto">
                    <a:xfrm>
                      <a:off x="6190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4" name="Oval 1985"/>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5" name="Oval 1986"/>
                    <p:cNvSpPr>
                      <a:spLocks noChangeArrowheads="1"/>
                    </p:cNvSpPr>
                    <p:nvPr/>
                  </p:nvSpPr>
                  <p:spPr bwMode="auto">
                    <a:xfrm>
                      <a:off x="61207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6" name="Oval 1987"/>
                    <p:cNvSpPr>
                      <a:spLocks noChangeArrowheads="1"/>
                    </p:cNvSpPr>
                    <p:nvPr/>
                  </p:nvSpPr>
                  <p:spPr bwMode="auto">
                    <a:xfrm>
                      <a:off x="619044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7" name="Oval 1989"/>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8" name="Oval 1990"/>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9" name="Oval 1991"/>
                    <p:cNvSpPr>
                      <a:spLocks noChangeArrowheads="1"/>
                    </p:cNvSpPr>
                    <p:nvPr/>
                  </p:nvSpPr>
                  <p:spPr bwMode="auto">
                    <a:xfrm>
                      <a:off x="66752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0" name="Oval 1992"/>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1" name="Oval 1994"/>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2" name="Oval 1995"/>
                    <p:cNvSpPr>
                      <a:spLocks noChangeArrowheads="1"/>
                    </p:cNvSpPr>
                    <p:nvPr/>
                  </p:nvSpPr>
                  <p:spPr bwMode="auto">
                    <a:xfrm>
                      <a:off x="626922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3" name="Oval 1997"/>
                    <p:cNvSpPr>
                      <a:spLocks noChangeArrowheads="1"/>
                    </p:cNvSpPr>
                    <p:nvPr/>
                  </p:nvSpPr>
                  <p:spPr bwMode="auto">
                    <a:xfrm>
                      <a:off x="634194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4" name="Oval 1998"/>
                    <p:cNvSpPr>
                      <a:spLocks noChangeArrowheads="1"/>
                    </p:cNvSpPr>
                    <p:nvPr/>
                  </p:nvSpPr>
                  <p:spPr bwMode="auto">
                    <a:xfrm>
                      <a:off x="616317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5" name="Oval 2000"/>
                    <p:cNvSpPr>
                      <a:spLocks noChangeArrowheads="1"/>
                    </p:cNvSpPr>
                    <p:nvPr/>
                  </p:nvSpPr>
                  <p:spPr bwMode="auto">
                    <a:xfrm>
                      <a:off x="6275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6" name="Oval 2001"/>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7" name="Oval 2003"/>
                    <p:cNvSpPr>
                      <a:spLocks noChangeArrowheads="1"/>
                    </p:cNvSpPr>
                    <p:nvPr/>
                  </p:nvSpPr>
                  <p:spPr bwMode="auto">
                    <a:xfrm>
                      <a:off x="588440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8" name="Oval 2005"/>
                    <p:cNvSpPr>
                      <a:spLocks noChangeArrowheads="1"/>
                    </p:cNvSpPr>
                    <p:nvPr/>
                  </p:nvSpPr>
                  <p:spPr bwMode="auto">
                    <a:xfrm>
                      <a:off x="636012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9" name="Oval 2006"/>
                    <p:cNvSpPr>
                      <a:spLocks noChangeArrowheads="1"/>
                    </p:cNvSpPr>
                    <p:nvPr/>
                  </p:nvSpPr>
                  <p:spPr bwMode="auto">
                    <a:xfrm>
                      <a:off x="66601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0" name="Oval 2007"/>
                    <p:cNvSpPr>
                      <a:spLocks noChangeArrowheads="1"/>
                    </p:cNvSpPr>
                    <p:nvPr/>
                  </p:nvSpPr>
                  <p:spPr bwMode="auto">
                    <a:xfrm>
                      <a:off x="636012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1" name="Oval 2009"/>
                    <p:cNvSpPr>
                      <a:spLocks noChangeArrowheads="1"/>
                    </p:cNvSpPr>
                    <p:nvPr/>
                  </p:nvSpPr>
                  <p:spPr bwMode="auto">
                    <a:xfrm>
                      <a:off x="607226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2" name="Oval 2010"/>
                    <p:cNvSpPr>
                      <a:spLocks noChangeArrowheads="1"/>
                    </p:cNvSpPr>
                    <p:nvPr/>
                  </p:nvSpPr>
                  <p:spPr bwMode="auto">
                    <a:xfrm>
                      <a:off x="70479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3" name="Oval 2011"/>
                    <p:cNvSpPr>
                      <a:spLocks noChangeArrowheads="1"/>
                    </p:cNvSpPr>
                    <p:nvPr/>
                  </p:nvSpPr>
                  <p:spPr bwMode="auto">
                    <a:xfrm>
                      <a:off x="704795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4" name="Oval 2012"/>
                    <p:cNvSpPr>
                      <a:spLocks noChangeArrowheads="1"/>
                    </p:cNvSpPr>
                    <p:nvPr/>
                  </p:nvSpPr>
                  <p:spPr bwMode="auto">
                    <a:xfrm>
                      <a:off x="687826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5" name="Oval 2013"/>
                    <p:cNvSpPr>
                      <a:spLocks noChangeArrowheads="1"/>
                    </p:cNvSpPr>
                    <p:nvPr/>
                  </p:nvSpPr>
                  <p:spPr bwMode="auto">
                    <a:xfrm>
                      <a:off x="647829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6" name="Oval 2217"/>
                    <p:cNvSpPr>
                      <a:spLocks noChangeArrowheads="1"/>
                    </p:cNvSpPr>
                    <p:nvPr/>
                  </p:nvSpPr>
                  <p:spPr bwMode="auto">
                    <a:xfrm>
                      <a:off x="67328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7" name="Oval 2218"/>
                    <p:cNvSpPr>
                      <a:spLocks noChangeArrowheads="1"/>
                    </p:cNvSpPr>
                    <p:nvPr/>
                  </p:nvSpPr>
                  <p:spPr bwMode="auto">
                    <a:xfrm>
                      <a:off x="680554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8" name="Oval 2220"/>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9" name="Oval 2222"/>
                    <p:cNvSpPr>
                      <a:spLocks noChangeArrowheads="1"/>
                    </p:cNvSpPr>
                    <p:nvPr/>
                  </p:nvSpPr>
                  <p:spPr bwMode="auto">
                    <a:xfrm>
                      <a:off x="673282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0" name="Oval 2223"/>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1" name="Oval 2224"/>
                    <p:cNvSpPr>
                      <a:spLocks noChangeArrowheads="1"/>
                    </p:cNvSpPr>
                    <p:nvPr/>
                  </p:nvSpPr>
                  <p:spPr bwMode="auto">
                    <a:xfrm>
                      <a:off x="66722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2" name="Oval 2225"/>
                    <p:cNvSpPr>
                      <a:spLocks noChangeArrowheads="1"/>
                    </p:cNvSpPr>
                    <p:nvPr/>
                  </p:nvSpPr>
                  <p:spPr bwMode="auto">
                    <a:xfrm>
                      <a:off x="680554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3" name="Oval 2227"/>
                    <p:cNvSpPr>
                      <a:spLocks noChangeArrowheads="1"/>
                    </p:cNvSpPr>
                    <p:nvPr/>
                  </p:nvSpPr>
                  <p:spPr bwMode="auto">
                    <a:xfrm>
                      <a:off x="667222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4" name="Oval 2228"/>
                    <p:cNvSpPr>
                      <a:spLocks noChangeArrowheads="1"/>
                    </p:cNvSpPr>
                    <p:nvPr/>
                  </p:nvSpPr>
                  <p:spPr bwMode="auto">
                    <a:xfrm>
                      <a:off x="619347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5" name="Oval 2229"/>
                    <p:cNvSpPr>
                      <a:spLocks noChangeArrowheads="1"/>
                    </p:cNvSpPr>
                    <p:nvPr/>
                  </p:nvSpPr>
                  <p:spPr bwMode="auto">
                    <a:xfrm>
                      <a:off x="604802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6" name="Oval 2230"/>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7" name="Oval 2231"/>
                    <p:cNvSpPr>
                      <a:spLocks noChangeArrowheads="1"/>
                    </p:cNvSpPr>
                    <p:nvPr/>
                  </p:nvSpPr>
                  <p:spPr bwMode="auto">
                    <a:xfrm>
                      <a:off x="694189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8" name="Oval 2232"/>
                    <p:cNvSpPr>
                      <a:spLocks noChangeArrowheads="1"/>
                    </p:cNvSpPr>
                    <p:nvPr/>
                  </p:nvSpPr>
                  <p:spPr bwMode="auto">
                    <a:xfrm>
                      <a:off x="619347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9" name="Oval 2233"/>
                    <p:cNvSpPr>
                      <a:spLocks noChangeArrowheads="1"/>
                    </p:cNvSpPr>
                    <p:nvPr/>
                  </p:nvSpPr>
                  <p:spPr bwMode="auto">
                    <a:xfrm>
                      <a:off x="63207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0" name="Oval 2234"/>
                    <p:cNvSpPr>
                      <a:spLocks noChangeArrowheads="1"/>
                    </p:cNvSpPr>
                    <p:nvPr/>
                  </p:nvSpPr>
                  <p:spPr bwMode="auto">
                    <a:xfrm>
                      <a:off x="607529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1" name="Oval 2235"/>
                    <p:cNvSpPr>
                      <a:spLocks noChangeArrowheads="1"/>
                    </p:cNvSpPr>
                    <p:nvPr/>
                  </p:nvSpPr>
                  <p:spPr bwMode="auto">
                    <a:xfrm>
                      <a:off x="626316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2" name="Oval 2236"/>
                    <p:cNvSpPr>
                      <a:spLocks noChangeArrowheads="1"/>
                    </p:cNvSpPr>
                    <p:nvPr/>
                  </p:nvSpPr>
                  <p:spPr bwMode="auto">
                    <a:xfrm>
                      <a:off x="604802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3" name="Oval 2237"/>
                    <p:cNvSpPr>
                      <a:spLocks noChangeArrowheads="1"/>
                    </p:cNvSpPr>
                    <p:nvPr/>
                  </p:nvSpPr>
                  <p:spPr bwMode="auto">
                    <a:xfrm>
                      <a:off x="632073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4" name="Oval 2238"/>
                    <p:cNvSpPr>
                      <a:spLocks noChangeArrowheads="1"/>
                    </p:cNvSpPr>
                    <p:nvPr/>
                  </p:nvSpPr>
                  <p:spPr bwMode="auto">
                    <a:xfrm>
                      <a:off x="651465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5" name="Oval 2239"/>
                    <p:cNvSpPr>
                      <a:spLocks noChangeArrowheads="1"/>
                    </p:cNvSpPr>
                    <p:nvPr/>
                  </p:nvSpPr>
                  <p:spPr bwMode="auto">
                    <a:xfrm>
                      <a:off x="589652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6" name="Oval 2240"/>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7" name="Oval 2241"/>
                    <p:cNvSpPr>
                      <a:spLocks noChangeArrowheads="1"/>
                    </p:cNvSpPr>
                    <p:nvPr/>
                  </p:nvSpPr>
                  <p:spPr bwMode="auto">
                    <a:xfrm>
                      <a:off x="607529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8" name="Oval 2242"/>
                    <p:cNvSpPr>
                      <a:spLocks noChangeArrowheads="1"/>
                    </p:cNvSpPr>
                    <p:nvPr/>
                  </p:nvSpPr>
                  <p:spPr bwMode="auto">
                    <a:xfrm>
                      <a:off x="651465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9" name="Oval 2243"/>
                    <p:cNvSpPr>
                      <a:spLocks noChangeArrowheads="1"/>
                    </p:cNvSpPr>
                    <p:nvPr/>
                  </p:nvSpPr>
                  <p:spPr bwMode="auto">
                    <a:xfrm>
                      <a:off x="646314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0" name="Oval 2244"/>
                    <p:cNvSpPr>
                      <a:spLocks noChangeArrowheads="1"/>
                    </p:cNvSpPr>
                    <p:nvPr/>
                  </p:nvSpPr>
                  <p:spPr bwMode="auto">
                    <a:xfrm>
                      <a:off x="694189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1" name="Oval 2245"/>
                    <p:cNvSpPr>
                      <a:spLocks noChangeArrowheads="1"/>
                    </p:cNvSpPr>
                    <p:nvPr/>
                  </p:nvSpPr>
                  <p:spPr bwMode="auto">
                    <a:xfrm>
                      <a:off x="626316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2" name="Oval 2246"/>
                    <p:cNvSpPr>
                      <a:spLocks noChangeArrowheads="1"/>
                    </p:cNvSpPr>
                    <p:nvPr/>
                  </p:nvSpPr>
                  <p:spPr bwMode="auto">
                    <a:xfrm>
                      <a:off x="589652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3" name="Oval 2247"/>
                    <p:cNvSpPr>
                      <a:spLocks noChangeArrowheads="1"/>
                    </p:cNvSpPr>
                    <p:nvPr/>
                  </p:nvSpPr>
                  <p:spPr bwMode="auto">
                    <a:xfrm>
                      <a:off x="646314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4" name="Oval 2248"/>
                    <p:cNvSpPr>
                      <a:spLocks noChangeArrowheads="1"/>
                    </p:cNvSpPr>
                    <p:nvPr/>
                  </p:nvSpPr>
                  <p:spPr bwMode="auto">
                    <a:xfrm>
                      <a:off x="663283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5" name="Oval 2249"/>
                    <p:cNvSpPr>
                      <a:spLocks noChangeArrowheads="1"/>
                    </p:cNvSpPr>
                    <p:nvPr/>
                  </p:nvSpPr>
                  <p:spPr bwMode="auto">
                    <a:xfrm>
                      <a:off x="664798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6" name="Oval 2250"/>
                    <p:cNvSpPr>
                      <a:spLocks noChangeArrowheads="1"/>
                    </p:cNvSpPr>
                    <p:nvPr/>
                  </p:nvSpPr>
                  <p:spPr bwMode="auto">
                    <a:xfrm>
                      <a:off x="70237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7" name="Oval 2251"/>
                    <p:cNvSpPr>
                      <a:spLocks noChangeArrowheads="1"/>
                    </p:cNvSpPr>
                    <p:nvPr/>
                  </p:nvSpPr>
                  <p:spPr bwMode="auto">
                    <a:xfrm>
                      <a:off x="663283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8" name="Oval 2252"/>
                    <p:cNvSpPr>
                      <a:spLocks noChangeArrowheads="1"/>
                    </p:cNvSpPr>
                    <p:nvPr/>
                  </p:nvSpPr>
                  <p:spPr bwMode="auto">
                    <a:xfrm>
                      <a:off x="612680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9" name="Oval 2253"/>
                    <p:cNvSpPr>
                      <a:spLocks noChangeArrowheads="1"/>
                    </p:cNvSpPr>
                    <p:nvPr/>
                  </p:nvSpPr>
                  <p:spPr bwMode="auto">
                    <a:xfrm>
                      <a:off x="615408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0" name="Oval 2254"/>
                    <p:cNvSpPr>
                      <a:spLocks noChangeArrowheads="1"/>
                    </p:cNvSpPr>
                    <p:nvPr/>
                  </p:nvSpPr>
                  <p:spPr bwMode="auto">
                    <a:xfrm>
                      <a:off x="664798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1" name="Oval 2255"/>
                    <p:cNvSpPr>
                      <a:spLocks noChangeArrowheads="1"/>
                    </p:cNvSpPr>
                    <p:nvPr/>
                  </p:nvSpPr>
                  <p:spPr bwMode="auto">
                    <a:xfrm>
                      <a:off x="612680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2" name="Oval 2257"/>
                    <p:cNvSpPr>
                      <a:spLocks noChangeArrowheads="1"/>
                    </p:cNvSpPr>
                    <p:nvPr/>
                  </p:nvSpPr>
                  <p:spPr bwMode="auto">
                    <a:xfrm>
                      <a:off x="70237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3" name="Oval 2258"/>
                    <p:cNvSpPr>
                      <a:spLocks noChangeArrowheads="1"/>
                    </p:cNvSpPr>
                    <p:nvPr/>
                  </p:nvSpPr>
                  <p:spPr bwMode="auto">
                    <a:xfrm>
                      <a:off x="615408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4" name="Oval 2260"/>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5" name="Oval 2261"/>
                    <p:cNvSpPr>
                      <a:spLocks noChangeArrowheads="1"/>
                    </p:cNvSpPr>
                    <p:nvPr/>
                  </p:nvSpPr>
                  <p:spPr bwMode="auto">
                    <a:xfrm>
                      <a:off x="6638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6" name="Oval 2262"/>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7" name="Oval 2263"/>
                    <p:cNvSpPr>
                      <a:spLocks noChangeArrowheads="1"/>
                    </p:cNvSpPr>
                    <p:nvPr/>
                  </p:nvSpPr>
                  <p:spPr bwMode="auto">
                    <a:xfrm>
                      <a:off x="594197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8" name="Oval 2264"/>
                    <p:cNvSpPr>
                      <a:spLocks noChangeArrowheads="1"/>
                    </p:cNvSpPr>
                    <p:nvPr/>
                  </p:nvSpPr>
                  <p:spPr bwMode="auto">
                    <a:xfrm>
                      <a:off x="6638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9" name="Oval 2265"/>
                    <p:cNvSpPr>
                      <a:spLocks noChangeArrowheads="1"/>
                    </p:cNvSpPr>
                    <p:nvPr/>
                  </p:nvSpPr>
                  <p:spPr bwMode="auto">
                    <a:xfrm>
                      <a:off x="594197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0" name="Oval 2268"/>
                    <p:cNvSpPr>
                      <a:spLocks noChangeArrowheads="1"/>
                    </p:cNvSpPr>
                    <p:nvPr/>
                  </p:nvSpPr>
                  <p:spPr bwMode="auto">
                    <a:xfrm>
                      <a:off x="57541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1" name="Oval 2270"/>
                    <p:cNvSpPr>
                      <a:spLocks noChangeArrowheads="1"/>
                    </p:cNvSpPr>
                    <p:nvPr/>
                  </p:nvSpPr>
                  <p:spPr bwMode="auto">
                    <a:xfrm>
                      <a:off x="582077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2" name="Oval 2271"/>
                    <p:cNvSpPr>
                      <a:spLocks noChangeArrowheads="1"/>
                    </p:cNvSpPr>
                    <p:nvPr/>
                  </p:nvSpPr>
                  <p:spPr bwMode="auto">
                    <a:xfrm>
                      <a:off x="714188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3" name="Oval 2272"/>
                    <p:cNvSpPr>
                      <a:spLocks noChangeArrowheads="1"/>
                    </p:cNvSpPr>
                    <p:nvPr/>
                  </p:nvSpPr>
                  <p:spPr bwMode="auto">
                    <a:xfrm>
                      <a:off x="6517689"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4" name="Oval 2273"/>
                    <p:cNvSpPr>
                      <a:spLocks noChangeArrowheads="1"/>
                    </p:cNvSpPr>
                    <p:nvPr/>
                  </p:nvSpPr>
                  <p:spPr bwMode="auto">
                    <a:xfrm>
                      <a:off x="582077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5" name="Oval 2274"/>
                    <p:cNvSpPr>
                      <a:spLocks noChangeArrowheads="1"/>
                    </p:cNvSpPr>
                    <p:nvPr/>
                  </p:nvSpPr>
                  <p:spPr bwMode="auto">
                    <a:xfrm>
                      <a:off x="635103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6" name="Oval 2275"/>
                    <p:cNvSpPr>
                      <a:spLocks noChangeArrowheads="1"/>
                    </p:cNvSpPr>
                    <p:nvPr/>
                  </p:nvSpPr>
                  <p:spPr bwMode="auto">
                    <a:xfrm>
                      <a:off x="575411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7" name="Oval 2276"/>
                    <p:cNvSpPr>
                      <a:spLocks noChangeArrowheads="1"/>
                    </p:cNvSpPr>
                    <p:nvPr/>
                  </p:nvSpPr>
                  <p:spPr bwMode="auto">
                    <a:xfrm>
                      <a:off x="714188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8" name="Oval 2277"/>
                    <p:cNvSpPr>
                      <a:spLocks noChangeArrowheads="1"/>
                    </p:cNvSpPr>
                    <p:nvPr/>
                  </p:nvSpPr>
                  <p:spPr bwMode="auto">
                    <a:xfrm>
                      <a:off x="635103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9" name="Oval 2279"/>
                    <p:cNvSpPr>
                      <a:spLocks noChangeArrowheads="1"/>
                    </p:cNvSpPr>
                    <p:nvPr/>
                  </p:nvSpPr>
                  <p:spPr bwMode="auto">
                    <a:xfrm>
                      <a:off x="622074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0" name="Oval 2281"/>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1" name="Oval 2284"/>
                    <p:cNvSpPr>
                      <a:spLocks noChangeArrowheads="1"/>
                    </p:cNvSpPr>
                    <p:nvPr/>
                  </p:nvSpPr>
                  <p:spPr bwMode="auto">
                    <a:xfrm>
                      <a:off x="63267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2" name="Oval 2285"/>
                    <p:cNvSpPr>
                      <a:spLocks noChangeArrowheads="1"/>
                    </p:cNvSpPr>
                    <p:nvPr/>
                  </p:nvSpPr>
                  <p:spPr bwMode="auto">
                    <a:xfrm>
                      <a:off x="622074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3" name="Oval 2287"/>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4" name="Oval 2288"/>
                    <p:cNvSpPr>
                      <a:spLocks noChangeArrowheads="1"/>
                    </p:cNvSpPr>
                    <p:nvPr/>
                  </p:nvSpPr>
                  <p:spPr bwMode="auto">
                    <a:xfrm>
                      <a:off x="677524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5" name="Oval 2290"/>
                    <p:cNvSpPr>
                      <a:spLocks noChangeArrowheads="1"/>
                    </p:cNvSpPr>
                    <p:nvPr/>
                  </p:nvSpPr>
                  <p:spPr bwMode="auto">
                    <a:xfrm>
                      <a:off x="590864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6" name="Oval 2291"/>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7" name="Oval 2293"/>
                    <p:cNvSpPr>
                      <a:spLocks noChangeArrowheads="1"/>
                    </p:cNvSpPr>
                    <p:nvPr/>
                  </p:nvSpPr>
                  <p:spPr bwMode="auto">
                    <a:xfrm>
                      <a:off x="632679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8" name="Oval 2294"/>
                    <p:cNvSpPr>
                      <a:spLocks noChangeArrowheads="1"/>
                    </p:cNvSpPr>
                    <p:nvPr/>
                  </p:nvSpPr>
                  <p:spPr bwMode="auto">
                    <a:xfrm>
                      <a:off x="632982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9" name="Oval 2295"/>
                    <p:cNvSpPr>
                      <a:spLocks noChangeArrowheads="1"/>
                    </p:cNvSpPr>
                    <p:nvPr/>
                  </p:nvSpPr>
                  <p:spPr bwMode="auto">
                    <a:xfrm>
                      <a:off x="631467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0" name="Oval 2297"/>
                    <p:cNvSpPr>
                      <a:spLocks noChangeArrowheads="1"/>
                    </p:cNvSpPr>
                    <p:nvPr/>
                  </p:nvSpPr>
                  <p:spPr bwMode="auto">
                    <a:xfrm>
                      <a:off x="687826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1" name="Oval 2299"/>
                    <p:cNvSpPr>
                      <a:spLocks noChangeArrowheads="1"/>
                    </p:cNvSpPr>
                    <p:nvPr/>
                  </p:nvSpPr>
                  <p:spPr bwMode="auto">
                    <a:xfrm>
                      <a:off x="655707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2" name="Oval 2300"/>
                    <p:cNvSpPr>
                      <a:spLocks noChangeArrowheads="1"/>
                    </p:cNvSpPr>
                    <p:nvPr/>
                  </p:nvSpPr>
                  <p:spPr bwMode="auto">
                    <a:xfrm>
                      <a:off x="629346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3" name="Oval 2301"/>
                    <p:cNvSpPr>
                      <a:spLocks noChangeArrowheads="1"/>
                    </p:cNvSpPr>
                    <p:nvPr/>
                  </p:nvSpPr>
                  <p:spPr bwMode="auto">
                    <a:xfrm>
                      <a:off x="652677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4" name="Oval 2303"/>
                    <p:cNvSpPr>
                      <a:spLocks noChangeArrowheads="1"/>
                    </p:cNvSpPr>
                    <p:nvPr/>
                  </p:nvSpPr>
                  <p:spPr bwMode="auto">
                    <a:xfrm>
                      <a:off x="655707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5" name="Oval 2305"/>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6" name="Oval 2306"/>
                    <p:cNvSpPr>
                      <a:spLocks noChangeArrowheads="1"/>
                    </p:cNvSpPr>
                    <p:nvPr/>
                  </p:nvSpPr>
                  <p:spPr bwMode="auto">
                    <a:xfrm>
                      <a:off x="6878266"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7" name="Oval 2307"/>
                    <p:cNvSpPr>
                      <a:spLocks noChangeArrowheads="1"/>
                    </p:cNvSpPr>
                    <p:nvPr/>
                  </p:nvSpPr>
                  <p:spPr bwMode="auto">
                    <a:xfrm>
                      <a:off x="629346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8" name="Oval 2309"/>
                    <p:cNvSpPr>
                      <a:spLocks noChangeArrowheads="1"/>
                    </p:cNvSpPr>
                    <p:nvPr/>
                  </p:nvSpPr>
                  <p:spPr bwMode="auto">
                    <a:xfrm>
                      <a:off x="62874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9" name="Oval 2311"/>
                    <p:cNvSpPr>
                      <a:spLocks noChangeArrowheads="1"/>
                    </p:cNvSpPr>
                    <p:nvPr/>
                  </p:nvSpPr>
                  <p:spPr bwMode="auto">
                    <a:xfrm>
                      <a:off x="652677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0" name="Oval 2312"/>
                    <p:cNvSpPr>
                      <a:spLocks noChangeArrowheads="1"/>
                    </p:cNvSpPr>
                    <p:nvPr/>
                  </p:nvSpPr>
                  <p:spPr bwMode="auto">
                    <a:xfrm>
                      <a:off x="6975229"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1" name="Oval 2313"/>
                    <p:cNvSpPr>
                      <a:spLocks noChangeArrowheads="1"/>
                    </p:cNvSpPr>
                    <p:nvPr/>
                  </p:nvSpPr>
                  <p:spPr bwMode="auto">
                    <a:xfrm>
                      <a:off x="628740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2" name="Oval 2314"/>
                    <p:cNvSpPr>
                      <a:spLocks noChangeArrowheads="1"/>
                    </p:cNvSpPr>
                    <p:nvPr/>
                  </p:nvSpPr>
                  <p:spPr bwMode="auto">
                    <a:xfrm>
                      <a:off x="612074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3" name="Oval 2315"/>
                    <p:cNvSpPr>
                      <a:spLocks noChangeArrowheads="1"/>
                    </p:cNvSpPr>
                    <p:nvPr/>
                  </p:nvSpPr>
                  <p:spPr bwMode="auto">
                    <a:xfrm>
                      <a:off x="669949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4" name="Oval 2316"/>
                    <p:cNvSpPr>
                      <a:spLocks noChangeArrowheads="1"/>
                    </p:cNvSpPr>
                    <p:nvPr/>
                  </p:nvSpPr>
                  <p:spPr bwMode="auto">
                    <a:xfrm>
                      <a:off x="6081358"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5" name="Oval 2317"/>
                    <p:cNvSpPr>
                      <a:spLocks noChangeArrowheads="1"/>
                    </p:cNvSpPr>
                    <p:nvPr/>
                  </p:nvSpPr>
                  <p:spPr bwMode="auto">
                    <a:xfrm>
                      <a:off x="586925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6" name="Oval 2318"/>
                    <p:cNvSpPr>
                      <a:spLocks noChangeArrowheads="1"/>
                    </p:cNvSpPr>
                    <p:nvPr/>
                  </p:nvSpPr>
                  <p:spPr bwMode="auto">
                    <a:xfrm>
                      <a:off x="685705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7" name="Oval 2319"/>
                    <p:cNvSpPr>
                      <a:spLocks noChangeArrowheads="1"/>
                    </p:cNvSpPr>
                    <p:nvPr/>
                  </p:nvSpPr>
                  <p:spPr bwMode="auto">
                    <a:xfrm>
                      <a:off x="612074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8" name="Oval 2320"/>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9" name="Oval 2321"/>
                    <p:cNvSpPr>
                      <a:spLocks noChangeArrowheads="1"/>
                    </p:cNvSpPr>
                    <p:nvPr/>
                  </p:nvSpPr>
                  <p:spPr bwMode="auto">
                    <a:xfrm>
                      <a:off x="62116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0" name="Oval 2323"/>
                    <p:cNvSpPr>
                      <a:spLocks noChangeArrowheads="1"/>
                    </p:cNvSpPr>
                    <p:nvPr/>
                  </p:nvSpPr>
                  <p:spPr bwMode="auto">
                    <a:xfrm>
                      <a:off x="600257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1" name="Oval 2325"/>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2" name="Oval 2326"/>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3" name="Oval 2327"/>
                    <p:cNvSpPr>
                      <a:spLocks noChangeArrowheads="1"/>
                    </p:cNvSpPr>
                    <p:nvPr/>
                  </p:nvSpPr>
                  <p:spPr bwMode="auto">
                    <a:xfrm>
                      <a:off x="59510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4" name="Oval 2328"/>
                    <p:cNvSpPr>
                      <a:spLocks noChangeArrowheads="1"/>
                    </p:cNvSpPr>
                    <p:nvPr/>
                  </p:nvSpPr>
                  <p:spPr bwMode="auto">
                    <a:xfrm>
                      <a:off x="67358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5" name="Oval 2330"/>
                    <p:cNvSpPr>
                      <a:spLocks noChangeArrowheads="1"/>
                    </p:cNvSpPr>
                    <p:nvPr/>
                  </p:nvSpPr>
                  <p:spPr bwMode="auto">
                    <a:xfrm>
                      <a:off x="621165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6" name="Oval 2331"/>
                    <p:cNvSpPr>
                      <a:spLocks noChangeArrowheads="1"/>
                    </p:cNvSpPr>
                    <p:nvPr/>
                  </p:nvSpPr>
                  <p:spPr bwMode="auto">
                    <a:xfrm>
                      <a:off x="624498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7" name="Oval 2332"/>
                    <p:cNvSpPr>
                      <a:spLocks noChangeArrowheads="1"/>
                    </p:cNvSpPr>
                    <p:nvPr/>
                  </p:nvSpPr>
                  <p:spPr bwMode="auto">
                    <a:xfrm>
                      <a:off x="6148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8" name="Oval 2335"/>
                    <p:cNvSpPr>
                      <a:spLocks noChangeArrowheads="1"/>
                    </p:cNvSpPr>
                    <p:nvPr/>
                  </p:nvSpPr>
                  <p:spPr bwMode="auto">
                    <a:xfrm>
                      <a:off x="642981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9" name="Oval 2336"/>
                    <p:cNvSpPr>
                      <a:spLocks noChangeArrowheads="1"/>
                    </p:cNvSpPr>
                    <p:nvPr/>
                  </p:nvSpPr>
                  <p:spPr bwMode="auto">
                    <a:xfrm>
                      <a:off x="595106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0" name="Oval 2337"/>
                    <p:cNvSpPr>
                      <a:spLocks noChangeArrowheads="1"/>
                    </p:cNvSpPr>
                    <p:nvPr/>
                  </p:nvSpPr>
                  <p:spPr bwMode="auto">
                    <a:xfrm>
                      <a:off x="614802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1" name="Oval 2338"/>
                    <p:cNvSpPr>
                      <a:spLocks noChangeArrowheads="1"/>
                    </p:cNvSpPr>
                    <p:nvPr/>
                  </p:nvSpPr>
                  <p:spPr bwMode="auto">
                    <a:xfrm>
                      <a:off x="6317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2" name="Oval 2339"/>
                    <p:cNvSpPr>
                      <a:spLocks noChangeArrowheads="1"/>
                    </p:cNvSpPr>
                    <p:nvPr/>
                  </p:nvSpPr>
                  <p:spPr bwMode="auto">
                    <a:xfrm>
                      <a:off x="685705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3" name="Oval 2340"/>
                    <p:cNvSpPr>
                      <a:spLocks noChangeArrowheads="1"/>
                    </p:cNvSpPr>
                    <p:nvPr/>
                  </p:nvSpPr>
                  <p:spPr bwMode="auto">
                    <a:xfrm>
                      <a:off x="600257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4" name="Oval 2341"/>
                    <p:cNvSpPr>
                      <a:spLocks noChangeArrowheads="1"/>
                    </p:cNvSpPr>
                    <p:nvPr/>
                  </p:nvSpPr>
                  <p:spPr bwMode="auto">
                    <a:xfrm>
                      <a:off x="673585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5" name="Oval 2342"/>
                    <p:cNvSpPr>
                      <a:spLocks noChangeArrowheads="1"/>
                    </p:cNvSpPr>
                    <p:nvPr/>
                  </p:nvSpPr>
                  <p:spPr bwMode="auto">
                    <a:xfrm>
                      <a:off x="6235891"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6" name="Oval 2343"/>
                    <p:cNvSpPr>
                      <a:spLocks noChangeArrowheads="1"/>
                    </p:cNvSpPr>
                    <p:nvPr/>
                  </p:nvSpPr>
                  <p:spPr bwMode="auto">
                    <a:xfrm>
                      <a:off x="631770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7" name="Oval 2344"/>
                    <p:cNvSpPr>
                      <a:spLocks noChangeArrowheads="1"/>
                    </p:cNvSpPr>
                    <p:nvPr/>
                  </p:nvSpPr>
                  <p:spPr bwMode="auto">
                    <a:xfrm>
                      <a:off x="670858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8" name="Oval 2345"/>
                    <p:cNvSpPr>
                      <a:spLocks noChangeArrowheads="1"/>
                    </p:cNvSpPr>
                    <p:nvPr/>
                  </p:nvSpPr>
                  <p:spPr bwMode="auto">
                    <a:xfrm>
                      <a:off x="610256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9" name="Oval 2346"/>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0" name="Oval 2347"/>
                    <p:cNvSpPr>
                      <a:spLocks noChangeArrowheads="1"/>
                    </p:cNvSpPr>
                    <p:nvPr/>
                  </p:nvSpPr>
                  <p:spPr bwMode="auto">
                    <a:xfrm>
                      <a:off x="6708582"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1" name="Oval 2348"/>
                    <p:cNvSpPr>
                      <a:spLocks noChangeArrowheads="1"/>
                    </p:cNvSpPr>
                    <p:nvPr/>
                  </p:nvSpPr>
                  <p:spPr bwMode="auto">
                    <a:xfrm>
                      <a:off x="63873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2" name="Oval 2349"/>
                    <p:cNvSpPr>
                      <a:spLocks noChangeArrowheads="1"/>
                    </p:cNvSpPr>
                    <p:nvPr/>
                  </p:nvSpPr>
                  <p:spPr bwMode="auto">
                    <a:xfrm>
                      <a:off x="647829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3" name="Oval 2350"/>
                    <p:cNvSpPr>
                      <a:spLocks noChangeArrowheads="1"/>
                    </p:cNvSpPr>
                    <p:nvPr/>
                  </p:nvSpPr>
                  <p:spPr bwMode="auto">
                    <a:xfrm>
                      <a:off x="610256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4" name="Oval 2351"/>
                    <p:cNvSpPr>
                      <a:spLocks noChangeArrowheads="1"/>
                    </p:cNvSpPr>
                    <p:nvPr/>
                  </p:nvSpPr>
                  <p:spPr bwMode="auto">
                    <a:xfrm>
                      <a:off x="6387394"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5" name="Oval 2352"/>
                    <p:cNvSpPr>
                      <a:spLocks noChangeArrowheads="1"/>
                    </p:cNvSpPr>
                    <p:nvPr/>
                  </p:nvSpPr>
                  <p:spPr bwMode="auto">
                    <a:xfrm>
                      <a:off x="644496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6" name="Oval 2353"/>
                    <p:cNvSpPr>
                      <a:spLocks noChangeArrowheads="1"/>
                    </p:cNvSpPr>
                    <p:nvPr/>
                  </p:nvSpPr>
                  <p:spPr bwMode="auto">
                    <a:xfrm>
                      <a:off x="619953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7" name="Oval 2354"/>
                    <p:cNvSpPr>
                      <a:spLocks noChangeArrowheads="1"/>
                    </p:cNvSpPr>
                    <p:nvPr/>
                  </p:nvSpPr>
                  <p:spPr bwMode="auto">
                    <a:xfrm>
                      <a:off x="647829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8" name="Oval 2355"/>
                    <p:cNvSpPr>
                      <a:spLocks noChangeArrowheads="1"/>
                    </p:cNvSpPr>
                    <p:nvPr/>
                  </p:nvSpPr>
                  <p:spPr bwMode="auto">
                    <a:xfrm>
                      <a:off x="644496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9" name="Oval 2358"/>
                    <p:cNvSpPr>
                      <a:spLocks noChangeArrowheads="1"/>
                    </p:cNvSpPr>
                    <p:nvPr/>
                  </p:nvSpPr>
                  <p:spPr bwMode="auto">
                    <a:xfrm>
                      <a:off x="6520718"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0" name="Oval 2362"/>
                    <p:cNvSpPr>
                      <a:spLocks noChangeArrowheads="1"/>
                    </p:cNvSpPr>
                    <p:nvPr/>
                  </p:nvSpPr>
                  <p:spPr bwMode="auto">
                    <a:xfrm>
                      <a:off x="672676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1" name="Oval 2363"/>
                    <p:cNvSpPr>
                      <a:spLocks noChangeArrowheads="1"/>
                    </p:cNvSpPr>
                    <p:nvPr/>
                  </p:nvSpPr>
                  <p:spPr bwMode="auto">
                    <a:xfrm>
                      <a:off x="672676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2" name="Oval 2364"/>
                    <p:cNvSpPr>
                      <a:spLocks noChangeArrowheads="1"/>
                    </p:cNvSpPr>
                    <p:nvPr/>
                  </p:nvSpPr>
                  <p:spPr bwMode="auto">
                    <a:xfrm>
                      <a:off x="630861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3" name="Oval 2365"/>
                    <p:cNvSpPr>
                      <a:spLocks noChangeArrowheads="1"/>
                    </p:cNvSpPr>
                    <p:nvPr/>
                  </p:nvSpPr>
                  <p:spPr bwMode="auto">
                    <a:xfrm>
                      <a:off x="633285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4" name="Oval 2367"/>
                    <p:cNvSpPr>
                      <a:spLocks noChangeArrowheads="1"/>
                    </p:cNvSpPr>
                    <p:nvPr/>
                  </p:nvSpPr>
                  <p:spPr bwMode="auto">
                    <a:xfrm>
                      <a:off x="633285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5" name="Oval 2368"/>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6" name="Oval 2369"/>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7" name="Oval 2371"/>
                    <p:cNvSpPr>
                      <a:spLocks noChangeArrowheads="1"/>
                    </p:cNvSpPr>
                    <p:nvPr/>
                  </p:nvSpPr>
                  <p:spPr bwMode="auto">
                    <a:xfrm>
                      <a:off x="709643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8" name="Oval 2372"/>
                    <p:cNvSpPr>
                      <a:spLocks noChangeArrowheads="1"/>
                    </p:cNvSpPr>
                    <p:nvPr/>
                  </p:nvSpPr>
                  <p:spPr bwMode="auto">
                    <a:xfrm>
                      <a:off x="7123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9" name="Oval 2375"/>
                    <p:cNvSpPr>
                      <a:spLocks noChangeArrowheads="1"/>
                    </p:cNvSpPr>
                    <p:nvPr/>
                  </p:nvSpPr>
                  <p:spPr bwMode="auto">
                    <a:xfrm>
                      <a:off x="579350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0" name="Oval 2376"/>
                    <p:cNvSpPr>
                      <a:spLocks noChangeArrowheads="1"/>
                    </p:cNvSpPr>
                    <p:nvPr/>
                  </p:nvSpPr>
                  <p:spPr bwMode="auto">
                    <a:xfrm>
                      <a:off x="7096432"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1" name="Oval 2378"/>
                    <p:cNvSpPr>
                      <a:spLocks noChangeArrowheads="1"/>
                    </p:cNvSpPr>
                    <p:nvPr/>
                  </p:nvSpPr>
                  <p:spPr bwMode="auto">
                    <a:xfrm>
                      <a:off x="688432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2" name="Oval 2379"/>
                    <p:cNvSpPr>
                      <a:spLocks noChangeArrowheads="1"/>
                    </p:cNvSpPr>
                    <p:nvPr/>
                  </p:nvSpPr>
                  <p:spPr bwMode="auto">
                    <a:xfrm>
                      <a:off x="7123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3" name="Oval 2380"/>
                    <p:cNvSpPr>
                      <a:spLocks noChangeArrowheads="1"/>
                    </p:cNvSpPr>
                    <p:nvPr/>
                  </p:nvSpPr>
                  <p:spPr bwMode="auto">
                    <a:xfrm>
                      <a:off x="579350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4" name="Oval 2382"/>
                    <p:cNvSpPr>
                      <a:spLocks noChangeArrowheads="1"/>
                    </p:cNvSpPr>
                    <p:nvPr/>
                  </p:nvSpPr>
                  <p:spPr bwMode="auto">
                    <a:xfrm>
                      <a:off x="633588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5" name="Oval 2383"/>
                    <p:cNvSpPr>
                      <a:spLocks noChangeArrowheads="1"/>
                    </p:cNvSpPr>
                    <p:nvPr/>
                  </p:nvSpPr>
                  <p:spPr bwMode="auto">
                    <a:xfrm>
                      <a:off x="643890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6" name="Oval 2384"/>
                    <p:cNvSpPr>
                      <a:spLocks noChangeArrowheads="1"/>
                    </p:cNvSpPr>
                    <p:nvPr/>
                  </p:nvSpPr>
                  <p:spPr bwMode="auto">
                    <a:xfrm>
                      <a:off x="6335884"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7" name="Oval 2385"/>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8" name="Oval 2386"/>
                    <p:cNvSpPr>
                      <a:spLocks noChangeArrowheads="1"/>
                    </p:cNvSpPr>
                    <p:nvPr/>
                  </p:nvSpPr>
                  <p:spPr bwMode="auto">
                    <a:xfrm>
                      <a:off x="6438907"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9" name="Oval 2387"/>
                    <p:cNvSpPr>
                      <a:spLocks noChangeArrowheads="1"/>
                    </p:cNvSpPr>
                    <p:nvPr/>
                  </p:nvSpPr>
                  <p:spPr bwMode="auto">
                    <a:xfrm>
                      <a:off x="672070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nvGrpSpPr>
                <p:cNvPr id="4019" name="Group 4018"/>
                <p:cNvGrpSpPr/>
                <p:nvPr/>
              </p:nvGrpSpPr>
              <p:grpSpPr>
                <a:xfrm>
                  <a:off x="5102643" y="1995022"/>
                  <a:ext cx="2378609" cy="2587683"/>
                  <a:chOff x="5102643" y="1995022"/>
                  <a:chExt cx="2378609" cy="2587683"/>
                </a:xfrm>
                <a:grpFill/>
              </p:grpSpPr>
              <p:grpSp>
                <p:nvGrpSpPr>
                  <p:cNvPr id="4020" name="Group 4019"/>
                  <p:cNvGrpSpPr/>
                  <p:nvPr/>
                </p:nvGrpSpPr>
                <p:grpSpPr>
                  <a:xfrm>
                    <a:off x="5102643" y="4067593"/>
                    <a:ext cx="2378609" cy="515112"/>
                    <a:chOff x="5102643" y="4067593"/>
                    <a:chExt cx="2378609" cy="515112"/>
                  </a:xfrm>
                  <a:grpFill/>
                </p:grpSpPr>
                <p:sp>
                  <p:nvSpPr>
                    <p:cNvPr id="4237" name="Oval 1893"/>
                    <p:cNvSpPr>
                      <a:spLocks noChangeArrowheads="1"/>
                    </p:cNvSpPr>
                    <p:nvPr/>
                  </p:nvSpPr>
                  <p:spPr bwMode="auto">
                    <a:xfrm>
                      <a:off x="5354140"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8" name="Oval 1901"/>
                    <p:cNvSpPr>
                      <a:spLocks noChangeArrowheads="1"/>
                    </p:cNvSpPr>
                    <p:nvPr/>
                  </p:nvSpPr>
                  <p:spPr bwMode="auto">
                    <a:xfrm>
                      <a:off x="6269223" y="4413021"/>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9" name="Oval 1913"/>
                    <p:cNvSpPr>
                      <a:spLocks noChangeArrowheads="1"/>
                    </p:cNvSpPr>
                    <p:nvPr/>
                  </p:nvSpPr>
                  <p:spPr bwMode="auto">
                    <a:xfrm>
                      <a:off x="6902509" y="446150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0" name="Oval 1926"/>
                    <p:cNvSpPr>
                      <a:spLocks noChangeArrowheads="1"/>
                    </p:cNvSpPr>
                    <p:nvPr/>
                  </p:nvSpPr>
                  <p:spPr bwMode="auto">
                    <a:xfrm>
                      <a:off x="6551020" y="4422113"/>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1" name="Oval 1927"/>
                    <p:cNvSpPr>
                      <a:spLocks noChangeArrowheads="1"/>
                    </p:cNvSpPr>
                    <p:nvPr/>
                  </p:nvSpPr>
                  <p:spPr bwMode="auto">
                    <a:xfrm>
                      <a:off x="6593441" y="4276669"/>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2" name="Oval 1944"/>
                    <p:cNvSpPr>
                      <a:spLocks noChangeArrowheads="1"/>
                    </p:cNvSpPr>
                    <p:nvPr/>
                  </p:nvSpPr>
                  <p:spPr bwMode="auto">
                    <a:xfrm>
                      <a:off x="6084389" y="447665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3" name="Oval 1969"/>
                    <p:cNvSpPr>
                      <a:spLocks noChangeArrowheads="1"/>
                    </p:cNvSpPr>
                    <p:nvPr/>
                  </p:nvSpPr>
                  <p:spPr bwMode="auto">
                    <a:xfrm>
                      <a:off x="5717749" y="441302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4" name="Oval 1974"/>
                    <p:cNvSpPr>
                      <a:spLocks noChangeArrowheads="1"/>
                    </p:cNvSpPr>
                    <p:nvPr/>
                  </p:nvSpPr>
                  <p:spPr bwMode="auto">
                    <a:xfrm>
                      <a:off x="5599577" y="447665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5" name="Oval 1988"/>
                    <p:cNvSpPr>
                      <a:spLocks noChangeArrowheads="1"/>
                    </p:cNvSpPr>
                    <p:nvPr/>
                  </p:nvSpPr>
                  <p:spPr bwMode="auto">
                    <a:xfrm>
                      <a:off x="6675252" y="437060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6" name="Oval 1993"/>
                    <p:cNvSpPr>
                      <a:spLocks noChangeArrowheads="1"/>
                    </p:cNvSpPr>
                    <p:nvPr/>
                  </p:nvSpPr>
                  <p:spPr bwMode="auto">
                    <a:xfrm>
                      <a:off x="6120750" y="4355451"/>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7" name="Oval 1999"/>
                    <p:cNvSpPr>
                      <a:spLocks noChangeArrowheads="1"/>
                    </p:cNvSpPr>
                    <p:nvPr/>
                  </p:nvSpPr>
                  <p:spPr bwMode="auto">
                    <a:xfrm>
                      <a:off x="6341944" y="4394841"/>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8" name="Oval 2002"/>
                    <p:cNvSpPr>
                      <a:spLocks noChangeArrowheads="1"/>
                    </p:cNvSpPr>
                    <p:nvPr/>
                  </p:nvSpPr>
                  <p:spPr bwMode="auto">
                    <a:xfrm>
                      <a:off x="6660103" y="437969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9" name="Oval 2008"/>
                    <p:cNvSpPr>
                      <a:spLocks noChangeArrowheads="1"/>
                    </p:cNvSpPr>
                    <p:nvPr/>
                  </p:nvSpPr>
                  <p:spPr bwMode="auto">
                    <a:xfrm>
                      <a:off x="6072269" y="4146375"/>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0" name="Oval 2216"/>
                    <p:cNvSpPr>
                      <a:spLocks noChangeArrowheads="1"/>
                    </p:cNvSpPr>
                    <p:nvPr/>
                  </p:nvSpPr>
                  <p:spPr bwMode="auto">
                    <a:xfrm>
                      <a:off x="732065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1" name="Oval 2219"/>
                    <p:cNvSpPr>
                      <a:spLocks noChangeArrowheads="1"/>
                    </p:cNvSpPr>
                    <p:nvPr/>
                  </p:nvSpPr>
                  <p:spPr bwMode="auto">
                    <a:xfrm>
                      <a:off x="7320657" y="4446353"/>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2" name="Oval 2226"/>
                    <p:cNvSpPr>
                      <a:spLocks noChangeArrowheads="1"/>
                    </p:cNvSpPr>
                    <p:nvPr/>
                  </p:nvSpPr>
                  <p:spPr bwMode="auto">
                    <a:xfrm>
                      <a:off x="7247935"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3" name="Oval 2259"/>
                    <p:cNvSpPr>
                      <a:spLocks noChangeArrowheads="1"/>
                    </p:cNvSpPr>
                    <p:nvPr/>
                  </p:nvSpPr>
                  <p:spPr bwMode="auto">
                    <a:xfrm>
                      <a:off x="7420651"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4" name="Oval 2267"/>
                    <p:cNvSpPr>
                      <a:spLocks noChangeArrowheads="1"/>
                    </p:cNvSpPr>
                    <p:nvPr/>
                  </p:nvSpPr>
                  <p:spPr bwMode="auto">
                    <a:xfrm>
                      <a:off x="6517689" y="4319090"/>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5" name="Oval 2278"/>
                    <p:cNvSpPr>
                      <a:spLocks noChangeArrowheads="1"/>
                    </p:cNvSpPr>
                    <p:nvPr/>
                  </p:nvSpPr>
                  <p:spPr bwMode="auto">
                    <a:xfrm>
                      <a:off x="5393530" y="446453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6" name="Oval 2282"/>
                    <p:cNvSpPr>
                      <a:spLocks noChangeArrowheads="1"/>
                    </p:cNvSpPr>
                    <p:nvPr/>
                  </p:nvSpPr>
                  <p:spPr bwMode="auto">
                    <a:xfrm>
                      <a:off x="5393530"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7" name="Oval 2286"/>
                    <p:cNvSpPr>
                      <a:spLocks noChangeArrowheads="1"/>
                    </p:cNvSpPr>
                    <p:nvPr/>
                  </p:nvSpPr>
                  <p:spPr bwMode="auto">
                    <a:xfrm>
                      <a:off x="5908643" y="4446353"/>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8" name="Oval 2302"/>
                    <p:cNvSpPr>
                      <a:spLocks noChangeArrowheads="1"/>
                    </p:cNvSpPr>
                    <p:nvPr/>
                  </p:nvSpPr>
                  <p:spPr bwMode="auto">
                    <a:xfrm>
                      <a:off x="5248087"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9" name="Oval 2322"/>
                    <p:cNvSpPr>
                      <a:spLocks noChangeArrowheads="1"/>
                    </p:cNvSpPr>
                    <p:nvPr/>
                  </p:nvSpPr>
                  <p:spPr bwMode="auto">
                    <a:xfrm>
                      <a:off x="6429815" y="4482714"/>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0" name="Oval 2324"/>
                    <p:cNvSpPr>
                      <a:spLocks noChangeArrowheads="1"/>
                    </p:cNvSpPr>
                    <p:nvPr/>
                  </p:nvSpPr>
                  <p:spPr bwMode="auto">
                    <a:xfrm>
                      <a:off x="6699493" y="446150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1" name="Oval 2329"/>
                    <p:cNvSpPr>
                      <a:spLocks noChangeArrowheads="1"/>
                    </p:cNvSpPr>
                    <p:nvPr/>
                  </p:nvSpPr>
                  <p:spPr bwMode="auto">
                    <a:xfrm>
                      <a:off x="6081358" y="409183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2" name="Oval 2334"/>
                    <p:cNvSpPr>
                      <a:spLocks noChangeArrowheads="1"/>
                    </p:cNvSpPr>
                    <p:nvPr/>
                  </p:nvSpPr>
                  <p:spPr bwMode="auto">
                    <a:xfrm>
                      <a:off x="5869253" y="4382721"/>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3" name="Oval 2356"/>
                    <p:cNvSpPr>
                      <a:spLocks noChangeArrowheads="1"/>
                    </p:cNvSpPr>
                    <p:nvPr/>
                  </p:nvSpPr>
                  <p:spPr bwMode="auto">
                    <a:xfrm>
                      <a:off x="5102643"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4" name="Oval 2357"/>
                    <p:cNvSpPr>
                      <a:spLocks noChangeArrowheads="1"/>
                    </p:cNvSpPr>
                    <p:nvPr/>
                  </p:nvSpPr>
                  <p:spPr bwMode="auto">
                    <a:xfrm>
                      <a:off x="5102643" y="446756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5" name="Oval 2359"/>
                    <p:cNvSpPr>
                      <a:spLocks noChangeArrowheads="1"/>
                    </p:cNvSpPr>
                    <p:nvPr/>
                  </p:nvSpPr>
                  <p:spPr bwMode="auto">
                    <a:xfrm>
                      <a:off x="6520718" y="447059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6" name="Oval 2361"/>
                    <p:cNvSpPr>
                      <a:spLocks noChangeArrowheads="1"/>
                    </p:cNvSpPr>
                    <p:nvPr/>
                  </p:nvSpPr>
                  <p:spPr bwMode="auto">
                    <a:xfrm>
                      <a:off x="5596546" y="4522104"/>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7" name="Oval 2366"/>
                    <p:cNvSpPr>
                      <a:spLocks noChangeArrowheads="1"/>
                    </p:cNvSpPr>
                    <p:nvPr/>
                  </p:nvSpPr>
                  <p:spPr bwMode="auto">
                    <a:xfrm>
                      <a:off x="6308613" y="443726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8" name="Oval 2373"/>
                    <p:cNvSpPr>
                      <a:spLocks noChangeArrowheads="1"/>
                    </p:cNvSpPr>
                    <p:nvPr/>
                  </p:nvSpPr>
                  <p:spPr bwMode="auto">
                    <a:xfrm>
                      <a:off x="5535945"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9" name="Oval 2377"/>
                    <p:cNvSpPr>
                      <a:spLocks noChangeArrowheads="1"/>
                    </p:cNvSpPr>
                    <p:nvPr/>
                  </p:nvSpPr>
                  <p:spPr bwMode="auto">
                    <a:xfrm>
                      <a:off x="5469283" y="4522104"/>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0" name="Oval 2393"/>
                    <p:cNvSpPr>
                      <a:spLocks noChangeArrowheads="1"/>
                    </p:cNvSpPr>
                    <p:nvPr/>
                  </p:nvSpPr>
                  <p:spPr bwMode="auto">
                    <a:xfrm>
                      <a:off x="6248011" y="4464534"/>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1" name="Oval 2394"/>
                    <p:cNvSpPr>
                      <a:spLocks noChangeArrowheads="1"/>
                    </p:cNvSpPr>
                    <p:nvPr/>
                  </p:nvSpPr>
                  <p:spPr bwMode="auto">
                    <a:xfrm>
                      <a:off x="6820696" y="4431202"/>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2" name="Oval 2395"/>
                    <p:cNvSpPr>
                      <a:spLocks noChangeArrowheads="1"/>
                    </p:cNvSpPr>
                    <p:nvPr/>
                  </p:nvSpPr>
                  <p:spPr bwMode="auto">
                    <a:xfrm>
                      <a:off x="6820696" y="441605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3" name="Oval 2398"/>
                    <p:cNvSpPr>
                      <a:spLocks noChangeArrowheads="1"/>
                    </p:cNvSpPr>
                    <p:nvPr/>
                  </p:nvSpPr>
                  <p:spPr bwMode="auto">
                    <a:xfrm>
                      <a:off x="6823725" y="4346360"/>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4" name="Oval 2400"/>
                    <p:cNvSpPr>
                      <a:spLocks noChangeArrowheads="1"/>
                    </p:cNvSpPr>
                    <p:nvPr/>
                  </p:nvSpPr>
                  <p:spPr bwMode="auto">
                    <a:xfrm>
                      <a:off x="6408606" y="4067593"/>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5" name="Oval 2401"/>
                    <p:cNvSpPr>
                      <a:spLocks noChangeArrowheads="1"/>
                    </p:cNvSpPr>
                    <p:nvPr/>
                  </p:nvSpPr>
                  <p:spPr bwMode="auto">
                    <a:xfrm>
                      <a:off x="6408606" y="4379692"/>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6" name="Oval 2409"/>
                    <p:cNvSpPr>
                      <a:spLocks noChangeArrowheads="1"/>
                    </p:cNvSpPr>
                    <p:nvPr/>
                  </p:nvSpPr>
                  <p:spPr bwMode="auto">
                    <a:xfrm>
                      <a:off x="6993409" y="441302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21" name="Group 4020"/>
                  <p:cNvGrpSpPr/>
                  <p:nvPr/>
                </p:nvGrpSpPr>
                <p:grpSpPr>
                  <a:xfrm>
                    <a:off x="5323840" y="1995022"/>
                    <a:ext cx="2133171" cy="2587683"/>
                    <a:chOff x="5323840" y="1995022"/>
                    <a:chExt cx="2133171" cy="2587683"/>
                  </a:xfrm>
                  <a:grpFill/>
                </p:grpSpPr>
                <p:sp>
                  <p:nvSpPr>
                    <p:cNvPr id="4022" name="Oval 1967"/>
                    <p:cNvSpPr>
                      <a:spLocks noChangeArrowheads="1"/>
                    </p:cNvSpPr>
                    <p:nvPr/>
                  </p:nvSpPr>
                  <p:spPr bwMode="auto">
                    <a:xfrm>
                      <a:off x="6693433" y="2931316"/>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23" name="Group 2215"/>
                    <p:cNvGrpSpPr>
                      <a:grpSpLocks/>
                    </p:cNvGrpSpPr>
                    <p:nvPr/>
                  </p:nvGrpSpPr>
                  <p:grpSpPr bwMode="auto">
                    <a:xfrm>
                      <a:off x="5323840" y="2522255"/>
                      <a:ext cx="1857436" cy="2060450"/>
                      <a:chOff x="1757" y="2355"/>
                      <a:chExt cx="613" cy="680"/>
                    </a:xfrm>
                    <a:grpFill/>
                  </p:grpSpPr>
                  <p:sp>
                    <p:nvSpPr>
                      <p:cNvPr id="4037" name="Oval 2015"/>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8" name="Oval 2016"/>
                      <p:cNvSpPr>
                        <a:spLocks noChangeArrowheads="1"/>
                      </p:cNvSpPr>
                      <p:nvPr/>
                    </p:nvSpPr>
                    <p:spPr bwMode="auto">
                      <a:xfrm>
                        <a:off x="2270" y="2981"/>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9" name="Oval 2017"/>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0" name="Oval 2018"/>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1" name="Oval 2019"/>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2" name="Oval 2020"/>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3" name="Oval 2021"/>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4" name="Oval 2022"/>
                      <p:cNvSpPr>
                        <a:spLocks noChangeArrowheads="1"/>
                      </p:cNvSpPr>
                      <p:nvPr/>
                    </p:nvSpPr>
                    <p:spPr bwMode="auto">
                      <a:xfrm>
                        <a:off x="2186" y="2940"/>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5" name="Oval 2023"/>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6" name="Oval 2024"/>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7" name="Oval 2025"/>
                      <p:cNvSpPr>
                        <a:spLocks noChangeArrowheads="1"/>
                      </p:cNvSpPr>
                      <p:nvPr/>
                    </p:nvSpPr>
                    <p:spPr bwMode="auto">
                      <a:xfrm>
                        <a:off x="19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8" name="Oval 2026"/>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9" name="Oval 2027"/>
                      <p:cNvSpPr>
                        <a:spLocks noChangeArrowheads="1"/>
                      </p:cNvSpPr>
                      <p:nvPr/>
                    </p:nvSpPr>
                    <p:spPr bwMode="auto">
                      <a:xfrm>
                        <a:off x="218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0" name="Oval 2028"/>
                      <p:cNvSpPr>
                        <a:spLocks noChangeArrowheads="1"/>
                      </p:cNvSpPr>
                      <p:nvPr/>
                    </p:nvSpPr>
                    <p:spPr bwMode="auto">
                      <a:xfrm>
                        <a:off x="19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1" name="Oval 2029"/>
                      <p:cNvSpPr>
                        <a:spLocks noChangeArrowheads="1"/>
                      </p:cNvSpPr>
                      <p:nvPr/>
                    </p:nvSpPr>
                    <p:spPr bwMode="auto">
                      <a:xfrm>
                        <a:off x="209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2" name="Oval 2030"/>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3" name="Oval 2031"/>
                      <p:cNvSpPr>
                        <a:spLocks noChangeArrowheads="1"/>
                      </p:cNvSpPr>
                      <p:nvPr/>
                    </p:nvSpPr>
                    <p:spPr bwMode="auto">
                      <a:xfrm>
                        <a:off x="201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4" name="Oval 2032"/>
                      <p:cNvSpPr>
                        <a:spLocks noChangeArrowheads="1"/>
                      </p:cNvSpPr>
                      <p:nvPr/>
                    </p:nvSpPr>
                    <p:spPr bwMode="auto">
                      <a:xfrm>
                        <a:off x="2093" y="294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5" name="Oval 2033"/>
                      <p:cNvSpPr>
                        <a:spLocks noChangeArrowheads="1"/>
                      </p:cNvSpPr>
                      <p:nvPr/>
                    </p:nvSpPr>
                    <p:spPr bwMode="auto">
                      <a:xfrm>
                        <a:off x="233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6" name="Oval 2034"/>
                      <p:cNvSpPr>
                        <a:spLocks noChangeArrowheads="1"/>
                      </p:cNvSpPr>
                      <p:nvPr/>
                    </p:nvSpPr>
                    <p:spPr bwMode="auto">
                      <a:xfrm>
                        <a:off x="203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7" name="Oval 2035"/>
                      <p:cNvSpPr>
                        <a:spLocks noChangeArrowheads="1"/>
                      </p:cNvSpPr>
                      <p:nvPr/>
                    </p:nvSpPr>
                    <p:spPr bwMode="auto">
                      <a:xfrm>
                        <a:off x="233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8" name="Oval 2036"/>
                      <p:cNvSpPr>
                        <a:spLocks noChangeArrowheads="1"/>
                      </p:cNvSpPr>
                      <p:nvPr/>
                    </p:nvSpPr>
                    <p:spPr bwMode="auto">
                      <a:xfrm>
                        <a:off x="2168" y="2958"/>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9" name="Oval 2037"/>
                      <p:cNvSpPr>
                        <a:spLocks noChangeArrowheads="1"/>
                      </p:cNvSpPr>
                      <p:nvPr/>
                    </p:nvSpPr>
                    <p:spPr bwMode="auto">
                      <a:xfrm>
                        <a:off x="203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0" name="Oval 2038"/>
                      <p:cNvSpPr>
                        <a:spLocks noChangeArrowheads="1"/>
                      </p:cNvSpPr>
                      <p:nvPr/>
                    </p:nvSpPr>
                    <p:spPr bwMode="auto">
                      <a:xfrm>
                        <a:off x="216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1" name="Oval 2039"/>
                      <p:cNvSpPr>
                        <a:spLocks noChangeArrowheads="1"/>
                      </p:cNvSpPr>
                      <p:nvPr/>
                    </p:nvSpPr>
                    <p:spPr bwMode="auto">
                      <a:xfrm>
                        <a:off x="21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2" name="Oval 2040"/>
                      <p:cNvSpPr>
                        <a:spLocks noChangeArrowheads="1"/>
                      </p:cNvSpPr>
                      <p:nvPr/>
                    </p:nvSpPr>
                    <p:spPr bwMode="auto">
                      <a:xfrm>
                        <a:off x="206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3" name="Oval 2041"/>
                      <p:cNvSpPr>
                        <a:spLocks noChangeArrowheads="1"/>
                      </p:cNvSpPr>
                      <p:nvPr/>
                    </p:nvSpPr>
                    <p:spPr bwMode="auto">
                      <a:xfrm>
                        <a:off x="20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4" name="Oval 2042"/>
                      <p:cNvSpPr>
                        <a:spLocks noChangeArrowheads="1"/>
                      </p:cNvSpPr>
                      <p:nvPr/>
                    </p:nvSpPr>
                    <p:spPr bwMode="auto">
                      <a:xfrm>
                        <a:off x="192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5" name="Oval 2043"/>
                      <p:cNvSpPr>
                        <a:spLocks noChangeArrowheads="1"/>
                      </p:cNvSpPr>
                      <p:nvPr/>
                    </p:nvSpPr>
                    <p:spPr bwMode="auto">
                      <a:xfrm>
                        <a:off x="20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6" name="Oval 2044"/>
                      <p:cNvSpPr>
                        <a:spLocks noChangeArrowheads="1"/>
                      </p:cNvSpPr>
                      <p:nvPr/>
                    </p:nvSpPr>
                    <p:spPr bwMode="auto">
                      <a:xfrm>
                        <a:off x="21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7" name="Oval 2045"/>
                      <p:cNvSpPr>
                        <a:spLocks noChangeArrowheads="1"/>
                      </p:cNvSpPr>
                      <p:nvPr/>
                    </p:nvSpPr>
                    <p:spPr bwMode="auto">
                      <a:xfrm>
                        <a:off x="20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8" name="Oval 2046"/>
                      <p:cNvSpPr>
                        <a:spLocks noChangeArrowheads="1"/>
                      </p:cNvSpPr>
                      <p:nvPr/>
                    </p:nvSpPr>
                    <p:spPr bwMode="auto">
                      <a:xfrm>
                        <a:off x="220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9" name="Oval 2047"/>
                      <p:cNvSpPr>
                        <a:spLocks noChangeArrowheads="1"/>
                      </p:cNvSpPr>
                      <p:nvPr/>
                    </p:nvSpPr>
                    <p:spPr bwMode="auto">
                      <a:xfrm>
                        <a:off x="212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0" name="Oval 2048"/>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1" name="Oval 2049"/>
                      <p:cNvSpPr>
                        <a:spLocks noChangeArrowheads="1"/>
                      </p:cNvSpPr>
                      <p:nvPr/>
                    </p:nvSpPr>
                    <p:spPr bwMode="auto">
                      <a:xfrm>
                        <a:off x="206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2" name="Oval 2050"/>
                      <p:cNvSpPr>
                        <a:spLocks noChangeArrowheads="1"/>
                      </p:cNvSpPr>
                      <p:nvPr/>
                    </p:nvSpPr>
                    <p:spPr bwMode="auto">
                      <a:xfrm>
                        <a:off x="191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3" name="Oval 2051"/>
                      <p:cNvSpPr>
                        <a:spLocks noChangeArrowheads="1"/>
                      </p:cNvSpPr>
                      <p:nvPr/>
                    </p:nvSpPr>
                    <p:spPr bwMode="auto">
                      <a:xfrm>
                        <a:off x="2314" y="2974"/>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4" name="Oval 2052"/>
                      <p:cNvSpPr>
                        <a:spLocks noChangeArrowheads="1"/>
                      </p:cNvSpPr>
                      <p:nvPr/>
                    </p:nvSpPr>
                    <p:spPr bwMode="auto">
                      <a:xfrm>
                        <a:off x="20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5" name="Oval 2053"/>
                      <p:cNvSpPr>
                        <a:spLocks noChangeArrowheads="1"/>
                      </p:cNvSpPr>
                      <p:nvPr/>
                    </p:nvSpPr>
                    <p:spPr bwMode="auto">
                      <a:xfrm>
                        <a:off x="220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6" name="Oval 2054"/>
                      <p:cNvSpPr>
                        <a:spLocks noChangeArrowheads="1"/>
                      </p:cNvSpPr>
                      <p:nvPr/>
                    </p:nvSpPr>
                    <p:spPr bwMode="auto">
                      <a:xfrm>
                        <a:off x="191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7" name="Oval 2055"/>
                      <p:cNvSpPr>
                        <a:spLocks noChangeArrowheads="1"/>
                      </p:cNvSpPr>
                      <p:nvPr/>
                    </p:nvSpPr>
                    <p:spPr bwMode="auto">
                      <a:xfrm>
                        <a:off x="206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8" name="Oval 2056"/>
                      <p:cNvSpPr>
                        <a:spLocks noChangeArrowheads="1"/>
                      </p:cNvSpPr>
                      <p:nvPr/>
                    </p:nvSpPr>
                    <p:spPr bwMode="auto">
                      <a:xfrm>
                        <a:off x="21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9" name="Oval 2057"/>
                      <p:cNvSpPr>
                        <a:spLocks noChangeArrowheads="1"/>
                      </p:cNvSpPr>
                      <p:nvPr/>
                    </p:nvSpPr>
                    <p:spPr bwMode="auto">
                      <a:xfrm>
                        <a:off x="1928" y="2948"/>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0" name="Oval 2058"/>
                      <p:cNvSpPr>
                        <a:spLocks noChangeArrowheads="1"/>
                      </p:cNvSpPr>
                      <p:nvPr/>
                    </p:nvSpPr>
                    <p:spPr bwMode="auto">
                      <a:xfrm>
                        <a:off x="212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1" name="Oval 2059"/>
                      <p:cNvSpPr>
                        <a:spLocks noChangeArrowheads="1"/>
                      </p:cNvSpPr>
                      <p:nvPr/>
                    </p:nvSpPr>
                    <p:spPr bwMode="auto">
                      <a:xfrm>
                        <a:off x="206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2" name="Oval 2060"/>
                      <p:cNvSpPr>
                        <a:spLocks noChangeArrowheads="1"/>
                      </p:cNvSpPr>
                      <p:nvPr/>
                    </p:nvSpPr>
                    <p:spPr bwMode="auto">
                      <a:xfrm>
                        <a:off x="22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3" name="Oval 2061"/>
                      <p:cNvSpPr>
                        <a:spLocks noChangeArrowheads="1"/>
                      </p:cNvSpPr>
                      <p:nvPr/>
                    </p:nvSpPr>
                    <p:spPr bwMode="auto">
                      <a:xfrm>
                        <a:off x="20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4" name="Oval 2062"/>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5" name="Oval 2063"/>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6" name="Oval 2064"/>
                      <p:cNvSpPr>
                        <a:spLocks noChangeArrowheads="1"/>
                      </p:cNvSpPr>
                      <p:nvPr/>
                    </p:nvSpPr>
                    <p:spPr bwMode="auto">
                      <a:xfrm>
                        <a:off x="21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7" name="Oval 2065"/>
                      <p:cNvSpPr>
                        <a:spLocks noChangeArrowheads="1"/>
                      </p:cNvSpPr>
                      <p:nvPr/>
                    </p:nvSpPr>
                    <p:spPr bwMode="auto">
                      <a:xfrm>
                        <a:off x="2252" y="2841"/>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8" name="Oval 2066"/>
                      <p:cNvSpPr>
                        <a:spLocks noChangeArrowheads="1"/>
                      </p:cNvSpPr>
                      <p:nvPr/>
                    </p:nvSpPr>
                    <p:spPr bwMode="auto">
                      <a:xfrm>
                        <a:off x="230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9" name="Oval 2067"/>
                      <p:cNvSpPr>
                        <a:spLocks noChangeArrowheads="1"/>
                      </p:cNvSpPr>
                      <p:nvPr/>
                    </p:nvSpPr>
                    <p:spPr bwMode="auto">
                      <a:xfrm>
                        <a:off x="188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0" name="Oval 2068"/>
                      <p:cNvSpPr>
                        <a:spLocks noChangeArrowheads="1"/>
                      </p:cNvSpPr>
                      <p:nvPr/>
                    </p:nvSpPr>
                    <p:spPr bwMode="auto">
                      <a:xfrm>
                        <a:off x="202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1" name="Oval 2069"/>
                      <p:cNvSpPr>
                        <a:spLocks noChangeArrowheads="1"/>
                      </p:cNvSpPr>
                      <p:nvPr/>
                    </p:nvSpPr>
                    <p:spPr bwMode="auto">
                      <a:xfrm>
                        <a:off x="1881" y="2988"/>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2" name="Oval 2070"/>
                      <p:cNvSpPr>
                        <a:spLocks noChangeArrowheads="1"/>
                      </p:cNvSpPr>
                      <p:nvPr/>
                    </p:nvSpPr>
                    <p:spPr bwMode="auto">
                      <a:xfrm>
                        <a:off x="230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3" name="Oval 2071"/>
                      <p:cNvSpPr>
                        <a:spLocks noChangeArrowheads="1"/>
                      </p:cNvSpPr>
                      <p:nvPr/>
                    </p:nvSpPr>
                    <p:spPr bwMode="auto">
                      <a:xfrm>
                        <a:off x="21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4" name="Oval 2072"/>
                      <p:cNvSpPr>
                        <a:spLocks noChangeArrowheads="1"/>
                      </p:cNvSpPr>
                      <p:nvPr/>
                    </p:nvSpPr>
                    <p:spPr bwMode="auto">
                      <a:xfrm>
                        <a:off x="192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5" name="Oval 2073"/>
                      <p:cNvSpPr>
                        <a:spLocks noChangeArrowheads="1"/>
                      </p:cNvSpPr>
                      <p:nvPr/>
                    </p:nvSpPr>
                    <p:spPr bwMode="auto">
                      <a:xfrm>
                        <a:off x="188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6" name="Oval 2074"/>
                      <p:cNvSpPr>
                        <a:spLocks noChangeArrowheads="1"/>
                      </p:cNvSpPr>
                      <p:nvPr/>
                    </p:nvSpPr>
                    <p:spPr bwMode="auto">
                      <a:xfrm>
                        <a:off x="1977" y="2974"/>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7" name="Oval 2075"/>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8" name="Oval 2076"/>
                      <p:cNvSpPr>
                        <a:spLocks noChangeArrowheads="1"/>
                      </p:cNvSpPr>
                      <p:nvPr/>
                    </p:nvSpPr>
                    <p:spPr bwMode="auto">
                      <a:xfrm>
                        <a:off x="22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9" name="Oval 2077"/>
                      <p:cNvSpPr>
                        <a:spLocks noChangeArrowheads="1"/>
                      </p:cNvSpPr>
                      <p:nvPr/>
                    </p:nvSpPr>
                    <p:spPr bwMode="auto">
                      <a:xfrm>
                        <a:off x="202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0" name="Oval 2078"/>
                      <p:cNvSpPr>
                        <a:spLocks noChangeArrowheads="1"/>
                      </p:cNvSpPr>
                      <p:nvPr/>
                    </p:nvSpPr>
                    <p:spPr bwMode="auto">
                      <a:xfrm>
                        <a:off x="215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1" name="Oval 2079"/>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2" name="Oval 2080"/>
                      <p:cNvSpPr>
                        <a:spLocks noChangeArrowheads="1"/>
                      </p:cNvSpPr>
                      <p:nvPr/>
                    </p:nvSpPr>
                    <p:spPr bwMode="auto">
                      <a:xfrm>
                        <a:off x="226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3" name="Oval 2081"/>
                      <p:cNvSpPr>
                        <a:spLocks noChangeArrowheads="1"/>
                      </p:cNvSpPr>
                      <p:nvPr/>
                    </p:nvSpPr>
                    <p:spPr bwMode="auto">
                      <a:xfrm>
                        <a:off x="18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4" name="Oval 2082"/>
                      <p:cNvSpPr>
                        <a:spLocks noChangeArrowheads="1"/>
                      </p:cNvSpPr>
                      <p:nvPr/>
                    </p:nvSpPr>
                    <p:spPr bwMode="auto">
                      <a:xfrm>
                        <a:off x="1922" y="2988"/>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5" name="Oval 2083"/>
                      <p:cNvSpPr>
                        <a:spLocks noChangeArrowheads="1"/>
                      </p:cNvSpPr>
                      <p:nvPr/>
                    </p:nvSpPr>
                    <p:spPr bwMode="auto">
                      <a:xfrm>
                        <a:off x="2232" y="3003"/>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6" name="Oval 2084"/>
                      <p:cNvSpPr>
                        <a:spLocks noChangeArrowheads="1"/>
                      </p:cNvSpPr>
                      <p:nvPr/>
                    </p:nvSpPr>
                    <p:spPr bwMode="auto">
                      <a:xfrm>
                        <a:off x="223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7" name="Oval 2085"/>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8" name="Oval 2086"/>
                      <p:cNvSpPr>
                        <a:spLocks noChangeArrowheads="1"/>
                      </p:cNvSpPr>
                      <p:nvPr/>
                    </p:nvSpPr>
                    <p:spPr bwMode="auto">
                      <a:xfrm>
                        <a:off x="2237"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9" name="Oval 2087"/>
                      <p:cNvSpPr>
                        <a:spLocks noChangeArrowheads="1"/>
                      </p:cNvSpPr>
                      <p:nvPr/>
                    </p:nvSpPr>
                    <p:spPr bwMode="auto">
                      <a:xfrm>
                        <a:off x="22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0" name="Oval 2088"/>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1" name="Oval 2089"/>
                      <p:cNvSpPr>
                        <a:spLocks noChangeArrowheads="1"/>
                      </p:cNvSpPr>
                      <p:nvPr/>
                    </p:nvSpPr>
                    <p:spPr bwMode="auto">
                      <a:xfrm>
                        <a:off x="22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2" name="Oval 2090"/>
                      <p:cNvSpPr>
                        <a:spLocks noChangeArrowheads="1"/>
                      </p:cNvSpPr>
                      <p:nvPr/>
                    </p:nvSpPr>
                    <p:spPr bwMode="auto">
                      <a:xfrm>
                        <a:off x="20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3" name="Oval 2091"/>
                      <p:cNvSpPr>
                        <a:spLocks noChangeArrowheads="1"/>
                      </p:cNvSpPr>
                      <p:nvPr/>
                    </p:nvSpPr>
                    <p:spPr bwMode="auto">
                      <a:xfrm>
                        <a:off x="20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4" name="Oval 2092"/>
                      <p:cNvSpPr>
                        <a:spLocks noChangeArrowheads="1"/>
                      </p:cNvSpPr>
                      <p:nvPr/>
                    </p:nvSpPr>
                    <p:spPr bwMode="auto">
                      <a:xfrm>
                        <a:off x="178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5" name="Oval 2093"/>
                      <p:cNvSpPr>
                        <a:spLocks noChangeArrowheads="1"/>
                      </p:cNvSpPr>
                      <p:nvPr/>
                    </p:nvSpPr>
                    <p:spPr bwMode="auto">
                      <a:xfrm>
                        <a:off x="178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6" name="Oval 2094"/>
                      <p:cNvSpPr>
                        <a:spLocks noChangeArrowheads="1"/>
                      </p:cNvSpPr>
                      <p:nvPr/>
                    </p:nvSpPr>
                    <p:spPr bwMode="auto">
                      <a:xfrm>
                        <a:off x="175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7" name="Oval 2095"/>
                      <p:cNvSpPr>
                        <a:spLocks noChangeArrowheads="1"/>
                      </p:cNvSpPr>
                      <p:nvPr/>
                    </p:nvSpPr>
                    <p:spPr bwMode="auto">
                      <a:xfrm>
                        <a:off x="175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8" name="Oval 2096"/>
                      <p:cNvSpPr>
                        <a:spLocks noChangeArrowheads="1"/>
                      </p:cNvSpPr>
                      <p:nvPr/>
                    </p:nvSpPr>
                    <p:spPr bwMode="auto">
                      <a:xfrm>
                        <a:off x="2211" y="3005"/>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9" name="Oval 2097"/>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0" name="Oval 2098"/>
                      <p:cNvSpPr>
                        <a:spLocks noChangeArrowheads="1"/>
                      </p:cNvSpPr>
                      <p:nvPr/>
                    </p:nvSpPr>
                    <p:spPr bwMode="auto">
                      <a:xfrm>
                        <a:off x="234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1" name="Oval 2099"/>
                      <p:cNvSpPr>
                        <a:spLocks noChangeArrowheads="1"/>
                      </p:cNvSpPr>
                      <p:nvPr/>
                    </p:nvSpPr>
                    <p:spPr bwMode="auto">
                      <a:xfrm>
                        <a:off x="1880" y="2990"/>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2" name="Oval 2100"/>
                      <p:cNvSpPr>
                        <a:spLocks noChangeArrowheads="1"/>
                      </p:cNvSpPr>
                      <p:nvPr/>
                    </p:nvSpPr>
                    <p:spPr bwMode="auto">
                      <a:xfrm>
                        <a:off x="22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3" name="Oval 2101"/>
                      <p:cNvSpPr>
                        <a:spLocks noChangeArrowheads="1"/>
                      </p:cNvSpPr>
                      <p:nvPr/>
                    </p:nvSpPr>
                    <p:spPr bwMode="auto">
                      <a:xfrm>
                        <a:off x="200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4" name="Oval 2102"/>
                      <p:cNvSpPr>
                        <a:spLocks noChangeArrowheads="1"/>
                      </p:cNvSpPr>
                      <p:nvPr/>
                    </p:nvSpPr>
                    <p:spPr bwMode="auto">
                      <a:xfrm>
                        <a:off x="188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5" name="Oval 2103"/>
                      <p:cNvSpPr>
                        <a:spLocks noChangeArrowheads="1"/>
                      </p:cNvSpPr>
                      <p:nvPr/>
                    </p:nvSpPr>
                    <p:spPr bwMode="auto">
                      <a:xfrm>
                        <a:off x="21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6" name="Oval 2104"/>
                      <p:cNvSpPr>
                        <a:spLocks noChangeArrowheads="1"/>
                      </p:cNvSpPr>
                      <p:nvPr/>
                    </p:nvSpPr>
                    <p:spPr bwMode="auto">
                      <a:xfrm>
                        <a:off x="2349" y="235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7" name="Oval 2105"/>
                      <p:cNvSpPr>
                        <a:spLocks noChangeArrowheads="1"/>
                      </p:cNvSpPr>
                      <p:nvPr/>
                    </p:nvSpPr>
                    <p:spPr bwMode="auto">
                      <a:xfrm>
                        <a:off x="220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8" name="Oval 2106"/>
                      <p:cNvSpPr>
                        <a:spLocks noChangeArrowheads="1"/>
                      </p:cNvSpPr>
                      <p:nvPr/>
                    </p:nvSpPr>
                    <p:spPr bwMode="auto">
                      <a:xfrm>
                        <a:off x="2172" y="2966"/>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9" name="Oval 2107"/>
                      <p:cNvSpPr>
                        <a:spLocks noChangeArrowheads="1"/>
                      </p:cNvSpPr>
                      <p:nvPr/>
                    </p:nvSpPr>
                    <p:spPr bwMode="auto">
                      <a:xfrm>
                        <a:off x="22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0" name="Oval 2108"/>
                      <p:cNvSpPr>
                        <a:spLocks noChangeArrowheads="1"/>
                      </p:cNvSpPr>
                      <p:nvPr/>
                    </p:nvSpPr>
                    <p:spPr bwMode="auto">
                      <a:xfrm>
                        <a:off x="221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1" name="Oval 2109"/>
                      <p:cNvSpPr>
                        <a:spLocks noChangeArrowheads="1"/>
                      </p:cNvSpPr>
                      <p:nvPr/>
                    </p:nvSpPr>
                    <p:spPr bwMode="auto">
                      <a:xfrm>
                        <a:off x="214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2" name="Oval 2110"/>
                      <p:cNvSpPr>
                        <a:spLocks noChangeArrowheads="1"/>
                      </p:cNvSpPr>
                      <p:nvPr/>
                    </p:nvSpPr>
                    <p:spPr bwMode="auto">
                      <a:xfrm>
                        <a:off x="227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3" name="Oval 2111"/>
                      <p:cNvSpPr>
                        <a:spLocks noChangeArrowheads="1"/>
                      </p:cNvSpPr>
                      <p:nvPr/>
                    </p:nvSpPr>
                    <p:spPr bwMode="auto">
                      <a:xfrm>
                        <a:off x="2094" y="2981"/>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4" name="Oval 2112"/>
                      <p:cNvSpPr>
                        <a:spLocks noChangeArrowheads="1"/>
                      </p:cNvSpPr>
                      <p:nvPr/>
                    </p:nvSpPr>
                    <p:spPr bwMode="auto">
                      <a:xfrm>
                        <a:off x="22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5" name="Oval 2113"/>
                      <p:cNvSpPr>
                        <a:spLocks noChangeArrowheads="1"/>
                      </p:cNvSpPr>
                      <p:nvPr/>
                    </p:nvSpPr>
                    <p:spPr bwMode="auto">
                      <a:xfrm>
                        <a:off x="2216"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6" name="Oval 2114"/>
                      <p:cNvSpPr>
                        <a:spLocks noChangeArrowheads="1"/>
                      </p:cNvSpPr>
                      <p:nvPr/>
                    </p:nvSpPr>
                    <p:spPr bwMode="auto">
                      <a:xfrm>
                        <a:off x="214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7" name="Oval 2115"/>
                      <p:cNvSpPr>
                        <a:spLocks noChangeArrowheads="1"/>
                      </p:cNvSpPr>
                      <p:nvPr/>
                    </p:nvSpPr>
                    <p:spPr bwMode="auto">
                      <a:xfrm>
                        <a:off x="2278" y="2929"/>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8" name="Oval 2116"/>
                      <p:cNvSpPr>
                        <a:spLocks noChangeArrowheads="1"/>
                      </p:cNvSpPr>
                      <p:nvPr/>
                    </p:nvSpPr>
                    <p:spPr bwMode="auto">
                      <a:xfrm>
                        <a:off x="187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9" name="Oval 2117"/>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0" name="Oval 2118"/>
                      <p:cNvSpPr>
                        <a:spLocks noChangeArrowheads="1"/>
                      </p:cNvSpPr>
                      <p:nvPr/>
                    </p:nvSpPr>
                    <p:spPr bwMode="auto">
                      <a:xfrm>
                        <a:off x="187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1" name="Oval 2119"/>
                      <p:cNvSpPr>
                        <a:spLocks noChangeArrowheads="1"/>
                      </p:cNvSpPr>
                      <p:nvPr/>
                    </p:nvSpPr>
                    <p:spPr bwMode="auto">
                      <a:xfrm>
                        <a:off x="231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2" name="Oval 2120"/>
                      <p:cNvSpPr>
                        <a:spLocks noChangeArrowheads="1"/>
                      </p:cNvSpPr>
                      <p:nvPr/>
                    </p:nvSpPr>
                    <p:spPr bwMode="auto">
                      <a:xfrm>
                        <a:off x="20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3" name="Oval 2121"/>
                      <p:cNvSpPr>
                        <a:spLocks noChangeArrowheads="1"/>
                      </p:cNvSpPr>
                      <p:nvPr/>
                    </p:nvSpPr>
                    <p:spPr bwMode="auto">
                      <a:xfrm>
                        <a:off x="200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4" name="Oval 2122"/>
                      <p:cNvSpPr>
                        <a:spLocks noChangeArrowheads="1"/>
                      </p:cNvSpPr>
                      <p:nvPr/>
                    </p:nvSpPr>
                    <p:spPr bwMode="auto">
                      <a:xfrm>
                        <a:off x="207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5" name="Oval 2123"/>
                      <p:cNvSpPr>
                        <a:spLocks noChangeArrowheads="1"/>
                      </p:cNvSpPr>
                      <p:nvPr/>
                    </p:nvSpPr>
                    <p:spPr bwMode="auto">
                      <a:xfrm>
                        <a:off x="209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6" name="Oval 2124"/>
                      <p:cNvSpPr>
                        <a:spLocks noChangeArrowheads="1"/>
                      </p:cNvSpPr>
                      <p:nvPr/>
                    </p:nvSpPr>
                    <p:spPr bwMode="auto">
                      <a:xfrm>
                        <a:off x="214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7" name="Oval 2125"/>
                      <p:cNvSpPr>
                        <a:spLocks noChangeArrowheads="1"/>
                      </p:cNvSpPr>
                      <p:nvPr/>
                    </p:nvSpPr>
                    <p:spPr bwMode="auto">
                      <a:xfrm>
                        <a:off x="207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8" name="Oval 2126"/>
                      <p:cNvSpPr>
                        <a:spLocks noChangeArrowheads="1"/>
                      </p:cNvSpPr>
                      <p:nvPr/>
                    </p:nvSpPr>
                    <p:spPr bwMode="auto">
                      <a:xfrm>
                        <a:off x="208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9" name="Oval 2127"/>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0" name="Oval 2128"/>
                      <p:cNvSpPr>
                        <a:spLocks noChangeArrowheads="1"/>
                      </p:cNvSpPr>
                      <p:nvPr/>
                    </p:nvSpPr>
                    <p:spPr bwMode="auto">
                      <a:xfrm>
                        <a:off x="209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1" name="Oval 2129"/>
                      <p:cNvSpPr>
                        <a:spLocks noChangeArrowheads="1"/>
                      </p:cNvSpPr>
                      <p:nvPr/>
                    </p:nvSpPr>
                    <p:spPr bwMode="auto">
                      <a:xfrm>
                        <a:off x="208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2" name="Oval 2130"/>
                      <p:cNvSpPr>
                        <a:spLocks noChangeArrowheads="1"/>
                      </p:cNvSpPr>
                      <p:nvPr/>
                    </p:nvSpPr>
                    <p:spPr bwMode="auto">
                      <a:xfrm>
                        <a:off x="235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3" name="Oval 2131"/>
                      <p:cNvSpPr>
                        <a:spLocks noChangeArrowheads="1"/>
                      </p:cNvSpPr>
                      <p:nvPr/>
                    </p:nvSpPr>
                    <p:spPr bwMode="auto">
                      <a:xfrm>
                        <a:off x="214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4" name="Oval 2132"/>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5" name="Oval 2133"/>
                      <p:cNvSpPr>
                        <a:spLocks noChangeArrowheads="1"/>
                      </p:cNvSpPr>
                      <p:nvPr/>
                    </p:nvSpPr>
                    <p:spPr bwMode="auto">
                      <a:xfrm>
                        <a:off x="2350" y="2993"/>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6" name="Oval 2134"/>
                      <p:cNvSpPr>
                        <a:spLocks noChangeArrowheads="1"/>
                      </p:cNvSpPr>
                      <p:nvPr/>
                    </p:nvSpPr>
                    <p:spPr bwMode="auto">
                      <a:xfrm>
                        <a:off x="204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7" name="Oval 2135"/>
                      <p:cNvSpPr>
                        <a:spLocks noChangeArrowheads="1"/>
                      </p:cNvSpPr>
                      <p:nvPr/>
                    </p:nvSpPr>
                    <p:spPr bwMode="auto">
                      <a:xfrm>
                        <a:off x="211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8" name="Oval 2136"/>
                      <p:cNvSpPr>
                        <a:spLocks noChangeArrowheads="1"/>
                      </p:cNvSpPr>
                      <p:nvPr/>
                    </p:nvSpPr>
                    <p:spPr bwMode="auto">
                      <a:xfrm>
                        <a:off x="2047" y="2997"/>
                        <a:ext cx="20"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9" name="Oval 2137"/>
                      <p:cNvSpPr>
                        <a:spLocks noChangeArrowheads="1"/>
                      </p:cNvSpPr>
                      <p:nvPr/>
                    </p:nvSpPr>
                    <p:spPr bwMode="auto">
                      <a:xfrm>
                        <a:off x="2152"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0" name="Oval 2138"/>
                      <p:cNvSpPr>
                        <a:spLocks noChangeArrowheads="1"/>
                      </p:cNvSpPr>
                      <p:nvPr/>
                    </p:nvSpPr>
                    <p:spPr bwMode="auto">
                      <a:xfrm>
                        <a:off x="205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1" name="Oval 2139"/>
                      <p:cNvSpPr>
                        <a:spLocks noChangeArrowheads="1"/>
                      </p:cNvSpPr>
                      <p:nvPr/>
                    </p:nvSpPr>
                    <p:spPr bwMode="auto">
                      <a:xfrm>
                        <a:off x="209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2" name="Oval 2140"/>
                      <p:cNvSpPr>
                        <a:spLocks noChangeArrowheads="1"/>
                      </p:cNvSpPr>
                      <p:nvPr/>
                    </p:nvSpPr>
                    <p:spPr bwMode="auto">
                      <a:xfrm>
                        <a:off x="205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3" name="Oval 2141"/>
                      <p:cNvSpPr>
                        <a:spLocks noChangeArrowheads="1"/>
                      </p:cNvSpPr>
                      <p:nvPr/>
                    </p:nvSpPr>
                    <p:spPr bwMode="auto">
                      <a:xfrm>
                        <a:off x="199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4" name="Oval 2142"/>
                      <p:cNvSpPr>
                        <a:spLocks noChangeArrowheads="1"/>
                      </p:cNvSpPr>
                      <p:nvPr/>
                    </p:nvSpPr>
                    <p:spPr bwMode="auto">
                      <a:xfrm>
                        <a:off x="207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5" name="Oval 2143"/>
                      <p:cNvSpPr>
                        <a:spLocks noChangeArrowheads="1"/>
                      </p:cNvSpPr>
                      <p:nvPr/>
                    </p:nvSpPr>
                    <p:spPr bwMode="auto">
                      <a:xfrm>
                        <a:off x="199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6" name="Oval 2144"/>
                      <p:cNvSpPr>
                        <a:spLocks noChangeArrowheads="1"/>
                      </p:cNvSpPr>
                      <p:nvPr/>
                    </p:nvSpPr>
                    <p:spPr bwMode="auto">
                      <a:xfrm>
                        <a:off x="197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7" name="Oval 2145"/>
                      <p:cNvSpPr>
                        <a:spLocks noChangeArrowheads="1"/>
                      </p:cNvSpPr>
                      <p:nvPr/>
                    </p:nvSpPr>
                    <p:spPr bwMode="auto">
                      <a:xfrm>
                        <a:off x="207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8" name="Oval 2146"/>
                      <p:cNvSpPr>
                        <a:spLocks noChangeArrowheads="1"/>
                      </p:cNvSpPr>
                      <p:nvPr/>
                    </p:nvSpPr>
                    <p:spPr bwMode="auto">
                      <a:xfrm>
                        <a:off x="197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9" name="Oval 2147"/>
                      <p:cNvSpPr>
                        <a:spLocks noChangeArrowheads="1"/>
                      </p:cNvSpPr>
                      <p:nvPr/>
                    </p:nvSpPr>
                    <p:spPr bwMode="auto">
                      <a:xfrm>
                        <a:off x="22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0" name="Oval 2148"/>
                      <p:cNvSpPr>
                        <a:spLocks noChangeArrowheads="1"/>
                      </p:cNvSpPr>
                      <p:nvPr/>
                    </p:nvSpPr>
                    <p:spPr bwMode="auto">
                      <a:xfrm>
                        <a:off x="20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1" name="Oval 2149"/>
                      <p:cNvSpPr>
                        <a:spLocks noChangeArrowheads="1"/>
                      </p:cNvSpPr>
                      <p:nvPr/>
                    </p:nvSpPr>
                    <p:spPr bwMode="auto">
                      <a:xfrm>
                        <a:off x="221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2" name="Oval 2150"/>
                      <p:cNvSpPr>
                        <a:spLocks noChangeArrowheads="1"/>
                      </p:cNvSpPr>
                      <p:nvPr/>
                    </p:nvSpPr>
                    <p:spPr bwMode="auto">
                      <a:xfrm>
                        <a:off x="20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3" name="Oval 2151"/>
                      <p:cNvSpPr>
                        <a:spLocks noChangeArrowheads="1"/>
                      </p:cNvSpPr>
                      <p:nvPr/>
                    </p:nvSpPr>
                    <p:spPr bwMode="auto">
                      <a:xfrm>
                        <a:off x="209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4" name="Oval 2152"/>
                      <p:cNvSpPr>
                        <a:spLocks noChangeArrowheads="1"/>
                      </p:cNvSpPr>
                      <p:nvPr/>
                    </p:nvSpPr>
                    <p:spPr bwMode="auto">
                      <a:xfrm>
                        <a:off x="2032" y="2991"/>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5" name="Oval 2153"/>
                      <p:cNvSpPr>
                        <a:spLocks noChangeArrowheads="1"/>
                      </p:cNvSpPr>
                      <p:nvPr/>
                    </p:nvSpPr>
                    <p:spPr bwMode="auto">
                      <a:xfrm>
                        <a:off x="209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6" name="Oval 2154"/>
                      <p:cNvSpPr>
                        <a:spLocks noChangeArrowheads="1"/>
                      </p:cNvSpPr>
                      <p:nvPr/>
                    </p:nvSpPr>
                    <p:spPr bwMode="auto">
                      <a:xfrm>
                        <a:off x="2119" y="2909"/>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7" name="Oval 2155"/>
                      <p:cNvSpPr>
                        <a:spLocks noChangeArrowheads="1"/>
                      </p:cNvSpPr>
                      <p:nvPr/>
                    </p:nvSpPr>
                    <p:spPr bwMode="auto">
                      <a:xfrm>
                        <a:off x="2032"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8" name="Oval 2156"/>
                      <p:cNvSpPr>
                        <a:spLocks noChangeArrowheads="1"/>
                      </p:cNvSpPr>
                      <p:nvPr/>
                    </p:nvSpPr>
                    <p:spPr bwMode="auto">
                      <a:xfrm>
                        <a:off x="211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9" name="Oval 2157"/>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0" name="Oval 2158"/>
                      <p:cNvSpPr>
                        <a:spLocks noChangeArrowheads="1"/>
                      </p:cNvSpPr>
                      <p:nvPr/>
                    </p:nvSpPr>
                    <p:spPr bwMode="auto">
                      <a:xfrm>
                        <a:off x="21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1" name="Oval 2159"/>
                      <p:cNvSpPr>
                        <a:spLocks noChangeArrowheads="1"/>
                      </p:cNvSpPr>
                      <p:nvPr/>
                    </p:nvSpPr>
                    <p:spPr bwMode="auto">
                      <a:xfrm>
                        <a:off x="21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2" name="Oval 2160"/>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3" name="Oval 2161"/>
                      <p:cNvSpPr>
                        <a:spLocks noChangeArrowheads="1"/>
                      </p:cNvSpPr>
                      <p:nvPr/>
                    </p:nvSpPr>
                    <p:spPr bwMode="auto">
                      <a:xfrm>
                        <a:off x="19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4" name="Oval 2162"/>
                      <p:cNvSpPr>
                        <a:spLocks noChangeArrowheads="1"/>
                      </p:cNvSpPr>
                      <p:nvPr/>
                    </p:nvSpPr>
                    <p:spPr bwMode="auto">
                      <a:xfrm>
                        <a:off x="20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5" name="Oval 2163"/>
                      <p:cNvSpPr>
                        <a:spLocks noChangeArrowheads="1"/>
                      </p:cNvSpPr>
                      <p:nvPr/>
                    </p:nvSpPr>
                    <p:spPr bwMode="auto">
                      <a:xfrm>
                        <a:off x="2120"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6" name="Oval 2164"/>
                      <p:cNvSpPr>
                        <a:spLocks noChangeArrowheads="1"/>
                      </p:cNvSpPr>
                      <p:nvPr/>
                    </p:nvSpPr>
                    <p:spPr bwMode="auto">
                      <a:xfrm>
                        <a:off x="19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7" name="Oval 2165"/>
                      <p:cNvSpPr>
                        <a:spLocks noChangeArrowheads="1"/>
                      </p:cNvSpPr>
                      <p:nvPr/>
                    </p:nvSpPr>
                    <p:spPr bwMode="auto">
                      <a:xfrm>
                        <a:off x="201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8" name="Oval 2166"/>
                      <p:cNvSpPr>
                        <a:spLocks noChangeArrowheads="1"/>
                      </p:cNvSpPr>
                      <p:nvPr/>
                    </p:nvSpPr>
                    <p:spPr bwMode="auto">
                      <a:xfrm>
                        <a:off x="21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9" name="Oval 2167"/>
                      <p:cNvSpPr>
                        <a:spLocks noChangeArrowheads="1"/>
                      </p:cNvSpPr>
                      <p:nvPr/>
                    </p:nvSpPr>
                    <p:spPr bwMode="auto">
                      <a:xfrm>
                        <a:off x="2096"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0" name="Oval 2168"/>
                      <p:cNvSpPr>
                        <a:spLocks noChangeArrowheads="1"/>
                      </p:cNvSpPr>
                      <p:nvPr/>
                    </p:nvSpPr>
                    <p:spPr bwMode="auto">
                      <a:xfrm>
                        <a:off x="2014"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1" name="Oval 2169"/>
                      <p:cNvSpPr>
                        <a:spLocks noChangeArrowheads="1"/>
                      </p:cNvSpPr>
                      <p:nvPr/>
                    </p:nvSpPr>
                    <p:spPr bwMode="auto">
                      <a:xfrm>
                        <a:off x="198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2" name="Oval 2170"/>
                      <p:cNvSpPr>
                        <a:spLocks noChangeArrowheads="1"/>
                      </p:cNvSpPr>
                      <p:nvPr/>
                    </p:nvSpPr>
                    <p:spPr bwMode="auto">
                      <a:xfrm>
                        <a:off x="1985"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3" name="Oval 2171"/>
                      <p:cNvSpPr>
                        <a:spLocks noChangeArrowheads="1"/>
                      </p:cNvSpPr>
                      <p:nvPr/>
                    </p:nvSpPr>
                    <p:spPr bwMode="auto">
                      <a:xfrm>
                        <a:off x="191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4" name="Oval 2172"/>
                      <p:cNvSpPr>
                        <a:spLocks noChangeArrowheads="1"/>
                      </p:cNvSpPr>
                      <p:nvPr/>
                    </p:nvSpPr>
                    <p:spPr bwMode="auto">
                      <a:xfrm>
                        <a:off x="202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5" name="Oval 2173"/>
                      <p:cNvSpPr>
                        <a:spLocks noChangeArrowheads="1"/>
                      </p:cNvSpPr>
                      <p:nvPr/>
                    </p:nvSpPr>
                    <p:spPr bwMode="auto">
                      <a:xfrm>
                        <a:off x="193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6" name="Oval 2174"/>
                      <p:cNvSpPr>
                        <a:spLocks noChangeArrowheads="1"/>
                      </p:cNvSpPr>
                      <p:nvPr/>
                    </p:nvSpPr>
                    <p:spPr bwMode="auto">
                      <a:xfrm>
                        <a:off x="191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7" name="Oval 2175"/>
                      <p:cNvSpPr>
                        <a:spLocks noChangeArrowheads="1"/>
                      </p:cNvSpPr>
                      <p:nvPr/>
                    </p:nvSpPr>
                    <p:spPr bwMode="auto">
                      <a:xfrm>
                        <a:off x="20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8" name="Oval 2176"/>
                      <p:cNvSpPr>
                        <a:spLocks noChangeArrowheads="1"/>
                      </p:cNvSpPr>
                      <p:nvPr/>
                    </p:nvSpPr>
                    <p:spPr bwMode="auto">
                      <a:xfrm>
                        <a:off x="220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9" name="Oval 2177"/>
                      <p:cNvSpPr>
                        <a:spLocks noChangeArrowheads="1"/>
                      </p:cNvSpPr>
                      <p:nvPr/>
                    </p:nvSpPr>
                    <p:spPr bwMode="auto">
                      <a:xfrm>
                        <a:off x="2028" y="2963"/>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0" name="Oval 2178"/>
                      <p:cNvSpPr>
                        <a:spLocks noChangeArrowheads="1"/>
                      </p:cNvSpPr>
                      <p:nvPr/>
                    </p:nvSpPr>
                    <p:spPr bwMode="auto">
                      <a:xfrm>
                        <a:off x="20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1" name="Oval 2179"/>
                      <p:cNvSpPr>
                        <a:spLocks noChangeArrowheads="1"/>
                      </p:cNvSpPr>
                      <p:nvPr/>
                    </p:nvSpPr>
                    <p:spPr bwMode="auto">
                      <a:xfrm>
                        <a:off x="223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2" name="Oval 2180"/>
                      <p:cNvSpPr>
                        <a:spLocks noChangeArrowheads="1"/>
                      </p:cNvSpPr>
                      <p:nvPr/>
                    </p:nvSpPr>
                    <p:spPr bwMode="auto">
                      <a:xfrm>
                        <a:off x="1933"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3" name="Oval 2181"/>
                      <p:cNvSpPr>
                        <a:spLocks noChangeArrowheads="1"/>
                      </p:cNvSpPr>
                      <p:nvPr/>
                    </p:nvSpPr>
                    <p:spPr bwMode="auto">
                      <a:xfrm>
                        <a:off x="2205" y="3003"/>
                        <a:ext cx="19" cy="19"/>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4" name="Oval 2182"/>
                      <p:cNvSpPr>
                        <a:spLocks noChangeArrowheads="1"/>
                      </p:cNvSpPr>
                      <p:nvPr/>
                    </p:nvSpPr>
                    <p:spPr bwMode="auto">
                      <a:xfrm>
                        <a:off x="2233"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5" name="Oval 2183"/>
                      <p:cNvSpPr>
                        <a:spLocks noChangeArrowheads="1"/>
                      </p:cNvSpPr>
                      <p:nvPr/>
                    </p:nvSpPr>
                    <p:spPr bwMode="auto">
                      <a:xfrm>
                        <a:off x="204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6" name="Oval 2184"/>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7" name="Oval 2185"/>
                      <p:cNvSpPr>
                        <a:spLocks noChangeArrowheads="1"/>
                      </p:cNvSpPr>
                      <p:nvPr/>
                    </p:nvSpPr>
                    <p:spPr bwMode="auto">
                      <a:xfrm>
                        <a:off x="2049"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8" name="Oval 2186"/>
                      <p:cNvSpPr>
                        <a:spLocks noChangeArrowheads="1"/>
                      </p:cNvSpPr>
                      <p:nvPr/>
                    </p:nvSpPr>
                    <p:spPr bwMode="auto">
                      <a:xfrm>
                        <a:off x="225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9" name="Oval 2187"/>
                      <p:cNvSpPr>
                        <a:spLocks noChangeArrowheads="1"/>
                      </p:cNvSpPr>
                      <p:nvPr/>
                    </p:nvSpPr>
                    <p:spPr bwMode="auto">
                      <a:xfrm>
                        <a:off x="203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0" name="Oval 2188"/>
                      <p:cNvSpPr>
                        <a:spLocks noChangeArrowheads="1"/>
                      </p:cNvSpPr>
                      <p:nvPr/>
                    </p:nvSpPr>
                    <p:spPr bwMode="auto">
                      <a:xfrm>
                        <a:off x="225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1" name="Oval 2189"/>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2" name="Oval 2190"/>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3" name="Oval 2191"/>
                      <p:cNvSpPr>
                        <a:spLocks noChangeArrowheads="1"/>
                      </p:cNvSpPr>
                      <p:nvPr/>
                    </p:nvSpPr>
                    <p:spPr bwMode="auto">
                      <a:xfrm>
                        <a:off x="213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4" name="Oval 2192"/>
                      <p:cNvSpPr>
                        <a:spLocks noChangeArrowheads="1"/>
                      </p:cNvSpPr>
                      <p:nvPr/>
                    </p:nvSpPr>
                    <p:spPr bwMode="auto">
                      <a:xfrm>
                        <a:off x="2081" y="2984"/>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5" name="Oval 2193"/>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6" name="Oval 2194"/>
                      <p:cNvSpPr>
                        <a:spLocks noChangeArrowheads="1"/>
                      </p:cNvSpPr>
                      <p:nvPr/>
                    </p:nvSpPr>
                    <p:spPr bwMode="auto">
                      <a:xfrm>
                        <a:off x="208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7" name="Oval 2195"/>
                      <p:cNvSpPr>
                        <a:spLocks noChangeArrowheads="1"/>
                      </p:cNvSpPr>
                      <p:nvPr/>
                    </p:nvSpPr>
                    <p:spPr bwMode="auto">
                      <a:xfrm>
                        <a:off x="22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8" name="Oval 2196"/>
                      <p:cNvSpPr>
                        <a:spLocks noChangeArrowheads="1"/>
                      </p:cNvSpPr>
                      <p:nvPr/>
                    </p:nvSpPr>
                    <p:spPr bwMode="auto">
                      <a:xfrm>
                        <a:off x="2210"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9" name="Oval 2197"/>
                      <p:cNvSpPr>
                        <a:spLocks noChangeArrowheads="1"/>
                      </p:cNvSpPr>
                      <p:nvPr/>
                    </p:nvSpPr>
                    <p:spPr bwMode="auto">
                      <a:xfrm>
                        <a:off x="18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0" name="Oval 2198"/>
                      <p:cNvSpPr>
                        <a:spLocks noChangeArrowheads="1"/>
                      </p:cNvSpPr>
                      <p:nvPr/>
                    </p:nvSpPr>
                    <p:spPr bwMode="auto">
                      <a:xfrm>
                        <a:off x="1829"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1" name="Oval 2199"/>
                      <p:cNvSpPr>
                        <a:spLocks noChangeArrowheads="1"/>
                      </p:cNvSpPr>
                      <p:nvPr/>
                    </p:nvSpPr>
                    <p:spPr bwMode="auto">
                      <a:xfrm>
                        <a:off x="19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2" name="Oval 2200"/>
                      <p:cNvSpPr>
                        <a:spLocks noChangeArrowheads="1"/>
                      </p:cNvSpPr>
                      <p:nvPr/>
                    </p:nvSpPr>
                    <p:spPr bwMode="auto">
                      <a:xfrm>
                        <a:off x="1974"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3" name="Oval 2201"/>
                      <p:cNvSpPr>
                        <a:spLocks noChangeArrowheads="1"/>
                      </p:cNvSpPr>
                      <p:nvPr/>
                    </p:nvSpPr>
                    <p:spPr bwMode="auto">
                      <a:xfrm>
                        <a:off x="194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4" name="Oval 2202"/>
                      <p:cNvSpPr>
                        <a:spLocks noChangeArrowheads="1"/>
                      </p:cNvSpPr>
                      <p:nvPr/>
                    </p:nvSpPr>
                    <p:spPr bwMode="auto">
                      <a:xfrm>
                        <a:off x="194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5" name="Oval 2203"/>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6" name="Oval 2204"/>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7" name="Oval 2205"/>
                      <p:cNvSpPr>
                        <a:spLocks noChangeArrowheads="1"/>
                      </p:cNvSpPr>
                      <p:nvPr/>
                    </p:nvSpPr>
                    <p:spPr bwMode="auto">
                      <a:xfrm>
                        <a:off x="21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8" name="Oval 2206"/>
                      <p:cNvSpPr>
                        <a:spLocks noChangeArrowheads="1"/>
                      </p:cNvSpPr>
                      <p:nvPr/>
                    </p:nvSpPr>
                    <p:spPr bwMode="auto">
                      <a:xfrm>
                        <a:off x="2078"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9" name="Oval 2207"/>
                      <p:cNvSpPr>
                        <a:spLocks noChangeArrowheads="1"/>
                      </p:cNvSpPr>
                      <p:nvPr/>
                    </p:nvSpPr>
                    <p:spPr bwMode="auto">
                      <a:xfrm>
                        <a:off x="196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0" name="Oval 2208"/>
                      <p:cNvSpPr>
                        <a:spLocks noChangeArrowheads="1"/>
                      </p:cNvSpPr>
                      <p:nvPr/>
                    </p:nvSpPr>
                    <p:spPr bwMode="auto">
                      <a:xfrm>
                        <a:off x="215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1" name="Oval 2209"/>
                      <p:cNvSpPr>
                        <a:spLocks noChangeArrowheads="1"/>
                      </p:cNvSpPr>
                      <p:nvPr/>
                    </p:nvSpPr>
                    <p:spPr bwMode="auto">
                      <a:xfrm>
                        <a:off x="2065"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2" name="Oval 2210"/>
                      <p:cNvSpPr>
                        <a:spLocks noChangeArrowheads="1"/>
                      </p:cNvSpPr>
                      <p:nvPr/>
                    </p:nvSpPr>
                    <p:spPr bwMode="auto">
                      <a:xfrm>
                        <a:off x="1967"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3" name="Oval 2211"/>
                      <p:cNvSpPr>
                        <a:spLocks noChangeArrowheads="1"/>
                      </p:cNvSpPr>
                      <p:nvPr/>
                    </p:nvSpPr>
                    <p:spPr bwMode="auto">
                      <a:xfrm>
                        <a:off x="192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4" name="Oval 2212"/>
                      <p:cNvSpPr>
                        <a:spLocks noChangeArrowheads="1"/>
                      </p:cNvSpPr>
                      <p:nvPr/>
                    </p:nvSpPr>
                    <p:spPr bwMode="auto">
                      <a:xfrm>
                        <a:off x="2158"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5" name="Oval 2213"/>
                      <p:cNvSpPr>
                        <a:spLocks noChangeArrowheads="1"/>
                      </p:cNvSpPr>
                      <p:nvPr/>
                    </p:nvSpPr>
                    <p:spPr bwMode="auto">
                      <a:xfrm>
                        <a:off x="2151" y="3015"/>
                        <a:ext cx="19"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6" name="Oval 2214"/>
                      <p:cNvSpPr>
                        <a:spLocks noChangeArrowheads="1"/>
                      </p:cNvSpPr>
                      <p:nvPr/>
                    </p:nvSpPr>
                    <p:spPr bwMode="auto">
                      <a:xfrm>
                        <a:off x="1921" y="3015"/>
                        <a:ext cx="20"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sp>
                  <p:nvSpPr>
                    <p:cNvPr id="4024" name="Oval 2280"/>
                    <p:cNvSpPr>
                      <a:spLocks noChangeArrowheads="1"/>
                    </p:cNvSpPr>
                    <p:nvPr/>
                  </p:nvSpPr>
                  <p:spPr bwMode="auto">
                    <a:xfrm>
                      <a:off x="6775244" y="3958510"/>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5" name="Oval 2381"/>
                    <p:cNvSpPr>
                      <a:spLocks noChangeArrowheads="1"/>
                    </p:cNvSpPr>
                    <p:nvPr/>
                  </p:nvSpPr>
                  <p:spPr bwMode="auto">
                    <a:xfrm>
                      <a:off x="6884327" y="431909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6" name="Oval 2390"/>
                    <p:cNvSpPr>
                      <a:spLocks noChangeArrowheads="1"/>
                    </p:cNvSpPr>
                    <p:nvPr/>
                  </p:nvSpPr>
                  <p:spPr bwMode="auto">
                    <a:xfrm>
                      <a:off x="6829785" y="3564601"/>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7" name="Oval 2391"/>
                    <p:cNvSpPr>
                      <a:spLocks noChangeArrowheads="1"/>
                    </p:cNvSpPr>
                    <p:nvPr/>
                  </p:nvSpPr>
                  <p:spPr bwMode="auto">
                    <a:xfrm>
                      <a:off x="6829785" y="3613082"/>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8" name="Oval 2396"/>
                    <p:cNvSpPr>
                      <a:spLocks noChangeArrowheads="1"/>
                    </p:cNvSpPr>
                    <p:nvPr/>
                  </p:nvSpPr>
                  <p:spPr bwMode="auto">
                    <a:xfrm>
                      <a:off x="7381259" y="392518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9" name="Oval 2397"/>
                    <p:cNvSpPr>
                      <a:spLocks noChangeArrowheads="1"/>
                    </p:cNvSpPr>
                    <p:nvPr/>
                  </p:nvSpPr>
                  <p:spPr bwMode="auto">
                    <a:xfrm>
                      <a:off x="7381259" y="4288789"/>
                      <a:ext cx="60601"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0" name="Oval 2399"/>
                    <p:cNvSpPr>
                      <a:spLocks noChangeArrowheads="1"/>
                    </p:cNvSpPr>
                    <p:nvPr/>
                  </p:nvSpPr>
                  <p:spPr bwMode="auto">
                    <a:xfrm>
                      <a:off x="6823725" y="406153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1" name="Oval 2402"/>
                    <p:cNvSpPr>
                      <a:spLocks noChangeArrowheads="1"/>
                    </p:cNvSpPr>
                    <p:nvPr/>
                  </p:nvSpPr>
                  <p:spPr bwMode="auto">
                    <a:xfrm>
                      <a:off x="7050982" y="4082744"/>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2" name="Oval 2403"/>
                    <p:cNvSpPr>
                      <a:spLocks noChangeArrowheads="1"/>
                    </p:cNvSpPr>
                    <p:nvPr/>
                  </p:nvSpPr>
                  <p:spPr bwMode="auto">
                    <a:xfrm>
                      <a:off x="7050982" y="4200916"/>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3" name="Oval 2404"/>
                    <p:cNvSpPr>
                      <a:spLocks noChangeArrowheads="1"/>
                    </p:cNvSpPr>
                    <p:nvPr/>
                  </p:nvSpPr>
                  <p:spPr bwMode="auto">
                    <a:xfrm>
                      <a:off x="7066131" y="3243413"/>
                      <a:ext cx="57572"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4" name="Oval 2405"/>
                    <p:cNvSpPr>
                      <a:spLocks noChangeArrowheads="1"/>
                    </p:cNvSpPr>
                    <p:nvPr/>
                  </p:nvSpPr>
                  <p:spPr bwMode="auto">
                    <a:xfrm>
                      <a:off x="7066131" y="3058579"/>
                      <a:ext cx="57572" cy="6060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5" name="Oval 2406"/>
                    <p:cNvSpPr>
                      <a:spLocks noChangeArrowheads="1"/>
                    </p:cNvSpPr>
                    <p:nvPr/>
                  </p:nvSpPr>
                  <p:spPr bwMode="auto">
                    <a:xfrm>
                      <a:off x="7396410" y="1995022"/>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6" name="Oval 2408"/>
                    <p:cNvSpPr>
                      <a:spLocks noChangeArrowheads="1"/>
                    </p:cNvSpPr>
                    <p:nvPr/>
                  </p:nvSpPr>
                  <p:spPr bwMode="auto">
                    <a:xfrm>
                      <a:off x="7396410" y="3546420"/>
                      <a:ext cx="60601" cy="57572"/>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grpSp>
      </p:grpSp>
      <p:sp>
        <p:nvSpPr>
          <p:cNvPr id="1127" name="Rectangle 2410"/>
          <p:cNvSpPr>
            <a:spLocks noChangeArrowheads="1"/>
          </p:cNvSpPr>
          <p:nvPr/>
        </p:nvSpPr>
        <p:spPr bwMode="auto">
          <a:xfrm>
            <a:off x="5023313" y="1263284"/>
            <a:ext cx="2584041" cy="4308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1400" b="1" dirty="0">
                <a:solidFill>
                  <a:srgbClr val="000000"/>
                </a:solidFill>
                <a:latin typeface="Arial" pitchFamily="34" charset="0"/>
                <a:cs typeface="Arial" pitchFamily="34" charset="0"/>
              </a:rPr>
              <a:t>Connection strength</a:t>
            </a:r>
          </a:p>
          <a:p>
            <a:pPr algn="ctr"/>
            <a:r>
              <a:rPr lang="en-US" sz="1400" b="1" dirty="0">
                <a:solidFill>
                  <a:srgbClr val="4F81BD"/>
                </a:solidFill>
                <a:latin typeface="Arial" pitchFamily="34" charset="0"/>
                <a:cs typeface="Arial" pitchFamily="34" charset="0"/>
              </a:rPr>
              <a:t>Distribution of RF correlations</a:t>
            </a:r>
          </a:p>
        </p:txBody>
      </p:sp>
      <p:sp>
        <p:nvSpPr>
          <p:cNvPr id="1128" name="Rectangle 2410"/>
          <p:cNvSpPr>
            <a:spLocks noChangeArrowheads="1"/>
          </p:cNvSpPr>
          <p:nvPr/>
        </p:nvSpPr>
        <p:spPr bwMode="auto">
          <a:xfrm>
            <a:off x="1354704" y="1362574"/>
            <a:ext cx="19460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probability</a:t>
            </a:r>
            <a:endParaRPr lang="en-US" sz="1400" b="1" dirty="0">
              <a:solidFill>
                <a:prstClr val="black"/>
              </a:solidFill>
              <a:latin typeface="Arial" pitchFamily="34" charset="0"/>
              <a:cs typeface="Arial" pitchFamily="34" charset="0"/>
            </a:endParaRPr>
          </a:p>
        </p:txBody>
      </p:sp>
      <p:sp>
        <p:nvSpPr>
          <p:cNvPr id="1129" name="TextBox 1128"/>
          <p:cNvSpPr txBox="1"/>
          <p:nvPr/>
        </p:nvSpPr>
        <p:spPr>
          <a:xfrm>
            <a:off x="154740" y="5541071"/>
            <a:ext cx="5503430" cy="461665"/>
          </a:xfrm>
          <a:prstGeom prst="rect">
            <a:avLst/>
          </a:prstGeom>
          <a:noFill/>
        </p:spPr>
        <p:txBody>
          <a:bodyPr wrap="none" rtlCol="0">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Spatial RF correlation is a strong predictor of connectivity</a:t>
            </a:r>
          </a:p>
        </p:txBody>
      </p:sp>
      <p:sp>
        <p:nvSpPr>
          <p:cNvPr id="1130" name="Rectangle 1129"/>
          <p:cNvSpPr/>
          <p:nvPr/>
        </p:nvSpPr>
        <p:spPr>
          <a:xfrm>
            <a:off x="163144" y="5899076"/>
            <a:ext cx="8622704" cy="461665"/>
          </a:xfrm>
          <a:prstGeom prst="rect">
            <a:avLst/>
          </a:prstGeom>
        </p:spPr>
        <p:txBody>
          <a:bodyPr wrap="square">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Cell pairs with positive RF correlations are more likely to connect, with strong connections</a:t>
            </a:r>
          </a:p>
        </p:txBody>
      </p:sp>
      <p:sp>
        <p:nvSpPr>
          <p:cNvPr id="1132" name="TextBox 1131"/>
          <p:cNvSpPr txBox="1"/>
          <p:nvPr/>
        </p:nvSpPr>
        <p:spPr>
          <a:xfrm>
            <a:off x="104073" y="82988"/>
            <a:ext cx="9039928" cy="384721"/>
          </a:xfrm>
          <a:prstGeom prst="rect">
            <a:avLst/>
          </a:prstGeom>
          <a:noFill/>
        </p:spPr>
        <p:txBody>
          <a:bodyPr wrap="square" rtlCol="0">
            <a:spAutoFit/>
          </a:bodyPr>
          <a:lstStyle/>
          <a:p>
            <a:pPr fontAlgn="auto">
              <a:spcBef>
                <a:spcPts val="0"/>
              </a:spcBef>
              <a:spcAft>
                <a:spcPts val="0"/>
              </a:spcAft>
            </a:pPr>
            <a:r>
              <a:rPr lang="en-US" sz="1900" dirty="0">
                <a:solidFill>
                  <a:prstClr val="black"/>
                </a:solidFill>
                <a:latin typeface="Arial" pitchFamily="34" charset="0"/>
                <a:cs typeface="Arial" pitchFamily="34" charset="0"/>
              </a:rPr>
              <a:t>RF similarity predicts probability, strength &amp; reciprocity of synaptic connections</a:t>
            </a:r>
          </a:p>
        </p:txBody>
      </p:sp>
    </p:spTree>
    <p:extLst>
      <p:ext uri="{BB962C8B-B14F-4D97-AF65-F5344CB8AC3E}">
        <p14:creationId xmlns:p14="http://schemas.microsoft.com/office/powerpoint/2010/main" val="150990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0" name="Line 1211"/>
          <p:cNvSpPr>
            <a:spLocks noChangeShapeType="1"/>
          </p:cNvSpPr>
          <p:nvPr/>
        </p:nvSpPr>
        <p:spPr bwMode="auto">
          <a:xfrm>
            <a:off x="4987500" y="4551987"/>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cxnSp>
        <p:nvCxnSpPr>
          <p:cNvPr id="1108" name="Straight Connector 1107"/>
          <p:cNvCxnSpPr/>
          <p:nvPr/>
        </p:nvCxnSpPr>
        <p:spPr>
          <a:xfrm>
            <a:off x="1042344" y="3979720"/>
            <a:ext cx="2714946" cy="0"/>
          </a:xfrm>
          <a:prstGeom prst="line">
            <a:avLst/>
          </a:prstGeom>
          <a:ln w="63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109" name="Line 72"/>
          <p:cNvSpPr>
            <a:spLocks noChangeShapeType="1"/>
          </p:cNvSpPr>
          <p:nvPr/>
        </p:nvSpPr>
        <p:spPr bwMode="auto">
          <a:xfrm>
            <a:off x="1048405" y="4576109"/>
            <a:ext cx="270888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0" name="Line 73"/>
          <p:cNvSpPr>
            <a:spLocks noChangeShapeType="1"/>
          </p:cNvSpPr>
          <p:nvPr/>
        </p:nvSpPr>
        <p:spPr bwMode="auto">
          <a:xfrm flipV="1">
            <a:off x="1048421" y="1864224"/>
            <a:ext cx="3031" cy="2711917"/>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1" name="Rectangle 75"/>
          <p:cNvSpPr>
            <a:spLocks noChangeArrowheads="1"/>
          </p:cNvSpPr>
          <p:nvPr/>
        </p:nvSpPr>
        <p:spPr bwMode="auto">
          <a:xfrm>
            <a:off x="884797"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112" name="Line 76"/>
          <p:cNvSpPr>
            <a:spLocks noChangeShapeType="1"/>
          </p:cNvSpPr>
          <p:nvPr/>
        </p:nvSpPr>
        <p:spPr bwMode="auto">
          <a:xfrm flipV="1">
            <a:off x="139080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3" name="Line 78"/>
          <p:cNvSpPr>
            <a:spLocks noChangeShapeType="1"/>
          </p:cNvSpPr>
          <p:nvPr/>
        </p:nvSpPr>
        <p:spPr bwMode="auto">
          <a:xfrm flipV="1">
            <a:off x="1727141"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4" name="Rectangle 79"/>
          <p:cNvSpPr>
            <a:spLocks noChangeArrowheads="1"/>
          </p:cNvSpPr>
          <p:nvPr/>
        </p:nvSpPr>
        <p:spPr bwMode="auto">
          <a:xfrm>
            <a:off x="1563533" y="4615503"/>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115" name="Line 80"/>
          <p:cNvSpPr>
            <a:spLocks noChangeShapeType="1"/>
          </p:cNvSpPr>
          <p:nvPr/>
        </p:nvSpPr>
        <p:spPr bwMode="auto">
          <a:xfrm flipV="1">
            <a:off x="2066509"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6" name="Line 82"/>
          <p:cNvSpPr>
            <a:spLocks noChangeShapeType="1"/>
          </p:cNvSpPr>
          <p:nvPr/>
        </p:nvSpPr>
        <p:spPr bwMode="auto">
          <a:xfrm flipV="1">
            <a:off x="2405878"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7" name="Rectangle 83"/>
          <p:cNvSpPr>
            <a:spLocks noChangeArrowheads="1"/>
          </p:cNvSpPr>
          <p:nvPr/>
        </p:nvSpPr>
        <p:spPr bwMode="auto">
          <a:xfrm>
            <a:off x="2360425" y="4615503"/>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a:t>
            </a:r>
            <a:endParaRPr lang="en-US" sz="1400">
              <a:solidFill>
                <a:prstClr val="black"/>
              </a:solidFill>
              <a:latin typeface="Arial" pitchFamily="34" charset="0"/>
              <a:cs typeface="Arial" pitchFamily="34" charset="0"/>
            </a:endParaRPr>
          </a:p>
        </p:txBody>
      </p:sp>
      <p:sp>
        <p:nvSpPr>
          <p:cNvPr id="1118" name="Line 84"/>
          <p:cNvSpPr>
            <a:spLocks noChangeShapeType="1"/>
          </p:cNvSpPr>
          <p:nvPr/>
        </p:nvSpPr>
        <p:spPr bwMode="auto">
          <a:xfrm flipV="1">
            <a:off x="2742215"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19" name="Line 86"/>
          <p:cNvSpPr>
            <a:spLocks noChangeShapeType="1"/>
          </p:cNvSpPr>
          <p:nvPr/>
        </p:nvSpPr>
        <p:spPr bwMode="auto">
          <a:xfrm flipV="1">
            <a:off x="3081583"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120" name="Rectangle 87"/>
          <p:cNvSpPr>
            <a:spLocks noChangeArrowheads="1"/>
          </p:cNvSpPr>
          <p:nvPr/>
        </p:nvSpPr>
        <p:spPr bwMode="auto">
          <a:xfrm>
            <a:off x="2969471"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05" name="Line 88"/>
          <p:cNvSpPr>
            <a:spLocks noChangeShapeType="1"/>
          </p:cNvSpPr>
          <p:nvPr/>
        </p:nvSpPr>
        <p:spPr bwMode="auto">
          <a:xfrm flipV="1">
            <a:off x="3417922"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3" name="Line 90"/>
          <p:cNvSpPr>
            <a:spLocks noChangeShapeType="1"/>
          </p:cNvSpPr>
          <p:nvPr/>
        </p:nvSpPr>
        <p:spPr bwMode="auto">
          <a:xfrm flipV="1">
            <a:off x="3757290" y="4509474"/>
            <a:ext cx="0" cy="6871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4" name="Rectangle 91"/>
          <p:cNvSpPr>
            <a:spLocks noChangeArrowheads="1"/>
          </p:cNvSpPr>
          <p:nvPr/>
        </p:nvSpPr>
        <p:spPr bwMode="auto">
          <a:xfrm>
            <a:off x="3645177" y="461550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15" name="Rectangle 93"/>
          <p:cNvSpPr>
            <a:spLocks noChangeArrowheads="1"/>
          </p:cNvSpPr>
          <p:nvPr/>
        </p:nvSpPr>
        <p:spPr bwMode="auto">
          <a:xfrm>
            <a:off x="881522" y="444884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16" name="Line 94"/>
          <p:cNvSpPr>
            <a:spLocks noChangeShapeType="1"/>
          </p:cNvSpPr>
          <p:nvPr/>
        </p:nvSpPr>
        <p:spPr bwMode="auto">
          <a:xfrm>
            <a:off x="1060541" y="418826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7" name="Rectangle 95"/>
          <p:cNvSpPr>
            <a:spLocks noChangeArrowheads="1"/>
          </p:cNvSpPr>
          <p:nvPr/>
        </p:nvSpPr>
        <p:spPr bwMode="auto">
          <a:xfrm>
            <a:off x="716301" y="406099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0.1</a:t>
            </a:r>
            <a:endParaRPr lang="en-US" sz="1400">
              <a:solidFill>
                <a:prstClr val="black"/>
              </a:solidFill>
              <a:latin typeface="Arial" pitchFamily="34" charset="0"/>
              <a:cs typeface="Arial" pitchFamily="34" charset="0"/>
            </a:endParaRPr>
          </a:p>
        </p:txBody>
      </p:sp>
      <p:sp>
        <p:nvSpPr>
          <p:cNvPr id="1918" name="Line 96"/>
          <p:cNvSpPr>
            <a:spLocks noChangeShapeType="1"/>
          </p:cNvSpPr>
          <p:nvPr/>
        </p:nvSpPr>
        <p:spPr bwMode="auto">
          <a:xfrm>
            <a:off x="1060541" y="380041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19" name="Rectangle 97"/>
          <p:cNvSpPr>
            <a:spLocks noChangeArrowheads="1"/>
          </p:cNvSpPr>
          <p:nvPr/>
        </p:nvSpPr>
        <p:spPr bwMode="auto">
          <a:xfrm>
            <a:off x="716301" y="367314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0.2</a:t>
            </a:r>
            <a:endParaRPr lang="en-US" sz="1400">
              <a:solidFill>
                <a:prstClr val="black"/>
              </a:solidFill>
              <a:latin typeface="Arial" pitchFamily="34" charset="0"/>
              <a:cs typeface="Arial" pitchFamily="34" charset="0"/>
            </a:endParaRPr>
          </a:p>
        </p:txBody>
      </p:sp>
      <p:sp>
        <p:nvSpPr>
          <p:cNvPr id="1920" name="Line 98"/>
          <p:cNvSpPr>
            <a:spLocks noChangeShapeType="1"/>
          </p:cNvSpPr>
          <p:nvPr/>
        </p:nvSpPr>
        <p:spPr bwMode="auto">
          <a:xfrm>
            <a:off x="1060541" y="341256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1" name="Rectangle 99"/>
          <p:cNvSpPr>
            <a:spLocks noChangeArrowheads="1"/>
          </p:cNvSpPr>
          <p:nvPr/>
        </p:nvSpPr>
        <p:spPr bwMode="auto">
          <a:xfrm>
            <a:off x="716301" y="328529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0.3</a:t>
            </a:r>
            <a:endParaRPr lang="en-US" sz="1400">
              <a:solidFill>
                <a:prstClr val="black"/>
              </a:solidFill>
              <a:latin typeface="Arial" pitchFamily="34" charset="0"/>
              <a:cs typeface="Arial" pitchFamily="34" charset="0"/>
            </a:endParaRPr>
          </a:p>
        </p:txBody>
      </p:sp>
      <p:sp>
        <p:nvSpPr>
          <p:cNvPr id="1922" name="Line 100"/>
          <p:cNvSpPr>
            <a:spLocks noChangeShapeType="1"/>
          </p:cNvSpPr>
          <p:nvPr/>
        </p:nvSpPr>
        <p:spPr bwMode="auto">
          <a:xfrm>
            <a:off x="1060541" y="302774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3" name="Rectangle 101"/>
          <p:cNvSpPr>
            <a:spLocks noChangeArrowheads="1"/>
          </p:cNvSpPr>
          <p:nvPr/>
        </p:nvSpPr>
        <p:spPr bwMode="auto">
          <a:xfrm>
            <a:off x="716301" y="2900473"/>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0.4</a:t>
            </a:r>
            <a:endParaRPr lang="en-US" sz="1400">
              <a:solidFill>
                <a:prstClr val="black"/>
              </a:solidFill>
              <a:latin typeface="Arial" pitchFamily="34" charset="0"/>
              <a:cs typeface="Arial" pitchFamily="34" charset="0"/>
            </a:endParaRPr>
          </a:p>
        </p:txBody>
      </p:sp>
      <p:sp>
        <p:nvSpPr>
          <p:cNvPr id="1924" name="Line 102"/>
          <p:cNvSpPr>
            <a:spLocks noChangeShapeType="1"/>
          </p:cNvSpPr>
          <p:nvPr/>
        </p:nvSpPr>
        <p:spPr bwMode="auto">
          <a:xfrm>
            <a:off x="1060541" y="263989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5" name="Rectangle 103"/>
          <p:cNvSpPr>
            <a:spLocks noChangeArrowheads="1"/>
          </p:cNvSpPr>
          <p:nvPr/>
        </p:nvSpPr>
        <p:spPr bwMode="auto">
          <a:xfrm>
            <a:off x="716301" y="251262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1926" name="Line 104"/>
          <p:cNvSpPr>
            <a:spLocks noChangeShapeType="1"/>
          </p:cNvSpPr>
          <p:nvPr/>
        </p:nvSpPr>
        <p:spPr bwMode="auto">
          <a:xfrm>
            <a:off x="1060541" y="2252041"/>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7" name="Rectangle 105"/>
          <p:cNvSpPr>
            <a:spLocks noChangeArrowheads="1"/>
          </p:cNvSpPr>
          <p:nvPr/>
        </p:nvSpPr>
        <p:spPr bwMode="auto">
          <a:xfrm>
            <a:off x="716301" y="212477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0.6</a:t>
            </a:r>
            <a:endParaRPr lang="en-US" sz="1400">
              <a:solidFill>
                <a:prstClr val="black"/>
              </a:solidFill>
              <a:latin typeface="Arial" pitchFamily="34" charset="0"/>
              <a:cs typeface="Arial" pitchFamily="34" charset="0"/>
            </a:endParaRPr>
          </a:p>
        </p:txBody>
      </p:sp>
      <p:sp>
        <p:nvSpPr>
          <p:cNvPr id="1928" name="Line 106"/>
          <p:cNvSpPr>
            <a:spLocks noChangeShapeType="1"/>
          </p:cNvSpPr>
          <p:nvPr/>
        </p:nvSpPr>
        <p:spPr bwMode="auto">
          <a:xfrm>
            <a:off x="1060541" y="1864192"/>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29" name="Rectangle 107"/>
          <p:cNvSpPr>
            <a:spLocks noChangeArrowheads="1"/>
          </p:cNvSpPr>
          <p:nvPr/>
        </p:nvSpPr>
        <p:spPr bwMode="auto">
          <a:xfrm>
            <a:off x="716301" y="1736925"/>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0.7</a:t>
            </a:r>
            <a:endParaRPr lang="en-US" sz="1400" dirty="0">
              <a:solidFill>
                <a:prstClr val="black"/>
              </a:solidFill>
              <a:latin typeface="Arial" pitchFamily="34" charset="0"/>
              <a:cs typeface="Arial" pitchFamily="34" charset="0"/>
            </a:endParaRPr>
          </a:p>
        </p:txBody>
      </p:sp>
      <p:sp>
        <p:nvSpPr>
          <p:cNvPr id="1930" name="Rectangle 109"/>
          <p:cNvSpPr>
            <a:spLocks noChangeArrowheads="1"/>
          </p:cNvSpPr>
          <p:nvPr/>
        </p:nvSpPr>
        <p:spPr bwMode="auto">
          <a:xfrm>
            <a:off x="1084765" y="3606485"/>
            <a:ext cx="269678" cy="96962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1" name="Rectangle 110"/>
          <p:cNvSpPr>
            <a:spLocks noChangeArrowheads="1"/>
          </p:cNvSpPr>
          <p:nvPr/>
        </p:nvSpPr>
        <p:spPr bwMode="auto">
          <a:xfrm>
            <a:off x="1424134" y="4288251"/>
            <a:ext cx="266646" cy="28785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2" name="Rectangle 111"/>
          <p:cNvSpPr>
            <a:spLocks noChangeArrowheads="1"/>
          </p:cNvSpPr>
          <p:nvPr/>
        </p:nvSpPr>
        <p:spPr bwMode="auto">
          <a:xfrm>
            <a:off x="1760473" y="4142807"/>
            <a:ext cx="269678" cy="43330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3" name="Rectangle 112"/>
          <p:cNvSpPr>
            <a:spLocks noChangeArrowheads="1"/>
          </p:cNvSpPr>
          <p:nvPr/>
        </p:nvSpPr>
        <p:spPr bwMode="auto">
          <a:xfrm>
            <a:off x="2099839" y="4236741"/>
            <a:ext cx="266646" cy="339368"/>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4" name="Rectangle 113"/>
          <p:cNvSpPr>
            <a:spLocks noChangeArrowheads="1"/>
          </p:cNvSpPr>
          <p:nvPr/>
        </p:nvSpPr>
        <p:spPr bwMode="auto">
          <a:xfrm>
            <a:off x="2436178" y="4061028"/>
            <a:ext cx="269678" cy="515113"/>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5" name="Rectangle 114"/>
          <p:cNvSpPr>
            <a:spLocks noChangeArrowheads="1"/>
          </p:cNvSpPr>
          <p:nvPr/>
        </p:nvSpPr>
        <p:spPr bwMode="auto">
          <a:xfrm>
            <a:off x="2775547" y="3730717"/>
            <a:ext cx="266646" cy="845392"/>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6" name="Rectangle 115"/>
          <p:cNvSpPr>
            <a:spLocks noChangeArrowheads="1"/>
          </p:cNvSpPr>
          <p:nvPr/>
        </p:nvSpPr>
        <p:spPr bwMode="auto">
          <a:xfrm>
            <a:off x="3114915" y="3367117"/>
            <a:ext cx="266646" cy="120900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37" name="Rectangle 116"/>
          <p:cNvSpPr>
            <a:spLocks noChangeArrowheads="1"/>
          </p:cNvSpPr>
          <p:nvPr/>
        </p:nvSpPr>
        <p:spPr bwMode="auto">
          <a:xfrm>
            <a:off x="3451252" y="1997515"/>
            <a:ext cx="269678" cy="2578594"/>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15" name="Group 14"/>
          <p:cNvGrpSpPr/>
          <p:nvPr/>
        </p:nvGrpSpPr>
        <p:grpSpPr>
          <a:xfrm>
            <a:off x="1141226" y="1849910"/>
            <a:ext cx="2519843" cy="2419304"/>
            <a:chOff x="1141223" y="1830858"/>
            <a:chExt cx="2519843" cy="2419304"/>
          </a:xfrm>
        </p:grpSpPr>
        <p:sp>
          <p:nvSpPr>
            <p:cNvPr id="1938" name="Rectangle 118"/>
            <p:cNvSpPr>
              <a:spLocks noChangeArrowheads="1"/>
            </p:cNvSpPr>
            <p:nvPr/>
          </p:nvSpPr>
          <p:spPr bwMode="auto">
            <a:xfrm>
              <a:off x="1141223" y="3441659"/>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1/4</a:t>
              </a:r>
              <a:endParaRPr lang="en-US" sz="800" dirty="0">
                <a:solidFill>
                  <a:prstClr val="black"/>
                </a:solidFill>
                <a:latin typeface="Arial" pitchFamily="34" charset="0"/>
                <a:cs typeface="Arial" pitchFamily="34" charset="0"/>
              </a:endParaRPr>
            </a:p>
          </p:txBody>
        </p:sp>
        <p:sp>
          <p:nvSpPr>
            <p:cNvPr id="1939" name="Rectangle 119"/>
            <p:cNvSpPr>
              <a:spLocks noChangeArrowheads="1"/>
            </p:cNvSpPr>
            <p:nvPr/>
          </p:nvSpPr>
          <p:spPr bwMode="auto">
            <a:xfrm>
              <a:off x="1463157" y="4127051"/>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2/27</a:t>
              </a:r>
              <a:endParaRPr lang="en-US" sz="800" dirty="0">
                <a:solidFill>
                  <a:prstClr val="black"/>
                </a:solidFill>
                <a:latin typeface="Arial" pitchFamily="34" charset="0"/>
                <a:cs typeface="Arial" pitchFamily="34" charset="0"/>
              </a:endParaRPr>
            </a:p>
          </p:txBody>
        </p:sp>
        <p:sp>
          <p:nvSpPr>
            <p:cNvPr id="1940" name="Rectangle 120"/>
            <p:cNvSpPr>
              <a:spLocks noChangeArrowheads="1"/>
            </p:cNvSpPr>
            <p:nvPr/>
          </p:nvSpPr>
          <p:spPr bwMode="auto">
            <a:xfrm>
              <a:off x="1799509" y="3988273"/>
              <a:ext cx="201979"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7/63</a:t>
              </a:r>
              <a:endParaRPr lang="en-US" sz="800" dirty="0">
                <a:solidFill>
                  <a:prstClr val="black"/>
                </a:solidFill>
                <a:latin typeface="Arial" pitchFamily="34" charset="0"/>
                <a:cs typeface="Arial" pitchFamily="34" charset="0"/>
              </a:endParaRPr>
            </a:p>
          </p:txBody>
        </p:sp>
        <p:sp>
          <p:nvSpPr>
            <p:cNvPr id="1941" name="Rectangle 121"/>
            <p:cNvSpPr>
              <a:spLocks noChangeArrowheads="1"/>
            </p:cNvSpPr>
            <p:nvPr/>
          </p:nvSpPr>
          <p:spPr bwMode="auto">
            <a:xfrm>
              <a:off x="2074959" y="408099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15/173</a:t>
              </a:r>
              <a:endParaRPr lang="en-US" sz="800" dirty="0">
                <a:solidFill>
                  <a:prstClr val="black"/>
                </a:solidFill>
                <a:latin typeface="Arial" pitchFamily="34" charset="0"/>
                <a:cs typeface="Arial" pitchFamily="34" charset="0"/>
              </a:endParaRPr>
            </a:p>
          </p:txBody>
        </p:sp>
        <p:sp>
          <p:nvSpPr>
            <p:cNvPr id="1942" name="Rectangle 122"/>
            <p:cNvSpPr>
              <a:spLocks noChangeArrowheads="1"/>
            </p:cNvSpPr>
            <p:nvPr/>
          </p:nvSpPr>
          <p:spPr bwMode="auto">
            <a:xfrm>
              <a:off x="2407662" y="3908886"/>
              <a:ext cx="317395"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17/128</a:t>
              </a:r>
              <a:endParaRPr lang="en-US" sz="800" dirty="0">
                <a:solidFill>
                  <a:prstClr val="black"/>
                </a:solidFill>
                <a:latin typeface="Arial" pitchFamily="34" charset="0"/>
                <a:cs typeface="Arial" pitchFamily="34" charset="0"/>
              </a:endParaRPr>
            </a:p>
          </p:txBody>
        </p:sp>
        <p:sp>
          <p:nvSpPr>
            <p:cNvPr id="1943" name="Rectangle 123"/>
            <p:cNvSpPr>
              <a:spLocks noChangeArrowheads="1"/>
            </p:cNvSpPr>
            <p:nvPr/>
          </p:nvSpPr>
          <p:spPr bwMode="auto">
            <a:xfrm>
              <a:off x="2793533" y="3580424"/>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19/87</a:t>
              </a:r>
              <a:endParaRPr lang="en-US" sz="800" dirty="0">
                <a:solidFill>
                  <a:prstClr val="black"/>
                </a:solidFill>
                <a:latin typeface="Arial" pitchFamily="34" charset="0"/>
                <a:cs typeface="Arial" pitchFamily="34" charset="0"/>
              </a:endParaRPr>
            </a:p>
          </p:txBody>
        </p:sp>
        <p:sp>
          <p:nvSpPr>
            <p:cNvPr id="1944" name="Rectangle 124"/>
            <p:cNvSpPr>
              <a:spLocks noChangeArrowheads="1"/>
            </p:cNvSpPr>
            <p:nvPr/>
          </p:nvSpPr>
          <p:spPr bwMode="auto">
            <a:xfrm>
              <a:off x="3114720" y="3205909"/>
              <a:ext cx="259686"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10/32</a:t>
              </a:r>
              <a:endParaRPr lang="en-US" sz="800" dirty="0">
                <a:solidFill>
                  <a:prstClr val="black"/>
                </a:solidFill>
                <a:latin typeface="Arial" pitchFamily="34" charset="0"/>
                <a:cs typeface="Arial" pitchFamily="34" charset="0"/>
              </a:endParaRPr>
            </a:p>
          </p:txBody>
        </p:sp>
        <p:sp>
          <p:nvSpPr>
            <p:cNvPr id="1945" name="Rectangle 125"/>
            <p:cNvSpPr>
              <a:spLocks noChangeArrowheads="1"/>
            </p:cNvSpPr>
            <p:nvPr/>
          </p:nvSpPr>
          <p:spPr bwMode="auto">
            <a:xfrm>
              <a:off x="3516795" y="1830858"/>
              <a:ext cx="14427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a:r>
                <a:rPr lang="en-US" sz="800" dirty="0">
                  <a:solidFill>
                    <a:srgbClr val="000000"/>
                  </a:solidFill>
                  <a:latin typeface="Arial" pitchFamily="34" charset="0"/>
                  <a:cs typeface="Arial" pitchFamily="34" charset="0"/>
                </a:rPr>
                <a:t>4/6</a:t>
              </a:r>
              <a:endParaRPr lang="en-US" sz="800" dirty="0">
                <a:solidFill>
                  <a:prstClr val="black"/>
                </a:solidFill>
                <a:latin typeface="Arial" pitchFamily="34" charset="0"/>
                <a:cs typeface="Arial" pitchFamily="34" charset="0"/>
              </a:endParaRPr>
            </a:p>
          </p:txBody>
        </p:sp>
      </p:grpSp>
      <p:sp>
        <p:nvSpPr>
          <p:cNvPr id="1946" name="Rectangle 126"/>
          <p:cNvSpPr>
            <a:spLocks noChangeArrowheads="1"/>
          </p:cNvSpPr>
          <p:nvPr/>
        </p:nvSpPr>
        <p:spPr bwMode="auto">
          <a:xfrm>
            <a:off x="1802882" y="4818523"/>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1947" name="Rectangle 127"/>
          <p:cNvSpPr>
            <a:spLocks noChangeArrowheads="1"/>
          </p:cNvSpPr>
          <p:nvPr/>
        </p:nvSpPr>
        <p:spPr bwMode="auto">
          <a:xfrm rot="16200000">
            <a:off x="-488816" y="2997297"/>
            <a:ext cx="19460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Connection probability</a:t>
            </a:r>
            <a:endParaRPr lang="en-US" sz="1400" b="1" dirty="0">
              <a:solidFill>
                <a:prstClr val="black"/>
              </a:solidFill>
              <a:latin typeface="Arial" pitchFamily="34" charset="0"/>
              <a:cs typeface="Arial" pitchFamily="34" charset="0"/>
            </a:endParaRPr>
          </a:p>
        </p:txBody>
      </p:sp>
      <p:sp>
        <p:nvSpPr>
          <p:cNvPr id="1954" name="Line 1212"/>
          <p:cNvSpPr>
            <a:spLocks noChangeShapeType="1"/>
          </p:cNvSpPr>
          <p:nvPr/>
        </p:nvSpPr>
        <p:spPr bwMode="auto">
          <a:xfrm flipV="1">
            <a:off x="7696386" y="1846550"/>
            <a:ext cx="0" cy="2702826"/>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55" name="Rectangle 1214"/>
          <p:cNvSpPr>
            <a:spLocks noChangeArrowheads="1"/>
          </p:cNvSpPr>
          <p:nvPr/>
        </p:nvSpPr>
        <p:spPr bwMode="auto">
          <a:xfrm>
            <a:off x="4848133"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58" name="Rectangle 1218"/>
          <p:cNvSpPr>
            <a:spLocks noChangeArrowheads="1"/>
          </p:cNvSpPr>
          <p:nvPr/>
        </p:nvSpPr>
        <p:spPr bwMode="auto">
          <a:xfrm>
            <a:off x="5526869" y="4617852"/>
            <a:ext cx="30777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1" name="Rectangle 1222"/>
          <p:cNvSpPr>
            <a:spLocks noChangeArrowheads="1"/>
          </p:cNvSpPr>
          <p:nvPr/>
        </p:nvSpPr>
        <p:spPr bwMode="auto">
          <a:xfrm>
            <a:off x="6305583" y="461785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1964" name="Rectangle 1226"/>
          <p:cNvSpPr>
            <a:spLocks noChangeArrowheads="1"/>
          </p:cNvSpPr>
          <p:nvPr/>
        </p:nvSpPr>
        <p:spPr bwMode="auto">
          <a:xfrm>
            <a:off x="6923718"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0.4</a:t>
            </a:r>
            <a:endParaRPr lang="en-US" sz="1400" dirty="0">
              <a:solidFill>
                <a:prstClr val="black"/>
              </a:solidFill>
              <a:latin typeface="Arial" pitchFamily="34" charset="0"/>
              <a:cs typeface="Arial" pitchFamily="34" charset="0"/>
            </a:endParaRPr>
          </a:p>
        </p:txBody>
      </p:sp>
      <p:sp>
        <p:nvSpPr>
          <p:cNvPr id="1966" name="Rectangle 1230"/>
          <p:cNvSpPr>
            <a:spLocks noChangeArrowheads="1"/>
          </p:cNvSpPr>
          <p:nvPr/>
        </p:nvSpPr>
        <p:spPr bwMode="auto">
          <a:xfrm>
            <a:off x="7602455" y="4617852"/>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0.8</a:t>
            </a:r>
            <a:endParaRPr lang="en-US" sz="1400" dirty="0">
              <a:solidFill>
                <a:prstClr val="black"/>
              </a:solidFill>
              <a:latin typeface="Arial" pitchFamily="34" charset="0"/>
              <a:cs typeface="Arial" pitchFamily="34" charset="0"/>
            </a:endParaRPr>
          </a:p>
        </p:txBody>
      </p:sp>
      <p:sp>
        <p:nvSpPr>
          <p:cNvPr id="1967" name="Rectangle 1232"/>
          <p:cNvSpPr>
            <a:spLocks noChangeArrowheads="1"/>
          </p:cNvSpPr>
          <p:nvPr/>
        </p:nvSpPr>
        <p:spPr bwMode="auto">
          <a:xfrm>
            <a:off x="7741842" y="446453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1F497D">
                    <a:lumMod val="60000"/>
                    <a:lumOff val="40000"/>
                  </a:srgbClr>
                </a:solidFill>
                <a:latin typeface="Arial" pitchFamily="34" charset="0"/>
                <a:cs typeface="Arial" pitchFamily="34" charset="0"/>
              </a:rPr>
              <a:t>0</a:t>
            </a:r>
          </a:p>
        </p:txBody>
      </p:sp>
      <p:sp>
        <p:nvSpPr>
          <p:cNvPr id="1968" name="Line 1233"/>
          <p:cNvSpPr>
            <a:spLocks noChangeShapeType="1"/>
          </p:cNvSpPr>
          <p:nvPr/>
        </p:nvSpPr>
        <p:spPr bwMode="auto">
          <a:xfrm flipH="1">
            <a:off x="7628231" y="4097894"/>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69" name="Rectangle 1234"/>
          <p:cNvSpPr>
            <a:spLocks noChangeArrowheads="1"/>
          </p:cNvSpPr>
          <p:nvPr/>
        </p:nvSpPr>
        <p:spPr bwMode="auto">
          <a:xfrm>
            <a:off x="7741842" y="4013052"/>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1</a:t>
            </a:r>
          </a:p>
        </p:txBody>
      </p:sp>
      <p:sp>
        <p:nvSpPr>
          <p:cNvPr id="1970" name="Line 1235"/>
          <p:cNvSpPr>
            <a:spLocks noChangeShapeType="1"/>
          </p:cNvSpPr>
          <p:nvPr/>
        </p:nvSpPr>
        <p:spPr bwMode="auto">
          <a:xfrm flipH="1">
            <a:off x="7628231" y="3646414"/>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1" name="Rectangle 1236"/>
          <p:cNvSpPr>
            <a:spLocks noChangeArrowheads="1"/>
          </p:cNvSpPr>
          <p:nvPr/>
        </p:nvSpPr>
        <p:spPr bwMode="auto">
          <a:xfrm>
            <a:off x="7741842" y="3561570"/>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2</a:t>
            </a:r>
          </a:p>
        </p:txBody>
      </p:sp>
      <p:sp>
        <p:nvSpPr>
          <p:cNvPr id="1972" name="Line 1237"/>
          <p:cNvSpPr>
            <a:spLocks noChangeShapeType="1"/>
          </p:cNvSpPr>
          <p:nvPr/>
        </p:nvSpPr>
        <p:spPr bwMode="auto">
          <a:xfrm flipH="1">
            <a:off x="7628231" y="3197963"/>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3" name="Rectangle 1238"/>
          <p:cNvSpPr>
            <a:spLocks noChangeArrowheads="1"/>
          </p:cNvSpPr>
          <p:nvPr/>
        </p:nvSpPr>
        <p:spPr bwMode="auto">
          <a:xfrm>
            <a:off x="7741842" y="3113119"/>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3</a:t>
            </a:r>
          </a:p>
        </p:txBody>
      </p:sp>
      <p:sp>
        <p:nvSpPr>
          <p:cNvPr id="1974" name="Line 1239"/>
          <p:cNvSpPr>
            <a:spLocks noChangeShapeType="1"/>
          </p:cNvSpPr>
          <p:nvPr/>
        </p:nvSpPr>
        <p:spPr bwMode="auto">
          <a:xfrm flipH="1">
            <a:off x="7628231" y="2746481"/>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5" name="Rectangle 1240"/>
          <p:cNvSpPr>
            <a:spLocks noChangeArrowheads="1"/>
          </p:cNvSpPr>
          <p:nvPr/>
        </p:nvSpPr>
        <p:spPr bwMode="auto">
          <a:xfrm>
            <a:off x="7741842" y="2661639"/>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4</a:t>
            </a:r>
          </a:p>
        </p:txBody>
      </p:sp>
      <p:sp>
        <p:nvSpPr>
          <p:cNvPr id="1976" name="Line 1241"/>
          <p:cNvSpPr>
            <a:spLocks noChangeShapeType="1"/>
          </p:cNvSpPr>
          <p:nvPr/>
        </p:nvSpPr>
        <p:spPr bwMode="auto">
          <a:xfrm flipH="1">
            <a:off x="7628231" y="2295001"/>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7" name="Rectangle 1242"/>
          <p:cNvSpPr>
            <a:spLocks noChangeArrowheads="1"/>
          </p:cNvSpPr>
          <p:nvPr/>
        </p:nvSpPr>
        <p:spPr bwMode="auto">
          <a:xfrm>
            <a:off x="7741842" y="2207127"/>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1F497D">
                    <a:lumMod val="60000"/>
                    <a:lumOff val="40000"/>
                  </a:srgbClr>
                </a:solidFill>
                <a:latin typeface="Arial" pitchFamily="34" charset="0"/>
                <a:cs typeface="Arial" pitchFamily="34" charset="0"/>
              </a:rPr>
              <a:t>5</a:t>
            </a:r>
          </a:p>
        </p:txBody>
      </p:sp>
      <p:sp>
        <p:nvSpPr>
          <p:cNvPr id="1978" name="Line 1243"/>
          <p:cNvSpPr>
            <a:spLocks noChangeShapeType="1"/>
          </p:cNvSpPr>
          <p:nvPr/>
        </p:nvSpPr>
        <p:spPr bwMode="auto">
          <a:xfrm flipH="1">
            <a:off x="7628231" y="1840489"/>
            <a:ext cx="68713" cy="0"/>
          </a:xfrm>
          <a:prstGeom prst="line">
            <a:avLst/>
          </a:prstGeom>
          <a:noFill/>
          <a:ln w="12700">
            <a:solidFill>
              <a:schemeClr val="tx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79" name="Rectangle 1244"/>
          <p:cNvSpPr>
            <a:spLocks noChangeArrowheads="1"/>
          </p:cNvSpPr>
          <p:nvPr/>
        </p:nvSpPr>
        <p:spPr bwMode="auto">
          <a:xfrm>
            <a:off x="7741842" y="175564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1F497D">
                    <a:lumMod val="60000"/>
                    <a:lumOff val="40000"/>
                  </a:srgbClr>
                </a:solidFill>
                <a:latin typeface="Arial" pitchFamily="34" charset="0"/>
                <a:cs typeface="Arial" pitchFamily="34" charset="0"/>
              </a:rPr>
              <a:t>6</a:t>
            </a:r>
          </a:p>
        </p:txBody>
      </p:sp>
      <p:grpSp>
        <p:nvGrpSpPr>
          <p:cNvPr id="14" name="Group 13"/>
          <p:cNvGrpSpPr/>
          <p:nvPr/>
        </p:nvGrpSpPr>
        <p:grpSpPr>
          <a:xfrm>
            <a:off x="5032952" y="2146526"/>
            <a:ext cx="2608893" cy="2402850"/>
            <a:chOff x="5032952" y="2146526"/>
            <a:chExt cx="2608893" cy="2402850"/>
          </a:xfrm>
        </p:grpSpPr>
        <p:sp>
          <p:nvSpPr>
            <p:cNvPr id="1956" name="Line 1215"/>
            <p:cNvSpPr>
              <a:spLocks noChangeShapeType="1"/>
            </p:cNvSpPr>
            <p:nvPr/>
          </p:nvSpPr>
          <p:spPr bwMode="auto">
            <a:xfrm flipV="1">
              <a:off x="5326869" y="4522104"/>
              <a:ext cx="3031" cy="27272"/>
            </a:xfrm>
            <a:prstGeom prst="line">
              <a:avLst/>
            </a:pr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65" name="Line 1227"/>
            <p:cNvSpPr>
              <a:spLocks noChangeShapeType="1"/>
            </p:cNvSpPr>
            <p:nvPr/>
          </p:nvSpPr>
          <p:spPr bwMode="auto">
            <a:xfrm flipV="1">
              <a:off x="7353989" y="4522104"/>
              <a:ext cx="3031" cy="27272"/>
            </a:xfrm>
            <a:prstGeom prst="line">
              <a:avLst/>
            </a:prstGeom>
            <a:no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0" name="Rectangle 1287"/>
            <p:cNvSpPr>
              <a:spLocks noChangeArrowheads="1"/>
            </p:cNvSpPr>
            <p:nvPr/>
          </p:nvSpPr>
          <p:spPr bwMode="auto">
            <a:xfrm>
              <a:off x="503295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1" name="Rectangle 1288"/>
            <p:cNvSpPr>
              <a:spLocks noChangeArrowheads="1"/>
            </p:cNvSpPr>
            <p:nvPr/>
          </p:nvSpPr>
          <p:spPr bwMode="auto">
            <a:xfrm>
              <a:off x="503295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2" name="Rectangle 1289"/>
            <p:cNvSpPr>
              <a:spLocks noChangeArrowheads="1"/>
            </p:cNvSpPr>
            <p:nvPr/>
          </p:nvSpPr>
          <p:spPr bwMode="auto">
            <a:xfrm>
              <a:off x="504204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3" name="Rectangle 1290"/>
            <p:cNvSpPr>
              <a:spLocks noChangeArrowheads="1"/>
            </p:cNvSpPr>
            <p:nvPr/>
          </p:nvSpPr>
          <p:spPr bwMode="auto">
            <a:xfrm>
              <a:off x="504204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4" name="Rectangle 1291"/>
            <p:cNvSpPr>
              <a:spLocks noChangeArrowheads="1"/>
            </p:cNvSpPr>
            <p:nvPr/>
          </p:nvSpPr>
          <p:spPr bwMode="auto">
            <a:xfrm>
              <a:off x="5054162"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5" name="Rectangle 1292"/>
            <p:cNvSpPr>
              <a:spLocks noChangeArrowheads="1"/>
            </p:cNvSpPr>
            <p:nvPr/>
          </p:nvSpPr>
          <p:spPr bwMode="auto">
            <a:xfrm>
              <a:off x="5054162"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6" name="Rectangle 1293"/>
            <p:cNvSpPr>
              <a:spLocks noChangeArrowheads="1"/>
            </p:cNvSpPr>
            <p:nvPr/>
          </p:nvSpPr>
          <p:spPr bwMode="auto">
            <a:xfrm>
              <a:off x="5063253" y="4546345"/>
              <a:ext cx="9091"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7" name="Rectangle 1294"/>
            <p:cNvSpPr>
              <a:spLocks noChangeArrowheads="1"/>
            </p:cNvSpPr>
            <p:nvPr/>
          </p:nvSpPr>
          <p:spPr bwMode="auto">
            <a:xfrm>
              <a:off x="5063253" y="4546345"/>
              <a:ext cx="9091"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8" name="Rectangle 1295"/>
            <p:cNvSpPr>
              <a:spLocks noChangeArrowheads="1"/>
            </p:cNvSpPr>
            <p:nvPr/>
          </p:nvSpPr>
          <p:spPr bwMode="auto">
            <a:xfrm>
              <a:off x="5072342" y="4546345"/>
              <a:ext cx="1212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89" name="Rectangle 1296"/>
            <p:cNvSpPr>
              <a:spLocks noChangeArrowheads="1"/>
            </p:cNvSpPr>
            <p:nvPr/>
          </p:nvSpPr>
          <p:spPr bwMode="auto">
            <a:xfrm>
              <a:off x="5072342" y="4546345"/>
              <a:ext cx="1212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0" name="Rectangle 1297"/>
            <p:cNvSpPr>
              <a:spLocks noChangeArrowheads="1"/>
            </p:cNvSpPr>
            <p:nvPr/>
          </p:nvSpPr>
          <p:spPr bwMode="auto">
            <a:xfrm>
              <a:off x="5084463"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1" name="Rectangle 1298"/>
            <p:cNvSpPr>
              <a:spLocks noChangeArrowheads="1"/>
            </p:cNvSpPr>
            <p:nvPr/>
          </p:nvSpPr>
          <p:spPr bwMode="auto">
            <a:xfrm>
              <a:off x="5084463"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2" name="Rectangle 1299"/>
            <p:cNvSpPr>
              <a:spLocks noChangeArrowheads="1"/>
            </p:cNvSpPr>
            <p:nvPr/>
          </p:nvSpPr>
          <p:spPr bwMode="auto">
            <a:xfrm>
              <a:off x="5093554" y="4546345"/>
              <a:ext cx="1212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3" name="Rectangle 1300"/>
            <p:cNvSpPr>
              <a:spLocks noChangeArrowheads="1"/>
            </p:cNvSpPr>
            <p:nvPr/>
          </p:nvSpPr>
          <p:spPr bwMode="auto">
            <a:xfrm>
              <a:off x="5093554" y="4546345"/>
              <a:ext cx="1212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4" name="Rectangle 1301"/>
            <p:cNvSpPr>
              <a:spLocks noChangeArrowheads="1"/>
            </p:cNvSpPr>
            <p:nvPr/>
          </p:nvSpPr>
          <p:spPr bwMode="auto">
            <a:xfrm>
              <a:off x="5105674" y="4546345"/>
              <a:ext cx="9091"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5" name="Rectangle 1302"/>
            <p:cNvSpPr>
              <a:spLocks noChangeArrowheads="1"/>
            </p:cNvSpPr>
            <p:nvPr/>
          </p:nvSpPr>
          <p:spPr bwMode="auto">
            <a:xfrm>
              <a:off x="5105674" y="4546345"/>
              <a:ext cx="9091"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6" name="Rectangle 1303"/>
            <p:cNvSpPr>
              <a:spLocks noChangeArrowheads="1"/>
            </p:cNvSpPr>
            <p:nvPr/>
          </p:nvSpPr>
          <p:spPr bwMode="auto">
            <a:xfrm>
              <a:off x="5117794"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7" name="Rectangle 1304"/>
            <p:cNvSpPr>
              <a:spLocks noChangeArrowheads="1"/>
            </p:cNvSpPr>
            <p:nvPr/>
          </p:nvSpPr>
          <p:spPr bwMode="auto">
            <a:xfrm>
              <a:off x="5117794"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8" name="Rectangle 1305"/>
            <p:cNvSpPr>
              <a:spLocks noChangeArrowheads="1"/>
            </p:cNvSpPr>
            <p:nvPr/>
          </p:nvSpPr>
          <p:spPr bwMode="auto">
            <a:xfrm>
              <a:off x="5129915" y="4546345"/>
              <a:ext cx="6060" cy="30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1999" name="Rectangle 1306"/>
            <p:cNvSpPr>
              <a:spLocks noChangeArrowheads="1"/>
            </p:cNvSpPr>
            <p:nvPr/>
          </p:nvSpPr>
          <p:spPr bwMode="auto">
            <a:xfrm>
              <a:off x="5129915" y="4546345"/>
              <a:ext cx="6060" cy="30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0" name="Rectangle 1307"/>
            <p:cNvSpPr>
              <a:spLocks noChangeArrowheads="1"/>
            </p:cNvSpPr>
            <p:nvPr/>
          </p:nvSpPr>
          <p:spPr bwMode="auto">
            <a:xfrm>
              <a:off x="5139004"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1" name="Rectangle 1308"/>
            <p:cNvSpPr>
              <a:spLocks noChangeArrowheads="1"/>
            </p:cNvSpPr>
            <p:nvPr/>
          </p:nvSpPr>
          <p:spPr bwMode="auto">
            <a:xfrm>
              <a:off x="5139004"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2" name="Rectangle 1309"/>
            <p:cNvSpPr>
              <a:spLocks noChangeArrowheads="1"/>
            </p:cNvSpPr>
            <p:nvPr/>
          </p:nvSpPr>
          <p:spPr bwMode="auto">
            <a:xfrm>
              <a:off x="5151124" y="4543316"/>
              <a:ext cx="606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3" name="Rectangle 1310"/>
            <p:cNvSpPr>
              <a:spLocks noChangeArrowheads="1"/>
            </p:cNvSpPr>
            <p:nvPr/>
          </p:nvSpPr>
          <p:spPr bwMode="auto">
            <a:xfrm>
              <a:off x="5151124" y="4543316"/>
              <a:ext cx="606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4" name="Rectangle 1311"/>
            <p:cNvSpPr>
              <a:spLocks noChangeArrowheads="1"/>
            </p:cNvSpPr>
            <p:nvPr/>
          </p:nvSpPr>
          <p:spPr bwMode="auto">
            <a:xfrm>
              <a:off x="5160216" y="4543316"/>
              <a:ext cx="606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5" name="Rectangle 1312"/>
            <p:cNvSpPr>
              <a:spLocks noChangeArrowheads="1"/>
            </p:cNvSpPr>
            <p:nvPr/>
          </p:nvSpPr>
          <p:spPr bwMode="auto">
            <a:xfrm>
              <a:off x="5160216" y="4543316"/>
              <a:ext cx="606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6" name="Rectangle 1313"/>
            <p:cNvSpPr>
              <a:spLocks noChangeArrowheads="1"/>
            </p:cNvSpPr>
            <p:nvPr/>
          </p:nvSpPr>
          <p:spPr bwMode="auto">
            <a:xfrm>
              <a:off x="5172336"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7" name="Rectangle 1314"/>
            <p:cNvSpPr>
              <a:spLocks noChangeArrowheads="1"/>
            </p:cNvSpPr>
            <p:nvPr/>
          </p:nvSpPr>
          <p:spPr bwMode="auto">
            <a:xfrm>
              <a:off x="5172336"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8" name="Rectangle 1315"/>
            <p:cNvSpPr>
              <a:spLocks noChangeArrowheads="1"/>
            </p:cNvSpPr>
            <p:nvPr/>
          </p:nvSpPr>
          <p:spPr bwMode="auto">
            <a:xfrm>
              <a:off x="5181425"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09" name="Rectangle 1316"/>
            <p:cNvSpPr>
              <a:spLocks noChangeArrowheads="1"/>
            </p:cNvSpPr>
            <p:nvPr/>
          </p:nvSpPr>
          <p:spPr bwMode="auto">
            <a:xfrm>
              <a:off x="5181425"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0" name="Rectangle 1317"/>
            <p:cNvSpPr>
              <a:spLocks noChangeArrowheads="1"/>
            </p:cNvSpPr>
            <p:nvPr/>
          </p:nvSpPr>
          <p:spPr bwMode="auto">
            <a:xfrm>
              <a:off x="5190516"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1" name="Rectangle 1318"/>
            <p:cNvSpPr>
              <a:spLocks noChangeArrowheads="1"/>
            </p:cNvSpPr>
            <p:nvPr/>
          </p:nvSpPr>
          <p:spPr bwMode="auto">
            <a:xfrm>
              <a:off x="5190516"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2" name="Rectangle 1319"/>
            <p:cNvSpPr>
              <a:spLocks noChangeArrowheads="1"/>
            </p:cNvSpPr>
            <p:nvPr/>
          </p:nvSpPr>
          <p:spPr bwMode="auto">
            <a:xfrm>
              <a:off x="5202637"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3" name="Rectangle 1320"/>
            <p:cNvSpPr>
              <a:spLocks noChangeArrowheads="1"/>
            </p:cNvSpPr>
            <p:nvPr/>
          </p:nvSpPr>
          <p:spPr bwMode="auto">
            <a:xfrm>
              <a:off x="5202637"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4" name="Rectangle 1321"/>
            <p:cNvSpPr>
              <a:spLocks noChangeArrowheads="1"/>
            </p:cNvSpPr>
            <p:nvPr/>
          </p:nvSpPr>
          <p:spPr bwMode="auto">
            <a:xfrm>
              <a:off x="5211726"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5" name="Rectangle 1322"/>
            <p:cNvSpPr>
              <a:spLocks noChangeArrowheads="1"/>
            </p:cNvSpPr>
            <p:nvPr/>
          </p:nvSpPr>
          <p:spPr bwMode="auto">
            <a:xfrm>
              <a:off x="5211726"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6" name="Rectangle 1323"/>
            <p:cNvSpPr>
              <a:spLocks noChangeArrowheads="1"/>
            </p:cNvSpPr>
            <p:nvPr/>
          </p:nvSpPr>
          <p:spPr bwMode="auto">
            <a:xfrm>
              <a:off x="5226877"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7" name="Rectangle 1324"/>
            <p:cNvSpPr>
              <a:spLocks noChangeArrowheads="1"/>
            </p:cNvSpPr>
            <p:nvPr/>
          </p:nvSpPr>
          <p:spPr bwMode="auto">
            <a:xfrm>
              <a:off x="5226877"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8" name="Rectangle 1325"/>
            <p:cNvSpPr>
              <a:spLocks noChangeArrowheads="1"/>
            </p:cNvSpPr>
            <p:nvPr/>
          </p:nvSpPr>
          <p:spPr bwMode="auto">
            <a:xfrm>
              <a:off x="5235966"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19" name="Rectangle 1326"/>
            <p:cNvSpPr>
              <a:spLocks noChangeArrowheads="1"/>
            </p:cNvSpPr>
            <p:nvPr/>
          </p:nvSpPr>
          <p:spPr bwMode="auto">
            <a:xfrm>
              <a:off x="5235966"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0" name="Rectangle 1327"/>
            <p:cNvSpPr>
              <a:spLocks noChangeArrowheads="1"/>
            </p:cNvSpPr>
            <p:nvPr/>
          </p:nvSpPr>
          <p:spPr bwMode="auto">
            <a:xfrm>
              <a:off x="5248087" y="4537255"/>
              <a:ext cx="6060"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1" name="Rectangle 1328"/>
            <p:cNvSpPr>
              <a:spLocks noChangeArrowheads="1"/>
            </p:cNvSpPr>
            <p:nvPr/>
          </p:nvSpPr>
          <p:spPr bwMode="auto">
            <a:xfrm>
              <a:off x="5248087" y="4537255"/>
              <a:ext cx="6060"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2" name="Rectangle 1329"/>
            <p:cNvSpPr>
              <a:spLocks noChangeArrowheads="1"/>
            </p:cNvSpPr>
            <p:nvPr/>
          </p:nvSpPr>
          <p:spPr bwMode="auto">
            <a:xfrm>
              <a:off x="5257178"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3" name="Rectangle 1330"/>
            <p:cNvSpPr>
              <a:spLocks noChangeArrowheads="1"/>
            </p:cNvSpPr>
            <p:nvPr/>
          </p:nvSpPr>
          <p:spPr bwMode="auto">
            <a:xfrm>
              <a:off x="5257178"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4" name="Rectangle 1331"/>
            <p:cNvSpPr>
              <a:spLocks noChangeArrowheads="1"/>
            </p:cNvSpPr>
            <p:nvPr/>
          </p:nvSpPr>
          <p:spPr bwMode="auto">
            <a:xfrm>
              <a:off x="5269298"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5" name="Rectangle 1332"/>
            <p:cNvSpPr>
              <a:spLocks noChangeArrowheads="1"/>
            </p:cNvSpPr>
            <p:nvPr/>
          </p:nvSpPr>
          <p:spPr bwMode="auto">
            <a:xfrm>
              <a:off x="5269298"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6" name="Rectangle 1333"/>
            <p:cNvSpPr>
              <a:spLocks noChangeArrowheads="1"/>
            </p:cNvSpPr>
            <p:nvPr/>
          </p:nvSpPr>
          <p:spPr bwMode="auto">
            <a:xfrm>
              <a:off x="5278387"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7" name="Rectangle 1334"/>
            <p:cNvSpPr>
              <a:spLocks noChangeArrowheads="1"/>
            </p:cNvSpPr>
            <p:nvPr/>
          </p:nvSpPr>
          <p:spPr bwMode="auto">
            <a:xfrm>
              <a:off x="5278387"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8" name="Rectangle 1335"/>
            <p:cNvSpPr>
              <a:spLocks noChangeArrowheads="1"/>
            </p:cNvSpPr>
            <p:nvPr/>
          </p:nvSpPr>
          <p:spPr bwMode="auto">
            <a:xfrm>
              <a:off x="5290508" y="4531195"/>
              <a:ext cx="9091"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29" name="Rectangle 1336"/>
            <p:cNvSpPr>
              <a:spLocks noChangeArrowheads="1"/>
            </p:cNvSpPr>
            <p:nvPr/>
          </p:nvSpPr>
          <p:spPr bwMode="auto">
            <a:xfrm>
              <a:off x="5290508" y="4531195"/>
              <a:ext cx="9091"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0" name="Rectangle 1337"/>
            <p:cNvSpPr>
              <a:spLocks noChangeArrowheads="1"/>
            </p:cNvSpPr>
            <p:nvPr/>
          </p:nvSpPr>
          <p:spPr bwMode="auto">
            <a:xfrm>
              <a:off x="5299599"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1" name="Rectangle 1338"/>
            <p:cNvSpPr>
              <a:spLocks noChangeArrowheads="1"/>
            </p:cNvSpPr>
            <p:nvPr/>
          </p:nvSpPr>
          <p:spPr bwMode="auto">
            <a:xfrm>
              <a:off x="5299599"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2" name="Rectangle 1339"/>
            <p:cNvSpPr>
              <a:spLocks noChangeArrowheads="1"/>
            </p:cNvSpPr>
            <p:nvPr/>
          </p:nvSpPr>
          <p:spPr bwMode="auto">
            <a:xfrm>
              <a:off x="5308688" y="4534224"/>
              <a:ext cx="1212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3" name="Rectangle 1340"/>
            <p:cNvSpPr>
              <a:spLocks noChangeArrowheads="1"/>
            </p:cNvSpPr>
            <p:nvPr/>
          </p:nvSpPr>
          <p:spPr bwMode="auto">
            <a:xfrm>
              <a:off x="5308688" y="4534224"/>
              <a:ext cx="1212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4" name="Rectangle 1341"/>
            <p:cNvSpPr>
              <a:spLocks noChangeArrowheads="1"/>
            </p:cNvSpPr>
            <p:nvPr/>
          </p:nvSpPr>
          <p:spPr bwMode="auto">
            <a:xfrm>
              <a:off x="5320808" y="4531195"/>
              <a:ext cx="9091"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5" name="Rectangle 1342"/>
            <p:cNvSpPr>
              <a:spLocks noChangeArrowheads="1"/>
            </p:cNvSpPr>
            <p:nvPr/>
          </p:nvSpPr>
          <p:spPr bwMode="auto">
            <a:xfrm>
              <a:off x="5320808" y="4531195"/>
              <a:ext cx="9091"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6" name="Rectangle 1343"/>
            <p:cNvSpPr>
              <a:spLocks noChangeArrowheads="1"/>
            </p:cNvSpPr>
            <p:nvPr/>
          </p:nvSpPr>
          <p:spPr bwMode="auto">
            <a:xfrm>
              <a:off x="5329900" y="4531195"/>
              <a:ext cx="12120"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7" name="Rectangle 1344"/>
            <p:cNvSpPr>
              <a:spLocks noChangeArrowheads="1"/>
            </p:cNvSpPr>
            <p:nvPr/>
          </p:nvSpPr>
          <p:spPr bwMode="auto">
            <a:xfrm>
              <a:off x="5329900" y="4531195"/>
              <a:ext cx="12120"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8" name="Rectangle 1345"/>
            <p:cNvSpPr>
              <a:spLocks noChangeArrowheads="1"/>
            </p:cNvSpPr>
            <p:nvPr/>
          </p:nvSpPr>
          <p:spPr bwMode="auto">
            <a:xfrm>
              <a:off x="5345049" y="4525135"/>
              <a:ext cx="606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39" name="Rectangle 1346"/>
            <p:cNvSpPr>
              <a:spLocks noChangeArrowheads="1"/>
            </p:cNvSpPr>
            <p:nvPr/>
          </p:nvSpPr>
          <p:spPr bwMode="auto">
            <a:xfrm>
              <a:off x="5345049" y="4525135"/>
              <a:ext cx="606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0" name="Rectangle 1347"/>
            <p:cNvSpPr>
              <a:spLocks noChangeArrowheads="1"/>
            </p:cNvSpPr>
            <p:nvPr/>
          </p:nvSpPr>
          <p:spPr bwMode="auto">
            <a:xfrm>
              <a:off x="5354140"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1" name="Rectangle 1348"/>
            <p:cNvSpPr>
              <a:spLocks noChangeArrowheads="1"/>
            </p:cNvSpPr>
            <p:nvPr/>
          </p:nvSpPr>
          <p:spPr bwMode="auto">
            <a:xfrm>
              <a:off x="5354140"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2" name="Rectangle 1349"/>
            <p:cNvSpPr>
              <a:spLocks noChangeArrowheads="1"/>
            </p:cNvSpPr>
            <p:nvPr/>
          </p:nvSpPr>
          <p:spPr bwMode="auto">
            <a:xfrm>
              <a:off x="5366261" y="4516044"/>
              <a:ext cx="6060"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3" name="Rectangle 1350"/>
            <p:cNvSpPr>
              <a:spLocks noChangeArrowheads="1"/>
            </p:cNvSpPr>
            <p:nvPr/>
          </p:nvSpPr>
          <p:spPr bwMode="auto">
            <a:xfrm>
              <a:off x="5366261" y="4516044"/>
              <a:ext cx="6060"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4" name="Rectangle 1351"/>
            <p:cNvSpPr>
              <a:spLocks noChangeArrowheads="1"/>
            </p:cNvSpPr>
            <p:nvPr/>
          </p:nvSpPr>
          <p:spPr bwMode="auto">
            <a:xfrm>
              <a:off x="5375350" y="4519075"/>
              <a:ext cx="9091"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5" name="Rectangle 1352"/>
            <p:cNvSpPr>
              <a:spLocks noChangeArrowheads="1"/>
            </p:cNvSpPr>
            <p:nvPr/>
          </p:nvSpPr>
          <p:spPr bwMode="auto">
            <a:xfrm>
              <a:off x="5375350" y="4519075"/>
              <a:ext cx="9091"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6" name="Rectangle 1353"/>
            <p:cNvSpPr>
              <a:spLocks noChangeArrowheads="1"/>
            </p:cNvSpPr>
            <p:nvPr/>
          </p:nvSpPr>
          <p:spPr bwMode="auto">
            <a:xfrm>
              <a:off x="5387470" y="4513015"/>
              <a:ext cx="6060"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7" name="Rectangle 1354"/>
            <p:cNvSpPr>
              <a:spLocks noChangeArrowheads="1"/>
            </p:cNvSpPr>
            <p:nvPr/>
          </p:nvSpPr>
          <p:spPr bwMode="auto">
            <a:xfrm>
              <a:off x="5387470" y="4513015"/>
              <a:ext cx="6060"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8" name="Rectangle 1355"/>
            <p:cNvSpPr>
              <a:spLocks noChangeArrowheads="1"/>
            </p:cNvSpPr>
            <p:nvPr/>
          </p:nvSpPr>
          <p:spPr bwMode="auto">
            <a:xfrm>
              <a:off x="5396561" y="4516044"/>
              <a:ext cx="6060"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49" name="Rectangle 1356"/>
            <p:cNvSpPr>
              <a:spLocks noChangeArrowheads="1"/>
            </p:cNvSpPr>
            <p:nvPr/>
          </p:nvSpPr>
          <p:spPr bwMode="auto">
            <a:xfrm>
              <a:off x="5396561" y="4516044"/>
              <a:ext cx="6060"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0" name="Rectangle 1357"/>
            <p:cNvSpPr>
              <a:spLocks noChangeArrowheads="1"/>
            </p:cNvSpPr>
            <p:nvPr/>
          </p:nvSpPr>
          <p:spPr bwMode="auto">
            <a:xfrm>
              <a:off x="5408682" y="4513015"/>
              <a:ext cx="9091"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1" name="Rectangle 1358"/>
            <p:cNvSpPr>
              <a:spLocks noChangeArrowheads="1"/>
            </p:cNvSpPr>
            <p:nvPr/>
          </p:nvSpPr>
          <p:spPr bwMode="auto">
            <a:xfrm>
              <a:off x="5408682" y="4513015"/>
              <a:ext cx="9091"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2" name="Rectangle 1359"/>
            <p:cNvSpPr>
              <a:spLocks noChangeArrowheads="1"/>
            </p:cNvSpPr>
            <p:nvPr/>
          </p:nvSpPr>
          <p:spPr bwMode="auto">
            <a:xfrm>
              <a:off x="5417771"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3" name="Rectangle 1360"/>
            <p:cNvSpPr>
              <a:spLocks noChangeArrowheads="1"/>
            </p:cNvSpPr>
            <p:nvPr/>
          </p:nvSpPr>
          <p:spPr bwMode="auto">
            <a:xfrm>
              <a:off x="5417771"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4" name="Rectangle 1361"/>
            <p:cNvSpPr>
              <a:spLocks noChangeArrowheads="1"/>
            </p:cNvSpPr>
            <p:nvPr/>
          </p:nvSpPr>
          <p:spPr bwMode="auto">
            <a:xfrm>
              <a:off x="5426862"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5" name="Rectangle 1362"/>
            <p:cNvSpPr>
              <a:spLocks noChangeArrowheads="1"/>
            </p:cNvSpPr>
            <p:nvPr/>
          </p:nvSpPr>
          <p:spPr bwMode="auto">
            <a:xfrm>
              <a:off x="5426862"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6" name="Rectangle 1363"/>
            <p:cNvSpPr>
              <a:spLocks noChangeArrowheads="1"/>
            </p:cNvSpPr>
            <p:nvPr/>
          </p:nvSpPr>
          <p:spPr bwMode="auto">
            <a:xfrm>
              <a:off x="5438982"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7" name="Rectangle 1364"/>
            <p:cNvSpPr>
              <a:spLocks noChangeArrowheads="1"/>
            </p:cNvSpPr>
            <p:nvPr/>
          </p:nvSpPr>
          <p:spPr bwMode="auto">
            <a:xfrm>
              <a:off x="5438982"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8" name="Rectangle 1365"/>
            <p:cNvSpPr>
              <a:spLocks noChangeArrowheads="1"/>
            </p:cNvSpPr>
            <p:nvPr/>
          </p:nvSpPr>
          <p:spPr bwMode="auto">
            <a:xfrm>
              <a:off x="5448072"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59" name="Rectangle 1366"/>
            <p:cNvSpPr>
              <a:spLocks noChangeArrowheads="1"/>
            </p:cNvSpPr>
            <p:nvPr/>
          </p:nvSpPr>
          <p:spPr bwMode="auto">
            <a:xfrm>
              <a:off x="5448072"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0" name="Rectangle 1367"/>
            <p:cNvSpPr>
              <a:spLocks noChangeArrowheads="1"/>
            </p:cNvSpPr>
            <p:nvPr/>
          </p:nvSpPr>
          <p:spPr bwMode="auto">
            <a:xfrm>
              <a:off x="5463223"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1" name="Rectangle 1368"/>
            <p:cNvSpPr>
              <a:spLocks noChangeArrowheads="1"/>
            </p:cNvSpPr>
            <p:nvPr/>
          </p:nvSpPr>
          <p:spPr bwMode="auto">
            <a:xfrm>
              <a:off x="5463223"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2" name="Rectangle 1369"/>
            <p:cNvSpPr>
              <a:spLocks noChangeArrowheads="1"/>
            </p:cNvSpPr>
            <p:nvPr/>
          </p:nvSpPr>
          <p:spPr bwMode="auto">
            <a:xfrm>
              <a:off x="5472312"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3" name="Rectangle 1370"/>
            <p:cNvSpPr>
              <a:spLocks noChangeArrowheads="1"/>
            </p:cNvSpPr>
            <p:nvPr/>
          </p:nvSpPr>
          <p:spPr bwMode="auto">
            <a:xfrm>
              <a:off x="5472312"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4" name="Rectangle 1371"/>
            <p:cNvSpPr>
              <a:spLocks noChangeArrowheads="1"/>
            </p:cNvSpPr>
            <p:nvPr/>
          </p:nvSpPr>
          <p:spPr bwMode="auto">
            <a:xfrm>
              <a:off x="5484432" y="4497863"/>
              <a:ext cx="606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5" name="Rectangle 1372"/>
            <p:cNvSpPr>
              <a:spLocks noChangeArrowheads="1"/>
            </p:cNvSpPr>
            <p:nvPr/>
          </p:nvSpPr>
          <p:spPr bwMode="auto">
            <a:xfrm>
              <a:off x="5484432" y="4497863"/>
              <a:ext cx="606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6" name="Rectangle 1373"/>
            <p:cNvSpPr>
              <a:spLocks noChangeArrowheads="1"/>
            </p:cNvSpPr>
            <p:nvPr/>
          </p:nvSpPr>
          <p:spPr bwMode="auto">
            <a:xfrm>
              <a:off x="5493524"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7" name="Rectangle 1374"/>
            <p:cNvSpPr>
              <a:spLocks noChangeArrowheads="1"/>
            </p:cNvSpPr>
            <p:nvPr/>
          </p:nvSpPr>
          <p:spPr bwMode="auto">
            <a:xfrm>
              <a:off x="5493524"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8" name="Rectangle 1375"/>
            <p:cNvSpPr>
              <a:spLocks noChangeArrowheads="1"/>
            </p:cNvSpPr>
            <p:nvPr/>
          </p:nvSpPr>
          <p:spPr bwMode="auto">
            <a:xfrm>
              <a:off x="5505644" y="4491803"/>
              <a:ext cx="6060" cy="575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69" name="Rectangle 1376"/>
            <p:cNvSpPr>
              <a:spLocks noChangeArrowheads="1"/>
            </p:cNvSpPr>
            <p:nvPr/>
          </p:nvSpPr>
          <p:spPr bwMode="auto">
            <a:xfrm>
              <a:off x="5505644" y="4491803"/>
              <a:ext cx="6060" cy="575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0" name="Rectangle 1377"/>
            <p:cNvSpPr>
              <a:spLocks noChangeArrowheads="1"/>
            </p:cNvSpPr>
            <p:nvPr/>
          </p:nvSpPr>
          <p:spPr bwMode="auto">
            <a:xfrm>
              <a:off x="5514733" y="4497863"/>
              <a:ext cx="1212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1" name="Rectangle 1378"/>
            <p:cNvSpPr>
              <a:spLocks noChangeArrowheads="1"/>
            </p:cNvSpPr>
            <p:nvPr/>
          </p:nvSpPr>
          <p:spPr bwMode="auto">
            <a:xfrm>
              <a:off x="5514733" y="4497863"/>
              <a:ext cx="1212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2" name="Rectangle 1379"/>
            <p:cNvSpPr>
              <a:spLocks noChangeArrowheads="1"/>
            </p:cNvSpPr>
            <p:nvPr/>
          </p:nvSpPr>
          <p:spPr bwMode="auto">
            <a:xfrm>
              <a:off x="5526853" y="4485743"/>
              <a:ext cx="9091" cy="636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3" name="Rectangle 1380"/>
            <p:cNvSpPr>
              <a:spLocks noChangeArrowheads="1"/>
            </p:cNvSpPr>
            <p:nvPr/>
          </p:nvSpPr>
          <p:spPr bwMode="auto">
            <a:xfrm>
              <a:off x="5526853" y="4485743"/>
              <a:ext cx="9091" cy="636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4" name="Rectangle 1381"/>
            <p:cNvSpPr>
              <a:spLocks noChangeArrowheads="1"/>
            </p:cNvSpPr>
            <p:nvPr/>
          </p:nvSpPr>
          <p:spPr bwMode="auto">
            <a:xfrm>
              <a:off x="5535945" y="4482714"/>
              <a:ext cx="9091" cy="666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5" name="Rectangle 1382"/>
            <p:cNvSpPr>
              <a:spLocks noChangeArrowheads="1"/>
            </p:cNvSpPr>
            <p:nvPr/>
          </p:nvSpPr>
          <p:spPr bwMode="auto">
            <a:xfrm>
              <a:off x="5535945" y="4482714"/>
              <a:ext cx="9091" cy="666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6" name="Rectangle 1383"/>
            <p:cNvSpPr>
              <a:spLocks noChangeArrowheads="1"/>
            </p:cNvSpPr>
            <p:nvPr/>
          </p:nvSpPr>
          <p:spPr bwMode="auto">
            <a:xfrm>
              <a:off x="5545034" y="4476654"/>
              <a:ext cx="1212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7" name="Rectangle 1384"/>
            <p:cNvSpPr>
              <a:spLocks noChangeArrowheads="1"/>
            </p:cNvSpPr>
            <p:nvPr/>
          </p:nvSpPr>
          <p:spPr bwMode="auto">
            <a:xfrm>
              <a:off x="5545034" y="4476654"/>
              <a:ext cx="1212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8" name="Rectangle 1385"/>
            <p:cNvSpPr>
              <a:spLocks noChangeArrowheads="1"/>
            </p:cNvSpPr>
            <p:nvPr/>
          </p:nvSpPr>
          <p:spPr bwMode="auto">
            <a:xfrm>
              <a:off x="5557154" y="4470594"/>
              <a:ext cx="9091"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79" name="Rectangle 1386"/>
            <p:cNvSpPr>
              <a:spLocks noChangeArrowheads="1"/>
            </p:cNvSpPr>
            <p:nvPr/>
          </p:nvSpPr>
          <p:spPr bwMode="auto">
            <a:xfrm>
              <a:off x="5557154" y="4470594"/>
              <a:ext cx="9091"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0" name="Rectangle 1387"/>
            <p:cNvSpPr>
              <a:spLocks noChangeArrowheads="1"/>
            </p:cNvSpPr>
            <p:nvPr/>
          </p:nvSpPr>
          <p:spPr bwMode="auto">
            <a:xfrm>
              <a:off x="5572306" y="4464534"/>
              <a:ext cx="6060" cy="84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1" name="Rectangle 1388"/>
            <p:cNvSpPr>
              <a:spLocks noChangeArrowheads="1"/>
            </p:cNvSpPr>
            <p:nvPr/>
          </p:nvSpPr>
          <p:spPr bwMode="auto">
            <a:xfrm>
              <a:off x="5572306" y="4464534"/>
              <a:ext cx="6060" cy="84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2" name="Rectangle 1389"/>
            <p:cNvSpPr>
              <a:spLocks noChangeArrowheads="1"/>
            </p:cNvSpPr>
            <p:nvPr/>
          </p:nvSpPr>
          <p:spPr bwMode="auto">
            <a:xfrm>
              <a:off x="5581395" y="4467563"/>
              <a:ext cx="6060"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3" name="Rectangle 1390"/>
            <p:cNvSpPr>
              <a:spLocks noChangeArrowheads="1"/>
            </p:cNvSpPr>
            <p:nvPr/>
          </p:nvSpPr>
          <p:spPr bwMode="auto">
            <a:xfrm>
              <a:off x="5581395" y="4467563"/>
              <a:ext cx="6060"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4" name="Rectangle 1391"/>
            <p:cNvSpPr>
              <a:spLocks noChangeArrowheads="1"/>
            </p:cNvSpPr>
            <p:nvPr/>
          </p:nvSpPr>
          <p:spPr bwMode="auto">
            <a:xfrm>
              <a:off x="5590486" y="4467563"/>
              <a:ext cx="9091"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5" name="Rectangle 1392"/>
            <p:cNvSpPr>
              <a:spLocks noChangeArrowheads="1"/>
            </p:cNvSpPr>
            <p:nvPr/>
          </p:nvSpPr>
          <p:spPr bwMode="auto">
            <a:xfrm>
              <a:off x="5590486" y="4467563"/>
              <a:ext cx="9091"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6" name="Rectangle 1393"/>
            <p:cNvSpPr>
              <a:spLocks noChangeArrowheads="1"/>
            </p:cNvSpPr>
            <p:nvPr/>
          </p:nvSpPr>
          <p:spPr bwMode="auto">
            <a:xfrm>
              <a:off x="5602606" y="4452413"/>
              <a:ext cx="6060" cy="96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7" name="Rectangle 1394"/>
            <p:cNvSpPr>
              <a:spLocks noChangeArrowheads="1"/>
            </p:cNvSpPr>
            <p:nvPr/>
          </p:nvSpPr>
          <p:spPr bwMode="auto">
            <a:xfrm>
              <a:off x="5602606" y="4452413"/>
              <a:ext cx="6060" cy="96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8" name="Rectangle 1395"/>
            <p:cNvSpPr>
              <a:spLocks noChangeArrowheads="1"/>
            </p:cNvSpPr>
            <p:nvPr/>
          </p:nvSpPr>
          <p:spPr bwMode="auto">
            <a:xfrm>
              <a:off x="5611696"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89" name="Rectangle 1396"/>
            <p:cNvSpPr>
              <a:spLocks noChangeArrowheads="1"/>
            </p:cNvSpPr>
            <p:nvPr/>
          </p:nvSpPr>
          <p:spPr bwMode="auto">
            <a:xfrm>
              <a:off x="5611696"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0" name="Rectangle 1397"/>
            <p:cNvSpPr>
              <a:spLocks noChangeArrowheads="1"/>
            </p:cNvSpPr>
            <p:nvPr/>
          </p:nvSpPr>
          <p:spPr bwMode="auto">
            <a:xfrm>
              <a:off x="5623816" y="4455442"/>
              <a:ext cx="606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1" name="Rectangle 1398"/>
            <p:cNvSpPr>
              <a:spLocks noChangeArrowheads="1"/>
            </p:cNvSpPr>
            <p:nvPr/>
          </p:nvSpPr>
          <p:spPr bwMode="auto">
            <a:xfrm>
              <a:off x="5623816" y="4455442"/>
              <a:ext cx="606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2" name="Rectangle 1399"/>
            <p:cNvSpPr>
              <a:spLocks noChangeArrowheads="1"/>
            </p:cNvSpPr>
            <p:nvPr/>
          </p:nvSpPr>
          <p:spPr bwMode="auto">
            <a:xfrm>
              <a:off x="5632907" y="4446353"/>
              <a:ext cx="12120"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3" name="Rectangle 1400"/>
            <p:cNvSpPr>
              <a:spLocks noChangeArrowheads="1"/>
            </p:cNvSpPr>
            <p:nvPr/>
          </p:nvSpPr>
          <p:spPr bwMode="auto">
            <a:xfrm>
              <a:off x="5632907" y="4446353"/>
              <a:ext cx="12120"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4" name="Rectangle 1401"/>
            <p:cNvSpPr>
              <a:spLocks noChangeArrowheads="1"/>
            </p:cNvSpPr>
            <p:nvPr/>
          </p:nvSpPr>
          <p:spPr bwMode="auto">
            <a:xfrm>
              <a:off x="5645027"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5" name="Rectangle 1402"/>
            <p:cNvSpPr>
              <a:spLocks noChangeArrowheads="1"/>
            </p:cNvSpPr>
            <p:nvPr/>
          </p:nvSpPr>
          <p:spPr bwMode="auto">
            <a:xfrm>
              <a:off x="5645027"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6" name="Rectangle 1403"/>
            <p:cNvSpPr>
              <a:spLocks noChangeArrowheads="1"/>
            </p:cNvSpPr>
            <p:nvPr/>
          </p:nvSpPr>
          <p:spPr bwMode="auto">
            <a:xfrm>
              <a:off x="5654117" y="4452413"/>
              <a:ext cx="9091" cy="96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7" name="Rectangle 1404"/>
            <p:cNvSpPr>
              <a:spLocks noChangeArrowheads="1"/>
            </p:cNvSpPr>
            <p:nvPr/>
          </p:nvSpPr>
          <p:spPr bwMode="auto">
            <a:xfrm>
              <a:off x="5654117" y="4452413"/>
              <a:ext cx="9091" cy="96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8" name="Rectangle 1405"/>
            <p:cNvSpPr>
              <a:spLocks noChangeArrowheads="1"/>
            </p:cNvSpPr>
            <p:nvPr/>
          </p:nvSpPr>
          <p:spPr bwMode="auto">
            <a:xfrm>
              <a:off x="5663208" y="4449382"/>
              <a:ext cx="12120" cy="9999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099" name="Rectangle 1406"/>
            <p:cNvSpPr>
              <a:spLocks noChangeArrowheads="1"/>
            </p:cNvSpPr>
            <p:nvPr/>
          </p:nvSpPr>
          <p:spPr bwMode="auto">
            <a:xfrm>
              <a:off x="5663208" y="4449382"/>
              <a:ext cx="12120" cy="9999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0" name="Rectangle 1407"/>
            <p:cNvSpPr>
              <a:spLocks noChangeArrowheads="1"/>
            </p:cNvSpPr>
            <p:nvPr/>
          </p:nvSpPr>
          <p:spPr bwMode="auto">
            <a:xfrm>
              <a:off x="5675328" y="4446353"/>
              <a:ext cx="9091"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1" name="Rectangle 1408"/>
            <p:cNvSpPr>
              <a:spLocks noChangeArrowheads="1"/>
            </p:cNvSpPr>
            <p:nvPr/>
          </p:nvSpPr>
          <p:spPr bwMode="auto">
            <a:xfrm>
              <a:off x="5675328" y="4446353"/>
              <a:ext cx="9091"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2" name="Rectangle 1409"/>
            <p:cNvSpPr>
              <a:spLocks noChangeArrowheads="1"/>
            </p:cNvSpPr>
            <p:nvPr/>
          </p:nvSpPr>
          <p:spPr bwMode="auto">
            <a:xfrm>
              <a:off x="5690477" y="4422113"/>
              <a:ext cx="6060"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3" name="Rectangle 1410"/>
            <p:cNvSpPr>
              <a:spLocks noChangeArrowheads="1"/>
            </p:cNvSpPr>
            <p:nvPr/>
          </p:nvSpPr>
          <p:spPr bwMode="auto">
            <a:xfrm>
              <a:off x="5690477" y="4422113"/>
              <a:ext cx="6060"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4" name="Rectangle 1412"/>
            <p:cNvSpPr>
              <a:spLocks noChangeArrowheads="1"/>
            </p:cNvSpPr>
            <p:nvPr/>
          </p:nvSpPr>
          <p:spPr bwMode="auto">
            <a:xfrm>
              <a:off x="5699569" y="4422113"/>
              <a:ext cx="6060"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5" name="Rectangle 1413"/>
            <p:cNvSpPr>
              <a:spLocks noChangeArrowheads="1"/>
            </p:cNvSpPr>
            <p:nvPr/>
          </p:nvSpPr>
          <p:spPr bwMode="auto">
            <a:xfrm>
              <a:off x="5699569" y="4422113"/>
              <a:ext cx="6060"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6" name="Rectangle 1414"/>
            <p:cNvSpPr>
              <a:spLocks noChangeArrowheads="1"/>
            </p:cNvSpPr>
            <p:nvPr/>
          </p:nvSpPr>
          <p:spPr bwMode="auto">
            <a:xfrm>
              <a:off x="5708660" y="4413021"/>
              <a:ext cx="9091" cy="1363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7" name="Rectangle 1415"/>
            <p:cNvSpPr>
              <a:spLocks noChangeArrowheads="1"/>
            </p:cNvSpPr>
            <p:nvPr/>
          </p:nvSpPr>
          <p:spPr bwMode="auto">
            <a:xfrm>
              <a:off x="5708660" y="4413021"/>
              <a:ext cx="9091" cy="1363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8" name="Rectangle 1416"/>
            <p:cNvSpPr>
              <a:spLocks noChangeArrowheads="1"/>
            </p:cNvSpPr>
            <p:nvPr/>
          </p:nvSpPr>
          <p:spPr bwMode="auto">
            <a:xfrm>
              <a:off x="5720780" y="4419082"/>
              <a:ext cx="6060" cy="13029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09" name="Rectangle 1417"/>
            <p:cNvSpPr>
              <a:spLocks noChangeArrowheads="1"/>
            </p:cNvSpPr>
            <p:nvPr/>
          </p:nvSpPr>
          <p:spPr bwMode="auto">
            <a:xfrm>
              <a:off x="5720780" y="4419082"/>
              <a:ext cx="6060" cy="13029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0" name="Rectangle 1418"/>
            <p:cNvSpPr>
              <a:spLocks noChangeArrowheads="1"/>
            </p:cNvSpPr>
            <p:nvPr/>
          </p:nvSpPr>
          <p:spPr bwMode="auto">
            <a:xfrm>
              <a:off x="5729869" y="4397872"/>
              <a:ext cx="9091" cy="1515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1" name="Rectangle 1419"/>
            <p:cNvSpPr>
              <a:spLocks noChangeArrowheads="1"/>
            </p:cNvSpPr>
            <p:nvPr/>
          </p:nvSpPr>
          <p:spPr bwMode="auto">
            <a:xfrm>
              <a:off x="5729869" y="4397872"/>
              <a:ext cx="9091" cy="1515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2" name="Rectangle 1420"/>
            <p:cNvSpPr>
              <a:spLocks noChangeArrowheads="1"/>
            </p:cNvSpPr>
            <p:nvPr/>
          </p:nvSpPr>
          <p:spPr bwMode="auto">
            <a:xfrm>
              <a:off x="5741990" y="4391812"/>
              <a:ext cx="6060" cy="15756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3" name="Rectangle 1421"/>
            <p:cNvSpPr>
              <a:spLocks noChangeArrowheads="1"/>
            </p:cNvSpPr>
            <p:nvPr/>
          </p:nvSpPr>
          <p:spPr bwMode="auto">
            <a:xfrm>
              <a:off x="5741990" y="4391812"/>
              <a:ext cx="6060" cy="15756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4" name="Rectangle 1422"/>
            <p:cNvSpPr>
              <a:spLocks noChangeArrowheads="1"/>
            </p:cNvSpPr>
            <p:nvPr/>
          </p:nvSpPr>
          <p:spPr bwMode="auto">
            <a:xfrm>
              <a:off x="5751081" y="4391812"/>
              <a:ext cx="12120" cy="15756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5" name="Rectangle 1423"/>
            <p:cNvSpPr>
              <a:spLocks noChangeArrowheads="1"/>
            </p:cNvSpPr>
            <p:nvPr/>
          </p:nvSpPr>
          <p:spPr bwMode="auto">
            <a:xfrm>
              <a:off x="5751081" y="4391812"/>
              <a:ext cx="12120" cy="15756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6" name="Rectangle 1424"/>
            <p:cNvSpPr>
              <a:spLocks noChangeArrowheads="1"/>
            </p:cNvSpPr>
            <p:nvPr/>
          </p:nvSpPr>
          <p:spPr bwMode="auto">
            <a:xfrm>
              <a:off x="5763201" y="4397872"/>
              <a:ext cx="9091" cy="1515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7" name="Rectangle 1425"/>
            <p:cNvSpPr>
              <a:spLocks noChangeArrowheads="1"/>
            </p:cNvSpPr>
            <p:nvPr/>
          </p:nvSpPr>
          <p:spPr bwMode="auto">
            <a:xfrm>
              <a:off x="5763201" y="4397872"/>
              <a:ext cx="9091" cy="1515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8" name="Rectangle 1426"/>
            <p:cNvSpPr>
              <a:spLocks noChangeArrowheads="1"/>
            </p:cNvSpPr>
            <p:nvPr/>
          </p:nvSpPr>
          <p:spPr bwMode="auto">
            <a:xfrm>
              <a:off x="5772290" y="4373631"/>
              <a:ext cx="12120" cy="1757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19" name="Rectangle 1427"/>
            <p:cNvSpPr>
              <a:spLocks noChangeArrowheads="1"/>
            </p:cNvSpPr>
            <p:nvPr/>
          </p:nvSpPr>
          <p:spPr bwMode="auto">
            <a:xfrm>
              <a:off x="5772290" y="4373631"/>
              <a:ext cx="12120" cy="1757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0" name="Rectangle 1428"/>
            <p:cNvSpPr>
              <a:spLocks noChangeArrowheads="1"/>
            </p:cNvSpPr>
            <p:nvPr/>
          </p:nvSpPr>
          <p:spPr bwMode="auto">
            <a:xfrm>
              <a:off x="5784411" y="4370600"/>
              <a:ext cx="9091"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1" name="Rectangle 1429"/>
            <p:cNvSpPr>
              <a:spLocks noChangeArrowheads="1"/>
            </p:cNvSpPr>
            <p:nvPr/>
          </p:nvSpPr>
          <p:spPr bwMode="auto">
            <a:xfrm>
              <a:off x="5784411" y="4370600"/>
              <a:ext cx="9091"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2" name="Rectangle 1430"/>
            <p:cNvSpPr>
              <a:spLocks noChangeArrowheads="1"/>
            </p:cNvSpPr>
            <p:nvPr/>
          </p:nvSpPr>
          <p:spPr bwMode="auto">
            <a:xfrm>
              <a:off x="5793502" y="4367571"/>
              <a:ext cx="9091" cy="1818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3" name="Rectangle 1431"/>
            <p:cNvSpPr>
              <a:spLocks noChangeArrowheads="1"/>
            </p:cNvSpPr>
            <p:nvPr/>
          </p:nvSpPr>
          <p:spPr bwMode="auto">
            <a:xfrm>
              <a:off x="5793502" y="4367571"/>
              <a:ext cx="9091" cy="1818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4" name="Rectangle 1432"/>
            <p:cNvSpPr>
              <a:spLocks noChangeArrowheads="1"/>
            </p:cNvSpPr>
            <p:nvPr/>
          </p:nvSpPr>
          <p:spPr bwMode="auto">
            <a:xfrm>
              <a:off x="5808651" y="4370600"/>
              <a:ext cx="6060"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5" name="Rectangle 1433"/>
            <p:cNvSpPr>
              <a:spLocks noChangeArrowheads="1"/>
            </p:cNvSpPr>
            <p:nvPr/>
          </p:nvSpPr>
          <p:spPr bwMode="auto">
            <a:xfrm>
              <a:off x="5808651" y="4370600"/>
              <a:ext cx="6060"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6" name="Rectangle 1434"/>
            <p:cNvSpPr>
              <a:spLocks noChangeArrowheads="1"/>
            </p:cNvSpPr>
            <p:nvPr/>
          </p:nvSpPr>
          <p:spPr bwMode="auto">
            <a:xfrm>
              <a:off x="5817742" y="4346360"/>
              <a:ext cx="6060"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7" name="Rectangle 1435"/>
            <p:cNvSpPr>
              <a:spLocks noChangeArrowheads="1"/>
            </p:cNvSpPr>
            <p:nvPr/>
          </p:nvSpPr>
          <p:spPr bwMode="auto">
            <a:xfrm>
              <a:off x="5817742" y="4346360"/>
              <a:ext cx="6060"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8" name="Rectangle 1436"/>
            <p:cNvSpPr>
              <a:spLocks noChangeArrowheads="1"/>
            </p:cNvSpPr>
            <p:nvPr/>
          </p:nvSpPr>
          <p:spPr bwMode="auto">
            <a:xfrm>
              <a:off x="5826832" y="4346360"/>
              <a:ext cx="9091"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29" name="Rectangle 1437"/>
            <p:cNvSpPr>
              <a:spLocks noChangeArrowheads="1"/>
            </p:cNvSpPr>
            <p:nvPr/>
          </p:nvSpPr>
          <p:spPr bwMode="auto">
            <a:xfrm>
              <a:off x="5826832" y="4346360"/>
              <a:ext cx="9091"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0" name="Rectangle 1438"/>
            <p:cNvSpPr>
              <a:spLocks noChangeArrowheads="1"/>
            </p:cNvSpPr>
            <p:nvPr/>
          </p:nvSpPr>
          <p:spPr bwMode="auto">
            <a:xfrm>
              <a:off x="5838952" y="4346360"/>
              <a:ext cx="6060"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1" name="Rectangle 1439"/>
            <p:cNvSpPr>
              <a:spLocks noChangeArrowheads="1"/>
            </p:cNvSpPr>
            <p:nvPr/>
          </p:nvSpPr>
          <p:spPr bwMode="auto">
            <a:xfrm>
              <a:off x="5838952" y="4346360"/>
              <a:ext cx="6060"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2" name="Rectangle 1440"/>
            <p:cNvSpPr>
              <a:spLocks noChangeArrowheads="1"/>
            </p:cNvSpPr>
            <p:nvPr/>
          </p:nvSpPr>
          <p:spPr bwMode="auto">
            <a:xfrm>
              <a:off x="5848043" y="4319090"/>
              <a:ext cx="9091"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3" name="Rectangle 1441"/>
            <p:cNvSpPr>
              <a:spLocks noChangeArrowheads="1"/>
            </p:cNvSpPr>
            <p:nvPr/>
          </p:nvSpPr>
          <p:spPr bwMode="auto">
            <a:xfrm>
              <a:off x="5848043" y="4319090"/>
              <a:ext cx="9091"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4" name="Rectangle 1442"/>
            <p:cNvSpPr>
              <a:spLocks noChangeArrowheads="1"/>
            </p:cNvSpPr>
            <p:nvPr/>
          </p:nvSpPr>
          <p:spPr bwMode="auto">
            <a:xfrm>
              <a:off x="5860164" y="4319090"/>
              <a:ext cx="9091"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5" name="Rectangle 1443"/>
            <p:cNvSpPr>
              <a:spLocks noChangeArrowheads="1"/>
            </p:cNvSpPr>
            <p:nvPr/>
          </p:nvSpPr>
          <p:spPr bwMode="auto">
            <a:xfrm>
              <a:off x="5860164" y="4319090"/>
              <a:ext cx="9091"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6" name="Rectangle 1444"/>
            <p:cNvSpPr>
              <a:spLocks noChangeArrowheads="1"/>
            </p:cNvSpPr>
            <p:nvPr/>
          </p:nvSpPr>
          <p:spPr bwMode="auto">
            <a:xfrm>
              <a:off x="5869253" y="4322119"/>
              <a:ext cx="12120" cy="2272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7" name="Rectangle 1445"/>
            <p:cNvSpPr>
              <a:spLocks noChangeArrowheads="1"/>
            </p:cNvSpPr>
            <p:nvPr/>
          </p:nvSpPr>
          <p:spPr bwMode="auto">
            <a:xfrm>
              <a:off x="5869253" y="4322119"/>
              <a:ext cx="12120" cy="2272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8" name="Rectangle 1446"/>
            <p:cNvSpPr>
              <a:spLocks noChangeArrowheads="1"/>
            </p:cNvSpPr>
            <p:nvPr/>
          </p:nvSpPr>
          <p:spPr bwMode="auto">
            <a:xfrm>
              <a:off x="5881373" y="4300910"/>
              <a:ext cx="9091" cy="24846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39" name="Rectangle 1447"/>
            <p:cNvSpPr>
              <a:spLocks noChangeArrowheads="1"/>
            </p:cNvSpPr>
            <p:nvPr/>
          </p:nvSpPr>
          <p:spPr bwMode="auto">
            <a:xfrm>
              <a:off x="5881373" y="4300910"/>
              <a:ext cx="9091" cy="24846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0" name="Rectangle 1448"/>
            <p:cNvSpPr>
              <a:spLocks noChangeArrowheads="1"/>
            </p:cNvSpPr>
            <p:nvPr/>
          </p:nvSpPr>
          <p:spPr bwMode="auto">
            <a:xfrm>
              <a:off x="5890464" y="4288789"/>
              <a:ext cx="12120" cy="2605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1" name="Rectangle 1449"/>
            <p:cNvSpPr>
              <a:spLocks noChangeArrowheads="1"/>
            </p:cNvSpPr>
            <p:nvPr/>
          </p:nvSpPr>
          <p:spPr bwMode="auto">
            <a:xfrm>
              <a:off x="5890464" y="4288789"/>
              <a:ext cx="12120" cy="2605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2" name="Rectangle 1450"/>
            <p:cNvSpPr>
              <a:spLocks noChangeArrowheads="1"/>
            </p:cNvSpPr>
            <p:nvPr/>
          </p:nvSpPr>
          <p:spPr bwMode="auto">
            <a:xfrm>
              <a:off x="5902585" y="4276669"/>
              <a:ext cx="9091" cy="272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3" name="Rectangle 1451"/>
            <p:cNvSpPr>
              <a:spLocks noChangeArrowheads="1"/>
            </p:cNvSpPr>
            <p:nvPr/>
          </p:nvSpPr>
          <p:spPr bwMode="auto">
            <a:xfrm>
              <a:off x="5902585" y="4276669"/>
              <a:ext cx="9091" cy="272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4" name="Rectangle 1452"/>
            <p:cNvSpPr>
              <a:spLocks noChangeArrowheads="1"/>
            </p:cNvSpPr>
            <p:nvPr/>
          </p:nvSpPr>
          <p:spPr bwMode="auto">
            <a:xfrm>
              <a:off x="5914705" y="4279698"/>
              <a:ext cx="6060" cy="2696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5" name="Rectangle 1453"/>
            <p:cNvSpPr>
              <a:spLocks noChangeArrowheads="1"/>
            </p:cNvSpPr>
            <p:nvPr/>
          </p:nvSpPr>
          <p:spPr bwMode="auto">
            <a:xfrm>
              <a:off x="5914705" y="4279698"/>
              <a:ext cx="6060" cy="2696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6" name="Rectangle 1454"/>
            <p:cNvSpPr>
              <a:spLocks noChangeArrowheads="1"/>
            </p:cNvSpPr>
            <p:nvPr/>
          </p:nvSpPr>
          <p:spPr bwMode="auto">
            <a:xfrm>
              <a:off x="5926825" y="4276669"/>
              <a:ext cx="6060" cy="272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7" name="Rectangle 1455"/>
            <p:cNvSpPr>
              <a:spLocks noChangeArrowheads="1"/>
            </p:cNvSpPr>
            <p:nvPr/>
          </p:nvSpPr>
          <p:spPr bwMode="auto">
            <a:xfrm>
              <a:off x="5926825" y="4276669"/>
              <a:ext cx="6060" cy="272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8" name="Rectangle 1456"/>
            <p:cNvSpPr>
              <a:spLocks noChangeArrowheads="1"/>
            </p:cNvSpPr>
            <p:nvPr/>
          </p:nvSpPr>
          <p:spPr bwMode="auto">
            <a:xfrm>
              <a:off x="5935914" y="4255458"/>
              <a:ext cx="6060" cy="29391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49" name="Rectangle 1457"/>
            <p:cNvSpPr>
              <a:spLocks noChangeArrowheads="1"/>
            </p:cNvSpPr>
            <p:nvPr/>
          </p:nvSpPr>
          <p:spPr bwMode="auto">
            <a:xfrm>
              <a:off x="5935914" y="4255458"/>
              <a:ext cx="6060" cy="29391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0" name="Rectangle 1458"/>
            <p:cNvSpPr>
              <a:spLocks noChangeArrowheads="1"/>
            </p:cNvSpPr>
            <p:nvPr/>
          </p:nvSpPr>
          <p:spPr bwMode="auto">
            <a:xfrm>
              <a:off x="5945006" y="4255458"/>
              <a:ext cx="9091" cy="29391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1" name="Rectangle 1459"/>
            <p:cNvSpPr>
              <a:spLocks noChangeArrowheads="1"/>
            </p:cNvSpPr>
            <p:nvPr/>
          </p:nvSpPr>
          <p:spPr bwMode="auto">
            <a:xfrm>
              <a:off x="5945006" y="4255458"/>
              <a:ext cx="9091" cy="29391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2" name="Rectangle 1460"/>
            <p:cNvSpPr>
              <a:spLocks noChangeArrowheads="1"/>
            </p:cNvSpPr>
            <p:nvPr/>
          </p:nvSpPr>
          <p:spPr bwMode="auto">
            <a:xfrm>
              <a:off x="5957126" y="4237277"/>
              <a:ext cx="6060" cy="31209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3" name="Rectangle 1461"/>
            <p:cNvSpPr>
              <a:spLocks noChangeArrowheads="1"/>
            </p:cNvSpPr>
            <p:nvPr/>
          </p:nvSpPr>
          <p:spPr bwMode="auto">
            <a:xfrm>
              <a:off x="5957126" y="4237277"/>
              <a:ext cx="6060" cy="31209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4" name="Rectangle 1462"/>
            <p:cNvSpPr>
              <a:spLocks noChangeArrowheads="1"/>
            </p:cNvSpPr>
            <p:nvPr/>
          </p:nvSpPr>
          <p:spPr bwMode="auto">
            <a:xfrm>
              <a:off x="5966215" y="4228188"/>
              <a:ext cx="9091" cy="32118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5" name="Rectangle 1463"/>
            <p:cNvSpPr>
              <a:spLocks noChangeArrowheads="1"/>
            </p:cNvSpPr>
            <p:nvPr/>
          </p:nvSpPr>
          <p:spPr bwMode="auto">
            <a:xfrm>
              <a:off x="5966215" y="4228188"/>
              <a:ext cx="9091" cy="32118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56" name="Rectangle 1464"/>
            <p:cNvSpPr>
              <a:spLocks noChangeArrowheads="1"/>
            </p:cNvSpPr>
            <p:nvPr/>
          </p:nvSpPr>
          <p:spPr bwMode="auto">
            <a:xfrm>
              <a:off x="5978335" y="4200916"/>
              <a:ext cx="9091" cy="34845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6" name="Rectangle 1465"/>
            <p:cNvSpPr>
              <a:spLocks noChangeArrowheads="1"/>
            </p:cNvSpPr>
            <p:nvPr/>
          </p:nvSpPr>
          <p:spPr bwMode="auto">
            <a:xfrm>
              <a:off x="5978335" y="4200916"/>
              <a:ext cx="9091" cy="34845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7" name="Rectangle 1466"/>
            <p:cNvSpPr>
              <a:spLocks noChangeArrowheads="1"/>
            </p:cNvSpPr>
            <p:nvPr/>
          </p:nvSpPr>
          <p:spPr bwMode="auto">
            <a:xfrm>
              <a:off x="5987427" y="4194856"/>
              <a:ext cx="12120" cy="3545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8" name="Rectangle 1467"/>
            <p:cNvSpPr>
              <a:spLocks noChangeArrowheads="1"/>
            </p:cNvSpPr>
            <p:nvPr/>
          </p:nvSpPr>
          <p:spPr bwMode="auto">
            <a:xfrm>
              <a:off x="5987427" y="4194856"/>
              <a:ext cx="12120" cy="3545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79" name="Rectangle 1468"/>
            <p:cNvSpPr>
              <a:spLocks noChangeArrowheads="1"/>
            </p:cNvSpPr>
            <p:nvPr/>
          </p:nvSpPr>
          <p:spPr bwMode="auto">
            <a:xfrm>
              <a:off x="5999547" y="4188796"/>
              <a:ext cx="9091" cy="3605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0" name="Rectangle 1469"/>
            <p:cNvSpPr>
              <a:spLocks noChangeArrowheads="1"/>
            </p:cNvSpPr>
            <p:nvPr/>
          </p:nvSpPr>
          <p:spPr bwMode="auto">
            <a:xfrm>
              <a:off x="5999547" y="4188796"/>
              <a:ext cx="9091" cy="3605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1" name="Rectangle 1470"/>
            <p:cNvSpPr>
              <a:spLocks noChangeArrowheads="1"/>
            </p:cNvSpPr>
            <p:nvPr/>
          </p:nvSpPr>
          <p:spPr bwMode="auto">
            <a:xfrm>
              <a:off x="6008636" y="4170615"/>
              <a:ext cx="12120" cy="3787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2" name="Rectangle 1471"/>
            <p:cNvSpPr>
              <a:spLocks noChangeArrowheads="1"/>
            </p:cNvSpPr>
            <p:nvPr/>
          </p:nvSpPr>
          <p:spPr bwMode="auto">
            <a:xfrm>
              <a:off x="6008636" y="4170615"/>
              <a:ext cx="12120" cy="3787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3" name="Rectangle 1472"/>
            <p:cNvSpPr>
              <a:spLocks noChangeArrowheads="1"/>
            </p:cNvSpPr>
            <p:nvPr/>
          </p:nvSpPr>
          <p:spPr bwMode="auto">
            <a:xfrm>
              <a:off x="6020756" y="4176676"/>
              <a:ext cx="9091" cy="3727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4" name="Rectangle 1473"/>
            <p:cNvSpPr>
              <a:spLocks noChangeArrowheads="1"/>
            </p:cNvSpPr>
            <p:nvPr/>
          </p:nvSpPr>
          <p:spPr bwMode="auto">
            <a:xfrm>
              <a:off x="6020756" y="4176676"/>
              <a:ext cx="9091" cy="3727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5" name="Rectangle 1474"/>
            <p:cNvSpPr>
              <a:spLocks noChangeArrowheads="1"/>
            </p:cNvSpPr>
            <p:nvPr/>
          </p:nvSpPr>
          <p:spPr bwMode="auto">
            <a:xfrm>
              <a:off x="6032877" y="4140315"/>
              <a:ext cx="6060" cy="4090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6" name="Rectangle 1475"/>
            <p:cNvSpPr>
              <a:spLocks noChangeArrowheads="1"/>
            </p:cNvSpPr>
            <p:nvPr/>
          </p:nvSpPr>
          <p:spPr bwMode="auto">
            <a:xfrm>
              <a:off x="6032877" y="4140315"/>
              <a:ext cx="6060" cy="4090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7" name="Rectangle 1476"/>
            <p:cNvSpPr>
              <a:spLocks noChangeArrowheads="1"/>
            </p:cNvSpPr>
            <p:nvPr/>
          </p:nvSpPr>
          <p:spPr bwMode="auto">
            <a:xfrm>
              <a:off x="6044997" y="4125165"/>
              <a:ext cx="6060" cy="42421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8" name="Rectangle 1477"/>
            <p:cNvSpPr>
              <a:spLocks noChangeArrowheads="1"/>
            </p:cNvSpPr>
            <p:nvPr/>
          </p:nvSpPr>
          <p:spPr bwMode="auto">
            <a:xfrm>
              <a:off x="6044997" y="4125165"/>
              <a:ext cx="6060" cy="42421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89" name="Rectangle 1478"/>
            <p:cNvSpPr>
              <a:spLocks noChangeArrowheads="1"/>
            </p:cNvSpPr>
            <p:nvPr/>
          </p:nvSpPr>
          <p:spPr bwMode="auto">
            <a:xfrm>
              <a:off x="6054088" y="4097894"/>
              <a:ext cx="6060" cy="4514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0" name="Rectangle 1479"/>
            <p:cNvSpPr>
              <a:spLocks noChangeArrowheads="1"/>
            </p:cNvSpPr>
            <p:nvPr/>
          </p:nvSpPr>
          <p:spPr bwMode="auto">
            <a:xfrm>
              <a:off x="6054088" y="4097894"/>
              <a:ext cx="6060" cy="4514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1" name="Rectangle 1480"/>
            <p:cNvSpPr>
              <a:spLocks noChangeArrowheads="1"/>
            </p:cNvSpPr>
            <p:nvPr/>
          </p:nvSpPr>
          <p:spPr bwMode="auto">
            <a:xfrm>
              <a:off x="6063177" y="4085773"/>
              <a:ext cx="9091" cy="46360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2" name="Rectangle 1481"/>
            <p:cNvSpPr>
              <a:spLocks noChangeArrowheads="1"/>
            </p:cNvSpPr>
            <p:nvPr/>
          </p:nvSpPr>
          <p:spPr bwMode="auto">
            <a:xfrm>
              <a:off x="6063177" y="4085773"/>
              <a:ext cx="9091" cy="46360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3" name="Rectangle 1482"/>
            <p:cNvSpPr>
              <a:spLocks noChangeArrowheads="1"/>
            </p:cNvSpPr>
            <p:nvPr/>
          </p:nvSpPr>
          <p:spPr bwMode="auto">
            <a:xfrm>
              <a:off x="6075298" y="4082744"/>
              <a:ext cx="6060" cy="46663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4" name="Rectangle 1483"/>
            <p:cNvSpPr>
              <a:spLocks noChangeArrowheads="1"/>
            </p:cNvSpPr>
            <p:nvPr/>
          </p:nvSpPr>
          <p:spPr bwMode="auto">
            <a:xfrm>
              <a:off x="6075298" y="4082744"/>
              <a:ext cx="6060" cy="46663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5" name="Rectangle 1484"/>
            <p:cNvSpPr>
              <a:spLocks noChangeArrowheads="1"/>
            </p:cNvSpPr>
            <p:nvPr/>
          </p:nvSpPr>
          <p:spPr bwMode="auto">
            <a:xfrm>
              <a:off x="6084389" y="4058504"/>
              <a:ext cx="12120" cy="4908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6" name="Rectangle 1485"/>
            <p:cNvSpPr>
              <a:spLocks noChangeArrowheads="1"/>
            </p:cNvSpPr>
            <p:nvPr/>
          </p:nvSpPr>
          <p:spPr bwMode="auto">
            <a:xfrm>
              <a:off x="6084389" y="4058504"/>
              <a:ext cx="12120" cy="4908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7" name="Rectangle 1486"/>
            <p:cNvSpPr>
              <a:spLocks noChangeArrowheads="1"/>
            </p:cNvSpPr>
            <p:nvPr/>
          </p:nvSpPr>
          <p:spPr bwMode="auto">
            <a:xfrm>
              <a:off x="6096509" y="4049412"/>
              <a:ext cx="9091" cy="4999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8" name="Rectangle 1487"/>
            <p:cNvSpPr>
              <a:spLocks noChangeArrowheads="1"/>
            </p:cNvSpPr>
            <p:nvPr/>
          </p:nvSpPr>
          <p:spPr bwMode="auto">
            <a:xfrm>
              <a:off x="6096509" y="4049412"/>
              <a:ext cx="9091" cy="4999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199" name="Rectangle 1488"/>
            <p:cNvSpPr>
              <a:spLocks noChangeArrowheads="1"/>
            </p:cNvSpPr>
            <p:nvPr/>
          </p:nvSpPr>
          <p:spPr bwMode="auto">
            <a:xfrm>
              <a:off x="6105599" y="4046383"/>
              <a:ext cx="12120" cy="5029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0" name="Rectangle 1489"/>
            <p:cNvSpPr>
              <a:spLocks noChangeArrowheads="1"/>
            </p:cNvSpPr>
            <p:nvPr/>
          </p:nvSpPr>
          <p:spPr bwMode="auto">
            <a:xfrm>
              <a:off x="6105599" y="4046383"/>
              <a:ext cx="12120" cy="5029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1" name="Rectangle 1490"/>
            <p:cNvSpPr>
              <a:spLocks noChangeArrowheads="1"/>
            </p:cNvSpPr>
            <p:nvPr/>
          </p:nvSpPr>
          <p:spPr bwMode="auto">
            <a:xfrm>
              <a:off x="6117719" y="4003962"/>
              <a:ext cx="9091" cy="5454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2" name="Rectangle 1491"/>
            <p:cNvSpPr>
              <a:spLocks noChangeArrowheads="1"/>
            </p:cNvSpPr>
            <p:nvPr/>
          </p:nvSpPr>
          <p:spPr bwMode="auto">
            <a:xfrm>
              <a:off x="6117719" y="4003962"/>
              <a:ext cx="9091" cy="5454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3" name="Rectangle 1492"/>
            <p:cNvSpPr>
              <a:spLocks noChangeArrowheads="1"/>
            </p:cNvSpPr>
            <p:nvPr/>
          </p:nvSpPr>
          <p:spPr bwMode="auto">
            <a:xfrm>
              <a:off x="6126810" y="3973662"/>
              <a:ext cx="12120" cy="57571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4" name="Rectangle 1493"/>
            <p:cNvSpPr>
              <a:spLocks noChangeArrowheads="1"/>
            </p:cNvSpPr>
            <p:nvPr/>
          </p:nvSpPr>
          <p:spPr bwMode="auto">
            <a:xfrm>
              <a:off x="6126810" y="3973662"/>
              <a:ext cx="12120" cy="57571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5" name="Rectangle 1494"/>
            <p:cNvSpPr>
              <a:spLocks noChangeArrowheads="1"/>
            </p:cNvSpPr>
            <p:nvPr/>
          </p:nvSpPr>
          <p:spPr bwMode="auto">
            <a:xfrm>
              <a:off x="6141959" y="3982751"/>
              <a:ext cx="6060" cy="5666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6" name="Rectangle 1495"/>
            <p:cNvSpPr>
              <a:spLocks noChangeArrowheads="1"/>
            </p:cNvSpPr>
            <p:nvPr/>
          </p:nvSpPr>
          <p:spPr bwMode="auto">
            <a:xfrm>
              <a:off x="6141959" y="3982751"/>
              <a:ext cx="6060" cy="5666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7" name="Rectangle 1496"/>
            <p:cNvSpPr>
              <a:spLocks noChangeArrowheads="1"/>
            </p:cNvSpPr>
            <p:nvPr/>
          </p:nvSpPr>
          <p:spPr bwMode="auto">
            <a:xfrm>
              <a:off x="6151051" y="3943361"/>
              <a:ext cx="6060" cy="6060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8" name="Rectangle 1497"/>
            <p:cNvSpPr>
              <a:spLocks noChangeArrowheads="1"/>
            </p:cNvSpPr>
            <p:nvPr/>
          </p:nvSpPr>
          <p:spPr bwMode="auto">
            <a:xfrm>
              <a:off x="6151051" y="3943361"/>
              <a:ext cx="6060" cy="6060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09" name="Rectangle 1498"/>
            <p:cNvSpPr>
              <a:spLocks noChangeArrowheads="1"/>
            </p:cNvSpPr>
            <p:nvPr/>
          </p:nvSpPr>
          <p:spPr bwMode="auto">
            <a:xfrm>
              <a:off x="6163171" y="3907000"/>
              <a:ext cx="6060" cy="64237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0" name="Rectangle 1499"/>
            <p:cNvSpPr>
              <a:spLocks noChangeArrowheads="1"/>
            </p:cNvSpPr>
            <p:nvPr/>
          </p:nvSpPr>
          <p:spPr bwMode="auto">
            <a:xfrm>
              <a:off x="6163171" y="3907000"/>
              <a:ext cx="6060" cy="64237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1" name="Rectangle 1500"/>
            <p:cNvSpPr>
              <a:spLocks noChangeArrowheads="1"/>
            </p:cNvSpPr>
            <p:nvPr/>
          </p:nvSpPr>
          <p:spPr bwMode="auto">
            <a:xfrm>
              <a:off x="6172260" y="3900940"/>
              <a:ext cx="6060" cy="64843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2" name="Rectangle 1501"/>
            <p:cNvSpPr>
              <a:spLocks noChangeArrowheads="1"/>
            </p:cNvSpPr>
            <p:nvPr/>
          </p:nvSpPr>
          <p:spPr bwMode="auto">
            <a:xfrm>
              <a:off x="6172260" y="3900940"/>
              <a:ext cx="6060" cy="64843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3" name="Rectangle 1502"/>
            <p:cNvSpPr>
              <a:spLocks noChangeArrowheads="1"/>
            </p:cNvSpPr>
            <p:nvPr/>
          </p:nvSpPr>
          <p:spPr bwMode="auto">
            <a:xfrm>
              <a:off x="6181351" y="3873668"/>
              <a:ext cx="9091" cy="67570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4" name="Rectangle 1503"/>
            <p:cNvSpPr>
              <a:spLocks noChangeArrowheads="1"/>
            </p:cNvSpPr>
            <p:nvPr/>
          </p:nvSpPr>
          <p:spPr bwMode="auto">
            <a:xfrm>
              <a:off x="6181351" y="3873668"/>
              <a:ext cx="9091" cy="67570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5" name="Rectangle 1504"/>
            <p:cNvSpPr>
              <a:spLocks noChangeArrowheads="1"/>
            </p:cNvSpPr>
            <p:nvPr/>
          </p:nvSpPr>
          <p:spPr bwMode="auto">
            <a:xfrm>
              <a:off x="6193472" y="3846398"/>
              <a:ext cx="6060" cy="7029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6" name="Rectangle 1505"/>
            <p:cNvSpPr>
              <a:spLocks noChangeArrowheads="1"/>
            </p:cNvSpPr>
            <p:nvPr/>
          </p:nvSpPr>
          <p:spPr bwMode="auto">
            <a:xfrm>
              <a:off x="6193472" y="3846398"/>
              <a:ext cx="6060" cy="7029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7" name="Rectangle 1506"/>
            <p:cNvSpPr>
              <a:spLocks noChangeArrowheads="1"/>
            </p:cNvSpPr>
            <p:nvPr/>
          </p:nvSpPr>
          <p:spPr bwMode="auto">
            <a:xfrm>
              <a:off x="6202561" y="3794886"/>
              <a:ext cx="12120" cy="75448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8" name="Rectangle 1507"/>
            <p:cNvSpPr>
              <a:spLocks noChangeArrowheads="1"/>
            </p:cNvSpPr>
            <p:nvPr/>
          </p:nvSpPr>
          <p:spPr bwMode="auto">
            <a:xfrm>
              <a:off x="6202561" y="3794886"/>
              <a:ext cx="12120" cy="75448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19" name="Rectangle 1508"/>
            <p:cNvSpPr>
              <a:spLocks noChangeArrowheads="1"/>
            </p:cNvSpPr>
            <p:nvPr/>
          </p:nvSpPr>
          <p:spPr bwMode="auto">
            <a:xfrm>
              <a:off x="6214681" y="3770646"/>
              <a:ext cx="9091" cy="77873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0" name="Rectangle 1509"/>
            <p:cNvSpPr>
              <a:spLocks noChangeArrowheads="1"/>
            </p:cNvSpPr>
            <p:nvPr/>
          </p:nvSpPr>
          <p:spPr bwMode="auto">
            <a:xfrm>
              <a:off x="6214681" y="3770646"/>
              <a:ext cx="9091" cy="77873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1" name="Rectangle 1510"/>
            <p:cNvSpPr>
              <a:spLocks noChangeArrowheads="1"/>
            </p:cNvSpPr>
            <p:nvPr/>
          </p:nvSpPr>
          <p:spPr bwMode="auto">
            <a:xfrm>
              <a:off x="6223772" y="3764586"/>
              <a:ext cx="12120" cy="78479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2" name="Rectangle 1511"/>
            <p:cNvSpPr>
              <a:spLocks noChangeArrowheads="1"/>
            </p:cNvSpPr>
            <p:nvPr/>
          </p:nvSpPr>
          <p:spPr bwMode="auto">
            <a:xfrm>
              <a:off x="6223772" y="3764586"/>
              <a:ext cx="12120" cy="78479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3" name="Rectangle 1512"/>
            <p:cNvSpPr>
              <a:spLocks noChangeArrowheads="1"/>
            </p:cNvSpPr>
            <p:nvPr/>
          </p:nvSpPr>
          <p:spPr bwMode="auto">
            <a:xfrm>
              <a:off x="6235893" y="3694895"/>
              <a:ext cx="9091" cy="854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4" name="Rectangle 1513"/>
            <p:cNvSpPr>
              <a:spLocks noChangeArrowheads="1"/>
            </p:cNvSpPr>
            <p:nvPr/>
          </p:nvSpPr>
          <p:spPr bwMode="auto">
            <a:xfrm>
              <a:off x="6235893" y="3694895"/>
              <a:ext cx="9091" cy="854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5" name="Rectangle 1514"/>
            <p:cNvSpPr>
              <a:spLocks noChangeArrowheads="1"/>
            </p:cNvSpPr>
            <p:nvPr/>
          </p:nvSpPr>
          <p:spPr bwMode="auto">
            <a:xfrm>
              <a:off x="6244982" y="3658534"/>
              <a:ext cx="12120" cy="890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6" name="Rectangle 1515"/>
            <p:cNvSpPr>
              <a:spLocks noChangeArrowheads="1"/>
            </p:cNvSpPr>
            <p:nvPr/>
          </p:nvSpPr>
          <p:spPr bwMode="auto">
            <a:xfrm>
              <a:off x="6244982" y="3658534"/>
              <a:ext cx="12120" cy="890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7" name="Rectangle 1516"/>
            <p:cNvSpPr>
              <a:spLocks noChangeArrowheads="1"/>
            </p:cNvSpPr>
            <p:nvPr/>
          </p:nvSpPr>
          <p:spPr bwMode="auto">
            <a:xfrm>
              <a:off x="6260133" y="3579752"/>
              <a:ext cx="6060" cy="96962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8" name="Rectangle 1517"/>
            <p:cNvSpPr>
              <a:spLocks noChangeArrowheads="1"/>
            </p:cNvSpPr>
            <p:nvPr/>
          </p:nvSpPr>
          <p:spPr bwMode="auto">
            <a:xfrm>
              <a:off x="6260133" y="3579752"/>
              <a:ext cx="6060" cy="96962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29" name="Rectangle 1518"/>
            <p:cNvSpPr>
              <a:spLocks noChangeArrowheads="1"/>
            </p:cNvSpPr>
            <p:nvPr/>
          </p:nvSpPr>
          <p:spPr bwMode="auto">
            <a:xfrm>
              <a:off x="6269223" y="3519150"/>
              <a:ext cx="6060" cy="10302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0" name="Rectangle 1519"/>
            <p:cNvSpPr>
              <a:spLocks noChangeArrowheads="1"/>
            </p:cNvSpPr>
            <p:nvPr/>
          </p:nvSpPr>
          <p:spPr bwMode="auto">
            <a:xfrm>
              <a:off x="6269223" y="3519150"/>
              <a:ext cx="6060" cy="10302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1" name="Rectangle 1520"/>
            <p:cNvSpPr>
              <a:spLocks noChangeArrowheads="1"/>
            </p:cNvSpPr>
            <p:nvPr/>
          </p:nvSpPr>
          <p:spPr bwMode="auto">
            <a:xfrm>
              <a:off x="6281343" y="3482790"/>
              <a:ext cx="6060" cy="10665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2" name="Rectangle 1521"/>
            <p:cNvSpPr>
              <a:spLocks noChangeArrowheads="1"/>
            </p:cNvSpPr>
            <p:nvPr/>
          </p:nvSpPr>
          <p:spPr bwMode="auto">
            <a:xfrm>
              <a:off x="6281343" y="3482790"/>
              <a:ext cx="6060" cy="10665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3" name="Rectangle 1522"/>
            <p:cNvSpPr>
              <a:spLocks noChangeArrowheads="1"/>
            </p:cNvSpPr>
            <p:nvPr/>
          </p:nvSpPr>
          <p:spPr bwMode="auto">
            <a:xfrm>
              <a:off x="6290434" y="3358556"/>
              <a:ext cx="6060" cy="11908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4" name="Rectangle 1523"/>
            <p:cNvSpPr>
              <a:spLocks noChangeArrowheads="1"/>
            </p:cNvSpPr>
            <p:nvPr/>
          </p:nvSpPr>
          <p:spPr bwMode="auto">
            <a:xfrm>
              <a:off x="6290434" y="3358556"/>
              <a:ext cx="6060" cy="11908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5" name="Rectangle 1524"/>
            <p:cNvSpPr>
              <a:spLocks noChangeArrowheads="1"/>
            </p:cNvSpPr>
            <p:nvPr/>
          </p:nvSpPr>
          <p:spPr bwMode="auto">
            <a:xfrm>
              <a:off x="6302554" y="3246444"/>
              <a:ext cx="6060" cy="13029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6" name="Rectangle 1525"/>
            <p:cNvSpPr>
              <a:spLocks noChangeArrowheads="1"/>
            </p:cNvSpPr>
            <p:nvPr/>
          </p:nvSpPr>
          <p:spPr bwMode="auto">
            <a:xfrm>
              <a:off x="6302554" y="3246444"/>
              <a:ext cx="6060" cy="13029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7" name="Rectangle 1526"/>
            <p:cNvSpPr>
              <a:spLocks noChangeArrowheads="1"/>
            </p:cNvSpPr>
            <p:nvPr/>
          </p:nvSpPr>
          <p:spPr bwMode="auto">
            <a:xfrm>
              <a:off x="6311644" y="3004038"/>
              <a:ext cx="6060" cy="154533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8" name="Rectangle 1527"/>
            <p:cNvSpPr>
              <a:spLocks noChangeArrowheads="1"/>
            </p:cNvSpPr>
            <p:nvPr/>
          </p:nvSpPr>
          <p:spPr bwMode="auto">
            <a:xfrm>
              <a:off x="6311644" y="3004038"/>
              <a:ext cx="6060" cy="154533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39" name="Rectangle 1528"/>
            <p:cNvSpPr>
              <a:spLocks noChangeArrowheads="1"/>
            </p:cNvSpPr>
            <p:nvPr/>
          </p:nvSpPr>
          <p:spPr bwMode="auto">
            <a:xfrm>
              <a:off x="6320735" y="2607097"/>
              <a:ext cx="12120" cy="19422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0" name="Rectangle 1529"/>
            <p:cNvSpPr>
              <a:spLocks noChangeArrowheads="1"/>
            </p:cNvSpPr>
            <p:nvPr/>
          </p:nvSpPr>
          <p:spPr bwMode="auto">
            <a:xfrm>
              <a:off x="6320735" y="2607097"/>
              <a:ext cx="12120" cy="19422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1" name="Rectangle 1530"/>
            <p:cNvSpPr>
              <a:spLocks noChangeArrowheads="1"/>
            </p:cNvSpPr>
            <p:nvPr/>
          </p:nvSpPr>
          <p:spPr bwMode="auto">
            <a:xfrm>
              <a:off x="6332855" y="2146526"/>
              <a:ext cx="9091" cy="240285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2" name="Rectangle 1531"/>
            <p:cNvSpPr>
              <a:spLocks noChangeArrowheads="1"/>
            </p:cNvSpPr>
            <p:nvPr/>
          </p:nvSpPr>
          <p:spPr bwMode="auto">
            <a:xfrm>
              <a:off x="6332855" y="2146526"/>
              <a:ext cx="9091" cy="240285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3" name="Rectangle 1532"/>
            <p:cNvSpPr>
              <a:spLocks noChangeArrowheads="1"/>
            </p:cNvSpPr>
            <p:nvPr/>
          </p:nvSpPr>
          <p:spPr bwMode="auto">
            <a:xfrm>
              <a:off x="6341944" y="2276820"/>
              <a:ext cx="12120" cy="22725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4" name="Rectangle 1533"/>
            <p:cNvSpPr>
              <a:spLocks noChangeArrowheads="1"/>
            </p:cNvSpPr>
            <p:nvPr/>
          </p:nvSpPr>
          <p:spPr bwMode="auto">
            <a:xfrm>
              <a:off x="6341944" y="2276820"/>
              <a:ext cx="12120" cy="22725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5" name="Rectangle 1534"/>
            <p:cNvSpPr>
              <a:spLocks noChangeArrowheads="1"/>
            </p:cNvSpPr>
            <p:nvPr/>
          </p:nvSpPr>
          <p:spPr bwMode="auto">
            <a:xfrm>
              <a:off x="6354065" y="2797993"/>
              <a:ext cx="9091" cy="17513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6" name="Rectangle 1535"/>
            <p:cNvSpPr>
              <a:spLocks noChangeArrowheads="1"/>
            </p:cNvSpPr>
            <p:nvPr/>
          </p:nvSpPr>
          <p:spPr bwMode="auto">
            <a:xfrm>
              <a:off x="6354065" y="2797993"/>
              <a:ext cx="9091" cy="17513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7" name="Rectangle 1536"/>
            <p:cNvSpPr>
              <a:spLocks noChangeArrowheads="1"/>
            </p:cNvSpPr>
            <p:nvPr/>
          </p:nvSpPr>
          <p:spPr bwMode="auto">
            <a:xfrm>
              <a:off x="6363156" y="3031308"/>
              <a:ext cx="12120" cy="151806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8" name="Rectangle 1537"/>
            <p:cNvSpPr>
              <a:spLocks noChangeArrowheads="1"/>
            </p:cNvSpPr>
            <p:nvPr/>
          </p:nvSpPr>
          <p:spPr bwMode="auto">
            <a:xfrm>
              <a:off x="6363156" y="3031308"/>
              <a:ext cx="12120" cy="151806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49" name="Rectangle 1538"/>
            <p:cNvSpPr>
              <a:spLocks noChangeArrowheads="1"/>
            </p:cNvSpPr>
            <p:nvPr/>
          </p:nvSpPr>
          <p:spPr bwMode="auto">
            <a:xfrm>
              <a:off x="6378305" y="3228263"/>
              <a:ext cx="6060" cy="13211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0" name="Rectangle 1539"/>
            <p:cNvSpPr>
              <a:spLocks noChangeArrowheads="1"/>
            </p:cNvSpPr>
            <p:nvPr/>
          </p:nvSpPr>
          <p:spPr bwMode="auto">
            <a:xfrm>
              <a:off x="6378305" y="3228263"/>
              <a:ext cx="6060" cy="13211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1" name="Rectangle 1540"/>
            <p:cNvSpPr>
              <a:spLocks noChangeArrowheads="1"/>
            </p:cNvSpPr>
            <p:nvPr/>
          </p:nvSpPr>
          <p:spPr bwMode="auto">
            <a:xfrm>
              <a:off x="6387396" y="3331286"/>
              <a:ext cx="6060" cy="121809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2" name="Rectangle 1541"/>
            <p:cNvSpPr>
              <a:spLocks noChangeArrowheads="1"/>
            </p:cNvSpPr>
            <p:nvPr/>
          </p:nvSpPr>
          <p:spPr bwMode="auto">
            <a:xfrm>
              <a:off x="6387396" y="3331286"/>
              <a:ext cx="6060" cy="121809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3" name="Rectangle 1542"/>
            <p:cNvSpPr>
              <a:spLocks noChangeArrowheads="1"/>
            </p:cNvSpPr>
            <p:nvPr/>
          </p:nvSpPr>
          <p:spPr bwMode="auto">
            <a:xfrm>
              <a:off x="6399517" y="3446429"/>
              <a:ext cx="6060" cy="110294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4" name="Rectangle 1543"/>
            <p:cNvSpPr>
              <a:spLocks noChangeArrowheads="1"/>
            </p:cNvSpPr>
            <p:nvPr/>
          </p:nvSpPr>
          <p:spPr bwMode="auto">
            <a:xfrm>
              <a:off x="6399517" y="3446429"/>
              <a:ext cx="6060" cy="110294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5" name="Rectangle 1544"/>
            <p:cNvSpPr>
              <a:spLocks noChangeArrowheads="1"/>
            </p:cNvSpPr>
            <p:nvPr/>
          </p:nvSpPr>
          <p:spPr bwMode="auto">
            <a:xfrm>
              <a:off x="6408606" y="3519150"/>
              <a:ext cx="6060" cy="103022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6" name="Rectangle 1545"/>
            <p:cNvSpPr>
              <a:spLocks noChangeArrowheads="1"/>
            </p:cNvSpPr>
            <p:nvPr/>
          </p:nvSpPr>
          <p:spPr bwMode="auto">
            <a:xfrm>
              <a:off x="6408606" y="3519150"/>
              <a:ext cx="6060" cy="103022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7" name="Rectangle 1546"/>
            <p:cNvSpPr>
              <a:spLocks noChangeArrowheads="1"/>
            </p:cNvSpPr>
            <p:nvPr/>
          </p:nvSpPr>
          <p:spPr bwMode="auto">
            <a:xfrm>
              <a:off x="6420726" y="3564601"/>
              <a:ext cx="6060" cy="984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8" name="Rectangle 1547"/>
            <p:cNvSpPr>
              <a:spLocks noChangeArrowheads="1"/>
            </p:cNvSpPr>
            <p:nvPr/>
          </p:nvSpPr>
          <p:spPr bwMode="auto">
            <a:xfrm>
              <a:off x="6420726" y="3564601"/>
              <a:ext cx="6060" cy="984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59" name="Rectangle 1548"/>
            <p:cNvSpPr>
              <a:spLocks noChangeArrowheads="1"/>
            </p:cNvSpPr>
            <p:nvPr/>
          </p:nvSpPr>
          <p:spPr bwMode="auto">
            <a:xfrm>
              <a:off x="6429817" y="3646414"/>
              <a:ext cx="9091" cy="90296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0" name="Rectangle 1549"/>
            <p:cNvSpPr>
              <a:spLocks noChangeArrowheads="1"/>
            </p:cNvSpPr>
            <p:nvPr/>
          </p:nvSpPr>
          <p:spPr bwMode="auto">
            <a:xfrm>
              <a:off x="6429817" y="3646414"/>
              <a:ext cx="9091" cy="90296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1" name="Rectangle 1550"/>
            <p:cNvSpPr>
              <a:spLocks noChangeArrowheads="1"/>
            </p:cNvSpPr>
            <p:nvPr/>
          </p:nvSpPr>
          <p:spPr bwMode="auto">
            <a:xfrm>
              <a:off x="6438907" y="3658534"/>
              <a:ext cx="12120" cy="89084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2" name="Rectangle 1551"/>
            <p:cNvSpPr>
              <a:spLocks noChangeArrowheads="1"/>
            </p:cNvSpPr>
            <p:nvPr/>
          </p:nvSpPr>
          <p:spPr bwMode="auto">
            <a:xfrm>
              <a:off x="6438907" y="3658534"/>
              <a:ext cx="12120" cy="89084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3" name="Rectangle 1552"/>
            <p:cNvSpPr>
              <a:spLocks noChangeArrowheads="1"/>
            </p:cNvSpPr>
            <p:nvPr/>
          </p:nvSpPr>
          <p:spPr bwMode="auto">
            <a:xfrm>
              <a:off x="6451027" y="3697924"/>
              <a:ext cx="9091" cy="85145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4" name="Rectangle 1553"/>
            <p:cNvSpPr>
              <a:spLocks noChangeArrowheads="1"/>
            </p:cNvSpPr>
            <p:nvPr/>
          </p:nvSpPr>
          <p:spPr bwMode="auto">
            <a:xfrm>
              <a:off x="6451027" y="3697924"/>
              <a:ext cx="9091" cy="85145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5" name="Rectangle 1554"/>
            <p:cNvSpPr>
              <a:spLocks noChangeArrowheads="1"/>
            </p:cNvSpPr>
            <p:nvPr/>
          </p:nvSpPr>
          <p:spPr bwMode="auto">
            <a:xfrm>
              <a:off x="6460118" y="3737316"/>
              <a:ext cx="12120" cy="812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6" name="Rectangle 1555"/>
            <p:cNvSpPr>
              <a:spLocks noChangeArrowheads="1"/>
            </p:cNvSpPr>
            <p:nvPr/>
          </p:nvSpPr>
          <p:spPr bwMode="auto">
            <a:xfrm>
              <a:off x="6460118" y="3737316"/>
              <a:ext cx="12120" cy="812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7" name="Rectangle 1556"/>
            <p:cNvSpPr>
              <a:spLocks noChangeArrowheads="1"/>
            </p:cNvSpPr>
            <p:nvPr/>
          </p:nvSpPr>
          <p:spPr bwMode="auto">
            <a:xfrm>
              <a:off x="6472238" y="3743376"/>
              <a:ext cx="9091" cy="8060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8" name="Rectangle 1557"/>
            <p:cNvSpPr>
              <a:spLocks noChangeArrowheads="1"/>
            </p:cNvSpPr>
            <p:nvPr/>
          </p:nvSpPr>
          <p:spPr bwMode="auto">
            <a:xfrm>
              <a:off x="6472238" y="3743376"/>
              <a:ext cx="9091" cy="8060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69" name="Rectangle 1558"/>
            <p:cNvSpPr>
              <a:spLocks noChangeArrowheads="1"/>
            </p:cNvSpPr>
            <p:nvPr/>
          </p:nvSpPr>
          <p:spPr bwMode="auto">
            <a:xfrm>
              <a:off x="6484359" y="3813067"/>
              <a:ext cx="9091" cy="73630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0" name="Rectangle 1559"/>
            <p:cNvSpPr>
              <a:spLocks noChangeArrowheads="1"/>
            </p:cNvSpPr>
            <p:nvPr/>
          </p:nvSpPr>
          <p:spPr bwMode="auto">
            <a:xfrm>
              <a:off x="6484359" y="3813067"/>
              <a:ext cx="9091" cy="73630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1" name="Rectangle 1560"/>
            <p:cNvSpPr>
              <a:spLocks noChangeArrowheads="1"/>
            </p:cNvSpPr>
            <p:nvPr/>
          </p:nvSpPr>
          <p:spPr bwMode="auto">
            <a:xfrm>
              <a:off x="6496479" y="3852459"/>
              <a:ext cx="6060" cy="69691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2" name="Rectangle 1561"/>
            <p:cNvSpPr>
              <a:spLocks noChangeArrowheads="1"/>
            </p:cNvSpPr>
            <p:nvPr/>
          </p:nvSpPr>
          <p:spPr bwMode="auto">
            <a:xfrm>
              <a:off x="6496479" y="3852459"/>
              <a:ext cx="6060" cy="69691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3" name="Rectangle 1562"/>
            <p:cNvSpPr>
              <a:spLocks noChangeArrowheads="1"/>
            </p:cNvSpPr>
            <p:nvPr/>
          </p:nvSpPr>
          <p:spPr bwMode="auto">
            <a:xfrm>
              <a:off x="6505568" y="3858519"/>
              <a:ext cx="9091" cy="6908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4" name="Rectangle 1563"/>
            <p:cNvSpPr>
              <a:spLocks noChangeArrowheads="1"/>
            </p:cNvSpPr>
            <p:nvPr/>
          </p:nvSpPr>
          <p:spPr bwMode="auto">
            <a:xfrm>
              <a:off x="6505568" y="3858519"/>
              <a:ext cx="9091" cy="6908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5" name="Rectangle 1564"/>
            <p:cNvSpPr>
              <a:spLocks noChangeArrowheads="1"/>
            </p:cNvSpPr>
            <p:nvPr/>
          </p:nvSpPr>
          <p:spPr bwMode="auto">
            <a:xfrm>
              <a:off x="6517689" y="3888820"/>
              <a:ext cx="6060" cy="6605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6" name="Rectangle 1565"/>
            <p:cNvSpPr>
              <a:spLocks noChangeArrowheads="1"/>
            </p:cNvSpPr>
            <p:nvPr/>
          </p:nvSpPr>
          <p:spPr bwMode="auto">
            <a:xfrm>
              <a:off x="6517689" y="3888820"/>
              <a:ext cx="6060" cy="6605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7" name="Rectangle 1566"/>
            <p:cNvSpPr>
              <a:spLocks noChangeArrowheads="1"/>
            </p:cNvSpPr>
            <p:nvPr/>
          </p:nvSpPr>
          <p:spPr bwMode="auto">
            <a:xfrm>
              <a:off x="6526780" y="3900940"/>
              <a:ext cx="6060" cy="64843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8" name="Rectangle 1567"/>
            <p:cNvSpPr>
              <a:spLocks noChangeArrowheads="1"/>
            </p:cNvSpPr>
            <p:nvPr/>
          </p:nvSpPr>
          <p:spPr bwMode="auto">
            <a:xfrm>
              <a:off x="6526780" y="3900940"/>
              <a:ext cx="6060" cy="64843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79" name="Rectangle 1568"/>
            <p:cNvSpPr>
              <a:spLocks noChangeArrowheads="1"/>
            </p:cNvSpPr>
            <p:nvPr/>
          </p:nvSpPr>
          <p:spPr bwMode="auto">
            <a:xfrm>
              <a:off x="6538900" y="3928210"/>
              <a:ext cx="6060" cy="62116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0" name="Rectangle 1569"/>
            <p:cNvSpPr>
              <a:spLocks noChangeArrowheads="1"/>
            </p:cNvSpPr>
            <p:nvPr/>
          </p:nvSpPr>
          <p:spPr bwMode="auto">
            <a:xfrm>
              <a:off x="6538900" y="3928210"/>
              <a:ext cx="6060" cy="62116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1" name="Rectangle 1570"/>
            <p:cNvSpPr>
              <a:spLocks noChangeArrowheads="1"/>
            </p:cNvSpPr>
            <p:nvPr/>
          </p:nvSpPr>
          <p:spPr bwMode="auto">
            <a:xfrm>
              <a:off x="6547989" y="3964570"/>
              <a:ext cx="9091" cy="58480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2" name="Rectangle 1571"/>
            <p:cNvSpPr>
              <a:spLocks noChangeArrowheads="1"/>
            </p:cNvSpPr>
            <p:nvPr/>
          </p:nvSpPr>
          <p:spPr bwMode="auto">
            <a:xfrm>
              <a:off x="6547989" y="3964570"/>
              <a:ext cx="9091" cy="58480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3" name="Rectangle 1572"/>
            <p:cNvSpPr>
              <a:spLocks noChangeArrowheads="1"/>
            </p:cNvSpPr>
            <p:nvPr/>
          </p:nvSpPr>
          <p:spPr bwMode="auto">
            <a:xfrm>
              <a:off x="6557080" y="3970631"/>
              <a:ext cx="12120" cy="57874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4" name="Rectangle 1573"/>
            <p:cNvSpPr>
              <a:spLocks noChangeArrowheads="1"/>
            </p:cNvSpPr>
            <p:nvPr/>
          </p:nvSpPr>
          <p:spPr bwMode="auto">
            <a:xfrm>
              <a:off x="6557080" y="3970631"/>
              <a:ext cx="12120" cy="57874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5" name="Rectangle 1574"/>
            <p:cNvSpPr>
              <a:spLocks noChangeArrowheads="1"/>
            </p:cNvSpPr>
            <p:nvPr/>
          </p:nvSpPr>
          <p:spPr bwMode="auto">
            <a:xfrm>
              <a:off x="6569201" y="4000931"/>
              <a:ext cx="9091" cy="5484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6" name="Rectangle 1575"/>
            <p:cNvSpPr>
              <a:spLocks noChangeArrowheads="1"/>
            </p:cNvSpPr>
            <p:nvPr/>
          </p:nvSpPr>
          <p:spPr bwMode="auto">
            <a:xfrm>
              <a:off x="6569201" y="4000931"/>
              <a:ext cx="9091" cy="5484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7" name="Rectangle 1576"/>
            <p:cNvSpPr>
              <a:spLocks noChangeArrowheads="1"/>
            </p:cNvSpPr>
            <p:nvPr/>
          </p:nvSpPr>
          <p:spPr bwMode="auto">
            <a:xfrm>
              <a:off x="6578290" y="4022143"/>
              <a:ext cx="12120" cy="5272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8" name="Rectangle 1577"/>
            <p:cNvSpPr>
              <a:spLocks noChangeArrowheads="1"/>
            </p:cNvSpPr>
            <p:nvPr/>
          </p:nvSpPr>
          <p:spPr bwMode="auto">
            <a:xfrm>
              <a:off x="6578290" y="4022143"/>
              <a:ext cx="12120" cy="5272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89" name="Rectangle 1578"/>
            <p:cNvSpPr>
              <a:spLocks noChangeArrowheads="1"/>
            </p:cNvSpPr>
            <p:nvPr/>
          </p:nvSpPr>
          <p:spPr bwMode="auto">
            <a:xfrm>
              <a:off x="6590410" y="4028203"/>
              <a:ext cx="9091" cy="52117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0" name="Rectangle 1579"/>
            <p:cNvSpPr>
              <a:spLocks noChangeArrowheads="1"/>
            </p:cNvSpPr>
            <p:nvPr/>
          </p:nvSpPr>
          <p:spPr bwMode="auto">
            <a:xfrm>
              <a:off x="6590410" y="4028203"/>
              <a:ext cx="9091" cy="52117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1" name="Rectangle 1580"/>
            <p:cNvSpPr>
              <a:spLocks noChangeArrowheads="1"/>
            </p:cNvSpPr>
            <p:nvPr/>
          </p:nvSpPr>
          <p:spPr bwMode="auto">
            <a:xfrm>
              <a:off x="6602531" y="4049412"/>
              <a:ext cx="9091" cy="4999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2" name="Rectangle 1581"/>
            <p:cNvSpPr>
              <a:spLocks noChangeArrowheads="1"/>
            </p:cNvSpPr>
            <p:nvPr/>
          </p:nvSpPr>
          <p:spPr bwMode="auto">
            <a:xfrm>
              <a:off x="6602531" y="4049412"/>
              <a:ext cx="9091" cy="4999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3" name="Rectangle 1582"/>
            <p:cNvSpPr>
              <a:spLocks noChangeArrowheads="1"/>
            </p:cNvSpPr>
            <p:nvPr/>
          </p:nvSpPr>
          <p:spPr bwMode="auto">
            <a:xfrm>
              <a:off x="6614651" y="4061533"/>
              <a:ext cx="6060" cy="48784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4" name="Rectangle 1583"/>
            <p:cNvSpPr>
              <a:spLocks noChangeArrowheads="1"/>
            </p:cNvSpPr>
            <p:nvPr/>
          </p:nvSpPr>
          <p:spPr bwMode="auto">
            <a:xfrm>
              <a:off x="6614651" y="4061533"/>
              <a:ext cx="6060" cy="48784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5" name="Rectangle 1584"/>
            <p:cNvSpPr>
              <a:spLocks noChangeArrowheads="1"/>
            </p:cNvSpPr>
            <p:nvPr/>
          </p:nvSpPr>
          <p:spPr bwMode="auto">
            <a:xfrm>
              <a:off x="6623742" y="4088804"/>
              <a:ext cx="9091" cy="46057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6" name="Rectangle 1585"/>
            <p:cNvSpPr>
              <a:spLocks noChangeArrowheads="1"/>
            </p:cNvSpPr>
            <p:nvPr/>
          </p:nvSpPr>
          <p:spPr bwMode="auto">
            <a:xfrm>
              <a:off x="6623742" y="4088804"/>
              <a:ext cx="9091" cy="46057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7" name="Rectangle 1586"/>
            <p:cNvSpPr>
              <a:spLocks noChangeArrowheads="1"/>
            </p:cNvSpPr>
            <p:nvPr/>
          </p:nvSpPr>
          <p:spPr bwMode="auto">
            <a:xfrm>
              <a:off x="6635862" y="4097894"/>
              <a:ext cx="6060" cy="4514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8" name="Rectangle 1587"/>
            <p:cNvSpPr>
              <a:spLocks noChangeArrowheads="1"/>
            </p:cNvSpPr>
            <p:nvPr/>
          </p:nvSpPr>
          <p:spPr bwMode="auto">
            <a:xfrm>
              <a:off x="6635862" y="4097894"/>
              <a:ext cx="6060" cy="4514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299" name="Rectangle 1588"/>
            <p:cNvSpPr>
              <a:spLocks noChangeArrowheads="1"/>
            </p:cNvSpPr>
            <p:nvPr/>
          </p:nvSpPr>
          <p:spPr bwMode="auto">
            <a:xfrm>
              <a:off x="6644952" y="4094865"/>
              <a:ext cx="6060" cy="45451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0" name="Rectangle 1589"/>
            <p:cNvSpPr>
              <a:spLocks noChangeArrowheads="1"/>
            </p:cNvSpPr>
            <p:nvPr/>
          </p:nvSpPr>
          <p:spPr bwMode="auto">
            <a:xfrm>
              <a:off x="6644952" y="4094865"/>
              <a:ext cx="6060" cy="45451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1" name="Rectangle 1590"/>
            <p:cNvSpPr>
              <a:spLocks noChangeArrowheads="1"/>
            </p:cNvSpPr>
            <p:nvPr/>
          </p:nvSpPr>
          <p:spPr bwMode="auto">
            <a:xfrm>
              <a:off x="6657072" y="4116074"/>
              <a:ext cx="6060" cy="43330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2" name="Rectangle 1591"/>
            <p:cNvSpPr>
              <a:spLocks noChangeArrowheads="1"/>
            </p:cNvSpPr>
            <p:nvPr/>
          </p:nvSpPr>
          <p:spPr bwMode="auto">
            <a:xfrm>
              <a:off x="6657072" y="4116074"/>
              <a:ext cx="6060" cy="43330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3" name="Rectangle 1592"/>
            <p:cNvSpPr>
              <a:spLocks noChangeArrowheads="1"/>
            </p:cNvSpPr>
            <p:nvPr/>
          </p:nvSpPr>
          <p:spPr bwMode="auto">
            <a:xfrm>
              <a:off x="6666163" y="4122134"/>
              <a:ext cx="9091" cy="427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4" name="Rectangle 1593"/>
            <p:cNvSpPr>
              <a:spLocks noChangeArrowheads="1"/>
            </p:cNvSpPr>
            <p:nvPr/>
          </p:nvSpPr>
          <p:spPr bwMode="auto">
            <a:xfrm>
              <a:off x="6666163" y="4122134"/>
              <a:ext cx="9091" cy="427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5" name="Rectangle 1594"/>
            <p:cNvSpPr>
              <a:spLocks noChangeArrowheads="1"/>
            </p:cNvSpPr>
            <p:nvPr/>
          </p:nvSpPr>
          <p:spPr bwMode="auto">
            <a:xfrm>
              <a:off x="6675252" y="4140315"/>
              <a:ext cx="12120" cy="4090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6" name="Rectangle 1595"/>
            <p:cNvSpPr>
              <a:spLocks noChangeArrowheads="1"/>
            </p:cNvSpPr>
            <p:nvPr/>
          </p:nvSpPr>
          <p:spPr bwMode="auto">
            <a:xfrm>
              <a:off x="6675252" y="4140315"/>
              <a:ext cx="12120" cy="4090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7" name="Rectangle 1596"/>
            <p:cNvSpPr>
              <a:spLocks noChangeArrowheads="1"/>
            </p:cNvSpPr>
            <p:nvPr/>
          </p:nvSpPr>
          <p:spPr bwMode="auto">
            <a:xfrm>
              <a:off x="6687373" y="4161526"/>
              <a:ext cx="9091" cy="38784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8" name="Rectangle 1597"/>
            <p:cNvSpPr>
              <a:spLocks noChangeArrowheads="1"/>
            </p:cNvSpPr>
            <p:nvPr/>
          </p:nvSpPr>
          <p:spPr bwMode="auto">
            <a:xfrm>
              <a:off x="6687373" y="4161526"/>
              <a:ext cx="9091" cy="38784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09" name="Rectangle 1598"/>
            <p:cNvSpPr>
              <a:spLocks noChangeArrowheads="1"/>
            </p:cNvSpPr>
            <p:nvPr/>
          </p:nvSpPr>
          <p:spPr bwMode="auto">
            <a:xfrm>
              <a:off x="6696464" y="4176676"/>
              <a:ext cx="12120" cy="37270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0" name="Rectangle 1599"/>
            <p:cNvSpPr>
              <a:spLocks noChangeArrowheads="1"/>
            </p:cNvSpPr>
            <p:nvPr/>
          </p:nvSpPr>
          <p:spPr bwMode="auto">
            <a:xfrm>
              <a:off x="6696464" y="4176676"/>
              <a:ext cx="12120" cy="37270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1" name="Rectangle 1600"/>
            <p:cNvSpPr>
              <a:spLocks noChangeArrowheads="1"/>
            </p:cNvSpPr>
            <p:nvPr/>
          </p:nvSpPr>
          <p:spPr bwMode="auto">
            <a:xfrm>
              <a:off x="6708584" y="4191827"/>
              <a:ext cx="9091" cy="35754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2" name="Rectangle 1601"/>
            <p:cNvSpPr>
              <a:spLocks noChangeArrowheads="1"/>
            </p:cNvSpPr>
            <p:nvPr/>
          </p:nvSpPr>
          <p:spPr bwMode="auto">
            <a:xfrm>
              <a:off x="6708584" y="4191827"/>
              <a:ext cx="9091" cy="35754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3" name="Rectangle 1602"/>
            <p:cNvSpPr>
              <a:spLocks noChangeArrowheads="1"/>
            </p:cNvSpPr>
            <p:nvPr/>
          </p:nvSpPr>
          <p:spPr bwMode="auto">
            <a:xfrm>
              <a:off x="6720704" y="4188796"/>
              <a:ext cx="9091" cy="3605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4" name="Rectangle 1603"/>
            <p:cNvSpPr>
              <a:spLocks noChangeArrowheads="1"/>
            </p:cNvSpPr>
            <p:nvPr/>
          </p:nvSpPr>
          <p:spPr bwMode="auto">
            <a:xfrm>
              <a:off x="6720704" y="4188796"/>
              <a:ext cx="9091" cy="3605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5" name="Rectangle 1604"/>
            <p:cNvSpPr>
              <a:spLocks noChangeArrowheads="1"/>
            </p:cNvSpPr>
            <p:nvPr/>
          </p:nvSpPr>
          <p:spPr bwMode="auto">
            <a:xfrm>
              <a:off x="6732825" y="4206976"/>
              <a:ext cx="6060" cy="34239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6" name="Rectangle 1605"/>
            <p:cNvSpPr>
              <a:spLocks noChangeArrowheads="1"/>
            </p:cNvSpPr>
            <p:nvPr/>
          </p:nvSpPr>
          <p:spPr bwMode="auto">
            <a:xfrm>
              <a:off x="6732825" y="4206976"/>
              <a:ext cx="6060" cy="34239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7" name="Rectangle 1606"/>
            <p:cNvSpPr>
              <a:spLocks noChangeArrowheads="1"/>
            </p:cNvSpPr>
            <p:nvPr/>
          </p:nvSpPr>
          <p:spPr bwMode="auto">
            <a:xfrm>
              <a:off x="6741914" y="4213036"/>
              <a:ext cx="9091" cy="336339"/>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8" name="Rectangle 1607"/>
            <p:cNvSpPr>
              <a:spLocks noChangeArrowheads="1"/>
            </p:cNvSpPr>
            <p:nvPr/>
          </p:nvSpPr>
          <p:spPr bwMode="auto">
            <a:xfrm>
              <a:off x="6741914" y="4213036"/>
              <a:ext cx="9091" cy="336339"/>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19" name="Rectangle 1608"/>
            <p:cNvSpPr>
              <a:spLocks noChangeArrowheads="1"/>
            </p:cNvSpPr>
            <p:nvPr/>
          </p:nvSpPr>
          <p:spPr bwMode="auto">
            <a:xfrm>
              <a:off x="6754034" y="4228188"/>
              <a:ext cx="6060" cy="32118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0" name="Rectangle 1609"/>
            <p:cNvSpPr>
              <a:spLocks noChangeArrowheads="1"/>
            </p:cNvSpPr>
            <p:nvPr/>
          </p:nvSpPr>
          <p:spPr bwMode="auto">
            <a:xfrm>
              <a:off x="6754034" y="4228188"/>
              <a:ext cx="6060" cy="32118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1" name="Rectangle 1610"/>
            <p:cNvSpPr>
              <a:spLocks noChangeArrowheads="1"/>
            </p:cNvSpPr>
            <p:nvPr/>
          </p:nvSpPr>
          <p:spPr bwMode="auto">
            <a:xfrm>
              <a:off x="6763125" y="4234248"/>
              <a:ext cx="6060" cy="31512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2" name="Rectangle 1611"/>
            <p:cNvSpPr>
              <a:spLocks noChangeArrowheads="1"/>
            </p:cNvSpPr>
            <p:nvPr/>
          </p:nvSpPr>
          <p:spPr bwMode="auto">
            <a:xfrm>
              <a:off x="6763125" y="4234248"/>
              <a:ext cx="6060" cy="31512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3" name="Rectangle 1613"/>
            <p:cNvSpPr>
              <a:spLocks noChangeArrowheads="1"/>
            </p:cNvSpPr>
            <p:nvPr/>
          </p:nvSpPr>
          <p:spPr bwMode="auto">
            <a:xfrm>
              <a:off x="6775244" y="4249397"/>
              <a:ext cx="9091" cy="29997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4" name="Rectangle 1614"/>
            <p:cNvSpPr>
              <a:spLocks noChangeArrowheads="1"/>
            </p:cNvSpPr>
            <p:nvPr/>
          </p:nvSpPr>
          <p:spPr bwMode="auto">
            <a:xfrm>
              <a:off x="6775244" y="4249397"/>
              <a:ext cx="9091" cy="29997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5" name="Rectangle 1615"/>
            <p:cNvSpPr>
              <a:spLocks noChangeArrowheads="1"/>
            </p:cNvSpPr>
            <p:nvPr/>
          </p:nvSpPr>
          <p:spPr bwMode="auto">
            <a:xfrm>
              <a:off x="6784335" y="4261518"/>
              <a:ext cx="9091" cy="287858"/>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6" name="Rectangle 1616"/>
            <p:cNvSpPr>
              <a:spLocks noChangeArrowheads="1"/>
            </p:cNvSpPr>
            <p:nvPr/>
          </p:nvSpPr>
          <p:spPr bwMode="auto">
            <a:xfrm>
              <a:off x="6784335" y="4261518"/>
              <a:ext cx="9091" cy="287858"/>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7" name="Rectangle 1617"/>
            <p:cNvSpPr>
              <a:spLocks noChangeArrowheads="1"/>
            </p:cNvSpPr>
            <p:nvPr/>
          </p:nvSpPr>
          <p:spPr bwMode="auto">
            <a:xfrm>
              <a:off x="6793424" y="4270609"/>
              <a:ext cx="12120" cy="27876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8" name="Rectangle 1618"/>
            <p:cNvSpPr>
              <a:spLocks noChangeArrowheads="1"/>
            </p:cNvSpPr>
            <p:nvPr/>
          </p:nvSpPr>
          <p:spPr bwMode="auto">
            <a:xfrm>
              <a:off x="6793424" y="4270609"/>
              <a:ext cx="12120" cy="27876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29" name="Rectangle 1619"/>
            <p:cNvSpPr>
              <a:spLocks noChangeArrowheads="1"/>
            </p:cNvSpPr>
            <p:nvPr/>
          </p:nvSpPr>
          <p:spPr bwMode="auto">
            <a:xfrm>
              <a:off x="6805545" y="4270609"/>
              <a:ext cx="9091" cy="27876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0" name="Rectangle 1620"/>
            <p:cNvSpPr>
              <a:spLocks noChangeArrowheads="1"/>
            </p:cNvSpPr>
            <p:nvPr/>
          </p:nvSpPr>
          <p:spPr bwMode="auto">
            <a:xfrm>
              <a:off x="6805545" y="4270609"/>
              <a:ext cx="9091" cy="27876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1" name="Rectangle 1621"/>
            <p:cNvSpPr>
              <a:spLocks noChangeArrowheads="1"/>
            </p:cNvSpPr>
            <p:nvPr/>
          </p:nvSpPr>
          <p:spPr bwMode="auto">
            <a:xfrm>
              <a:off x="6814636" y="4285758"/>
              <a:ext cx="12120" cy="26361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2" name="Rectangle 1622"/>
            <p:cNvSpPr>
              <a:spLocks noChangeArrowheads="1"/>
            </p:cNvSpPr>
            <p:nvPr/>
          </p:nvSpPr>
          <p:spPr bwMode="auto">
            <a:xfrm>
              <a:off x="6814636" y="4285758"/>
              <a:ext cx="12120" cy="26361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3" name="Rectangle 1623"/>
            <p:cNvSpPr>
              <a:spLocks noChangeArrowheads="1"/>
            </p:cNvSpPr>
            <p:nvPr/>
          </p:nvSpPr>
          <p:spPr bwMode="auto">
            <a:xfrm>
              <a:off x="6829785" y="4297879"/>
              <a:ext cx="6060" cy="25149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4" name="Rectangle 1624"/>
            <p:cNvSpPr>
              <a:spLocks noChangeArrowheads="1"/>
            </p:cNvSpPr>
            <p:nvPr/>
          </p:nvSpPr>
          <p:spPr bwMode="auto">
            <a:xfrm>
              <a:off x="6829785" y="4297879"/>
              <a:ext cx="6060" cy="25149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5" name="Rectangle 1625"/>
            <p:cNvSpPr>
              <a:spLocks noChangeArrowheads="1"/>
            </p:cNvSpPr>
            <p:nvPr/>
          </p:nvSpPr>
          <p:spPr bwMode="auto">
            <a:xfrm>
              <a:off x="6838876" y="4297879"/>
              <a:ext cx="9091" cy="25149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6" name="Rectangle 1626"/>
            <p:cNvSpPr>
              <a:spLocks noChangeArrowheads="1"/>
            </p:cNvSpPr>
            <p:nvPr/>
          </p:nvSpPr>
          <p:spPr bwMode="auto">
            <a:xfrm>
              <a:off x="6838876" y="4297879"/>
              <a:ext cx="9091" cy="25149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7" name="Rectangle 1627"/>
            <p:cNvSpPr>
              <a:spLocks noChangeArrowheads="1"/>
            </p:cNvSpPr>
            <p:nvPr/>
          </p:nvSpPr>
          <p:spPr bwMode="auto">
            <a:xfrm>
              <a:off x="6850997" y="4309999"/>
              <a:ext cx="6060" cy="2393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8" name="Rectangle 1628"/>
            <p:cNvSpPr>
              <a:spLocks noChangeArrowheads="1"/>
            </p:cNvSpPr>
            <p:nvPr/>
          </p:nvSpPr>
          <p:spPr bwMode="auto">
            <a:xfrm>
              <a:off x="6850997" y="4309999"/>
              <a:ext cx="6060" cy="2393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39" name="Rectangle 1629"/>
            <p:cNvSpPr>
              <a:spLocks noChangeArrowheads="1"/>
            </p:cNvSpPr>
            <p:nvPr/>
          </p:nvSpPr>
          <p:spPr bwMode="auto">
            <a:xfrm>
              <a:off x="6860086" y="4309999"/>
              <a:ext cx="9091" cy="23937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0" name="Rectangle 1630"/>
            <p:cNvSpPr>
              <a:spLocks noChangeArrowheads="1"/>
            </p:cNvSpPr>
            <p:nvPr/>
          </p:nvSpPr>
          <p:spPr bwMode="auto">
            <a:xfrm>
              <a:off x="6860086" y="4309999"/>
              <a:ext cx="9091" cy="23937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1" name="Rectangle 1631"/>
            <p:cNvSpPr>
              <a:spLocks noChangeArrowheads="1"/>
            </p:cNvSpPr>
            <p:nvPr/>
          </p:nvSpPr>
          <p:spPr bwMode="auto">
            <a:xfrm>
              <a:off x="6872206" y="4319090"/>
              <a:ext cx="6060" cy="23028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2" name="Rectangle 1632"/>
            <p:cNvSpPr>
              <a:spLocks noChangeArrowheads="1"/>
            </p:cNvSpPr>
            <p:nvPr/>
          </p:nvSpPr>
          <p:spPr bwMode="auto">
            <a:xfrm>
              <a:off x="6872206" y="4319090"/>
              <a:ext cx="6060" cy="23028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3" name="Rectangle 1633"/>
            <p:cNvSpPr>
              <a:spLocks noChangeArrowheads="1"/>
            </p:cNvSpPr>
            <p:nvPr/>
          </p:nvSpPr>
          <p:spPr bwMode="auto">
            <a:xfrm>
              <a:off x="6881297" y="4322119"/>
              <a:ext cx="6060" cy="227257"/>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4" name="Rectangle 1634"/>
            <p:cNvSpPr>
              <a:spLocks noChangeArrowheads="1"/>
            </p:cNvSpPr>
            <p:nvPr/>
          </p:nvSpPr>
          <p:spPr bwMode="auto">
            <a:xfrm>
              <a:off x="6881297" y="4322119"/>
              <a:ext cx="6060" cy="227257"/>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5" name="Rectangle 1635"/>
            <p:cNvSpPr>
              <a:spLocks noChangeArrowheads="1"/>
            </p:cNvSpPr>
            <p:nvPr/>
          </p:nvSpPr>
          <p:spPr bwMode="auto">
            <a:xfrm>
              <a:off x="6893418" y="4331210"/>
              <a:ext cx="9091" cy="21816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6" name="Rectangle 1636"/>
            <p:cNvSpPr>
              <a:spLocks noChangeArrowheads="1"/>
            </p:cNvSpPr>
            <p:nvPr/>
          </p:nvSpPr>
          <p:spPr bwMode="auto">
            <a:xfrm>
              <a:off x="6893418" y="4331210"/>
              <a:ext cx="9091" cy="21816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7" name="Rectangle 1637"/>
            <p:cNvSpPr>
              <a:spLocks noChangeArrowheads="1"/>
            </p:cNvSpPr>
            <p:nvPr/>
          </p:nvSpPr>
          <p:spPr bwMode="auto">
            <a:xfrm>
              <a:off x="6902507" y="4346360"/>
              <a:ext cx="9091" cy="20301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8" name="Rectangle 1638"/>
            <p:cNvSpPr>
              <a:spLocks noChangeArrowheads="1"/>
            </p:cNvSpPr>
            <p:nvPr/>
          </p:nvSpPr>
          <p:spPr bwMode="auto">
            <a:xfrm>
              <a:off x="6902507" y="4346360"/>
              <a:ext cx="9091" cy="20301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49" name="Rectangle 1639"/>
            <p:cNvSpPr>
              <a:spLocks noChangeArrowheads="1"/>
            </p:cNvSpPr>
            <p:nvPr/>
          </p:nvSpPr>
          <p:spPr bwMode="auto">
            <a:xfrm>
              <a:off x="6911598" y="4349391"/>
              <a:ext cx="12120" cy="19998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0" name="Rectangle 1640"/>
            <p:cNvSpPr>
              <a:spLocks noChangeArrowheads="1"/>
            </p:cNvSpPr>
            <p:nvPr/>
          </p:nvSpPr>
          <p:spPr bwMode="auto">
            <a:xfrm>
              <a:off x="6911598" y="4349391"/>
              <a:ext cx="12120" cy="19998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1" name="Rectangle 1641"/>
            <p:cNvSpPr>
              <a:spLocks noChangeArrowheads="1"/>
            </p:cNvSpPr>
            <p:nvPr/>
          </p:nvSpPr>
          <p:spPr bwMode="auto">
            <a:xfrm>
              <a:off x="6923718" y="4352420"/>
              <a:ext cx="9091" cy="196956"/>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2" name="Rectangle 1642"/>
            <p:cNvSpPr>
              <a:spLocks noChangeArrowheads="1"/>
            </p:cNvSpPr>
            <p:nvPr/>
          </p:nvSpPr>
          <p:spPr bwMode="auto">
            <a:xfrm>
              <a:off x="6923718" y="4352420"/>
              <a:ext cx="9091" cy="196956"/>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3" name="Rectangle 1643"/>
            <p:cNvSpPr>
              <a:spLocks noChangeArrowheads="1"/>
            </p:cNvSpPr>
            <p:nvPr/>
          </p:nvSpPr>
          <p:spPr bwMode="auto">
            <a:xfrm>
              <a:off x="6932808" y="4367571"/>
              <a:ext cx="12120" cy="18180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4" name="Rectangle 1644"/>
            <p:cNvSpPr>
              <a:spLocks noChangeArrowheads="1"/>
            </p:cNvSpPr>
            <p:nvPr/>
          </p:nvSpPr>
          <p:spPr bwMode="auto">
            <a:xfrm>
              <a:off x="6932808" y="4367571"/>
              <a:ext cx="12120" cy="18180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5" name="Rectangle 1645"/>
            <p:cNvSpPr>
              <a:spLocks noChangeArrowheads="1"/>
            </p:cNvSpPr>
            <p:nvPr/>
          </p:nvSpPr>
          <p:spPr bwMode="auto">
            <a:xfrm>
              <a:off x="6947959" y="4370600"/>
              <a:ext cx="6060" cy="17877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6" name="Rectangle 1646"/>
            <p:cNvSpPr>
              <a:spLocks noChangeArrowheads="1"/>
            </p:cNvSpPr>
            <p:nvPr/>
          </p:nvSpPr>
          <p:spPr bwMode="auto">
            <a:xfrm>
              <a:off x="6947959" y="4370600"/>
              <a:ext cx="6060" cy="17877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7" name="Rectangle 1647"/>
            <p:cNvSpPr>
              <a:spLocks noChangeArrowheads="1"/>
            </p:cNvSpPr>
            <p:nvPr/>
          </p:nvSpPr>
          <p:spPr bwMode="auto">
            <a:xfrm>
              <a:off x="6957048" y="4376660"/>
              <a:ext cx="9091" cy="1727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8" name="Rectangle 1648"/>
            <p:cNvSpPr>
              <a:spLocks noChangeArrowheads="1"/>
            </p:cNvSpPr>
            <p:nvPr/>
          </p:nvSpPr>
          <p:spPr bwMode="auto">
            <a:xfrm>
              <a:off x="6957048" y="4376660"/>
              <a:ext cx="9091" cy="1727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59" name="Rectangle 1649"/>
            <p:cNvSpPr>
              <a:spLocks noChangeArrowheads="1"/>
            </p:cNvSpPr>
            <p:nvPr/>
          </p:nvSpPr>
          <p:spPr bwMode="auto">
            <a:xfrm>
              <a:off x="6969169" y="4376660"/>
              <a:ext cx="6060" cy="17271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0" name="Rectangle 1650"/>
            <p:cNvSpPr>
              <a:spLocks noChangeArrowheads="1"/>
            </p:cNvSpPr>
            <p:nvPr/>
          </p:nvSpPr>
          <p:spPr bwMode="auto">
            <a:xfrm>
              <a:off x="6969169" y="4376660"/>
              <a:ext cx="6060" cy="17271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1" name="Rectangle 1651"/>
            <p:cNvSpPr>
              <a:spLocks noChangeArrowheads="1"/>
            </p:cNvSpPr>
            <p:nvPr/>
          </p:nvSpPr>
          <p:spPr bwMode="auto">
            <a:xfrm>
              <a:off x="6978260" y="4373631"/>
              <a:ext cx="9091" cy="17574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2" name="Rectangle 1652"/>
            <p:cNvSpPr>
              <a:spLocks noChangeArrowheads="1"/>
            </p:cNvSpPr>
            <p:nvPr/>
          </p:nvSpPr>
          <p:spPr bwMode="auto">
            <a:xfrm>
              <a:off x="6978260" y="4373631"/>
              <a:ext cx="9091" cy="17574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3" name="Rectangle 1653"/>
            <p:cNvSpPr>
              <a:spLocks noChangeArrowheads="1"/>
            </p:cNvSpPr>
            <p:nvPr/>
          </p:nvSpPr>
          <p:spPr bwMode="auto">
            <a:xfrm>
              <a:off x="6990380" y="4394841"/>
              <a:ext cx="6060" cy="15453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4" name="Rectangle 1654"/>
            <p:cNvSpPr>
              <a:spLocks noChangeArrowheads="1"/>
            </p:cNvSpPr>
            <p:nvPr/>
          </p:nvSpPr>
          <p:spPr bwMode="auto">
            <a:xfrm>
              <a:off x="6990380" y="4394841"/>
              <a:ext cx="6060" cy="15453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5" name="Rectangle 1655"/>
            <p:cNvSpPr>
              <a:spLocks noChangeArrowheads="1"/>
            </p:cNvSpPr>
            <p:nvPr/>
          </p:nvSpPr>
          <p:spPr bwMode="auto">
            <a:xfrm>
              <a:off x="6999469" y="4394841"/>
              <a:ext cx="12120" cy="154535"/>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6" name="Rectangle 1656"/>
            <p:cNvSpPr>
              <a:spLocks noChangeArrowheads="1"/>
            </p:cNvSpPr>
            <p:nvPr/>
          </p:nvSpPr>
          <p:spPr bwMode="auto">
            <a:xfrm>
              <a:off x="6999469" y="4394841"/>
              <a:ext cx="12120" cy="154535"/>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7" name="Rectangle 1657"/>
            <p:cNvSpPr>
              <a:spLocks noChangeArrowheads="1"/>
            </p:cNvSpPr>
            <p:nvPr/>
          </p:nvSpPr>
          <p:spPr bwMode="auto">
            <a:xfrm>
              <a:off x="7011590" y="4406961"/>
              <a:ext cx="9091" cy="14241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8" name="Rectangle 1658"/>
            <p:cNvSpPr>
              <a:spLocks noChangeArrowheads="1"/>
            </p:cNvSpPr>
            <p:nvPr/>
          </p:nvSpPr>
          <p:spPr bwMode="auto">
            <a:xfrm>
              <a:off x="7011590" y="4406961"/>
              <a:ext cx="9091" cy="14241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69" name="Rectangle 1659"/>
            <p:cNvSpPr>
              <a:spLocks noChangeArrowheads="1"/>
            </p:cNvSpPr>
            <p:nvPr/>
          </p:nvSpPr>
          <p:spPr bwMode="auto">
            <a:xfrm>
              <a:off x="7020681" y="4413021"/>
              <a:ext cx="12120" cy="1363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0" name="Rectangle 1660"/>
            <p:cNvSpPr>
              <a:spLocks noChangeArrowheads="1"/>
            </p:cNvSpPr>
            <p:nvPr/>
          </p:nvSpPr>
          <p:spPr bwMode="auto">
            <a:xfrm>
              <a:off x="7020681" y="4413021"/>
              <a:ext cx="12120" cy="1363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1" name="Rectangle 1661"/>
            <p:cNvSpPr>
              <a:spLocks noChangeArrowheads="1"/>
            </p:cNvSpPr>
            <p:nvPr/>
          </p:nvSpPr>
          <p:spPr bwMode="auto">
            <a:xfrm>
              <a:off x="7032801" y="4422113"/>
              <a:ext cx="9091" cy="12726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2" name="Rectangle 1662"/>
            <p:cNvSpPr>
              <a:spLocks noChangeArrowheads="1"/>
            </p:cNvSpPr>
            <p:nvPr/>
          </p:nvSpPr>
          <p:spPr bwMode="auto">
            <a:xfrm>
              <a:off x="7032801" y="4422113"/>
              <a:ext cx="9091" cy="12726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3" name="Rectangle 1663"/>
            <p:cNvSpPr>
              <a:spLocks noChangeArrowheads="1"/>
            </p:cNvSpPr>
            <p:nvPr/>
          </p:nvSpPr>
          <p:spPr bwMode="auto">
            <a:xfrm>
              <a:off x="7041890" y="4425142"/>
              <a:ext cx="9091" cy="12423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4" name="Rectangle 1664"/>
            <p:cNvSpPr>
              <a:spLocks noChangeArrowheads="1"/>
            </p:cNvSpPr>
            <p:nvPr/>
          </p:nvSpPr>
          <p:spPr bwMode="auto">
            <a:xfrm>
              <a:off x="7041890" y="4425142"/>
              <a:ext cx="9091" cy="12423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5" name="Rectangle 1665"/>
            <p:cNvSpPr>
              <a:spLocks noChangeArrowheads="1"/>
            </p:cNvSpPr>
            <p:nvPr/>
          </p:nvSpPr>
          <p:spPr bwMode="auto">
            <a:xfrm>
              <a:off x="7050982" y="4428173"/>
              <a:ext cx="12120" cy="12120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6" name="Rectangle 1666"/>
            <p:cNvSpPr>
              <a:spLocks noChangeArrowheads="1"/>
            </p:cNvSpPr>
            <p:nvPr/>
          </p:nvSpPr>
          <p:spPr bwMode="auto">
            <a:xfrm>
              <a:off x="7050982" y="4428173"/>
              <a:ext cx="12120" cy="12120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7" name="Rectangle 1667"/>
            <p:cNvSpPr>
              <a:spLocks noChangeArrowheads="1"/>
            </p:cNvSpPr>
            <p:nvPr/>
          </p:nvSpPr>
          <p:spPr bwMode="auto">
            <a:xfrm>
              <a:off x="7066131" y="4425142"/>
              <a:ext cx="6060" cy="12423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8" name="Rectangle 1668"/>
            <p:cNvSpPr>
              <a:spLocks noChangeArrowheads="1"/>
            </p:cNvSpPr>
            <p:nvPr/>
          </p:nvSpPr>
          <p:spPr bwMode="auto">
            <a:xfrm>
              <a:off x="7066131" y="4425142"/>
              <a:ext cx="6060" cy="12423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79" name="Rectangle 1669"/>
            <p:cNvSpPr>
              <a:spLocks noChangeArrowheads="1"/>
            </p:cNvSpPr>
            <p:nvPr/>
          </p:nvSpPr>
          <p:spPr bwMode="auto">
            <a:xfrm>
              <a:off x="7075222" y="4440293"/>
              <a:ext cx="9091" cy="1090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0" name="Rectangle 1670"/>
            <p:cNvSpPr>
              <a:spLocks noChangeArrowheads="1"/>
            </p:cNvSpPr>
            <p:nvPr/>
          </p:nvSpPr>
          <p:spPr bwMode="auto">
            <a:xfrm>
              <a:off x="7075222" y="4440293"/>
              <a:ext cx="9091" cy="1090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1" name="Rectangle 1671"/>
            <p:cNvSpPr>
              <a:spLocks noChangeArrowheads="1"/>
            </p:cNvSpPr>
            <p:nvPr/>
          </p:nvSpPr>
          <p:spPr bwMode="auto">
            <a:xfrm>
              <a:off x="7087342" y="4440293"/>
              <a:ext cx="6060" cy="10908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2" name="Rectangle 1672"/>
            <p:cNvSpPr>
              <a:spLocks noChangeArrowheads="1"/>
            </p:cNvSpPr>
            <p:nvPr/>
          </p:nvSpPr>
          <p:spPr bwMode="auto">
            <a:xfrm>
              <a:off x="7087342" y="4440293"/>
              <a:ext cx="6060" cy="10908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3" name="Rectangle 1673"/>
            <p:cNvSpPr>
              <a:spLocks noChangeArrowheads="1"/>
            </p:cNvSpPr>
            <p:nvPr/>
          </p:nvSpPr>
          <p:spPr bwMode="auto">
            <a:xfrm>
              <a:off x="7096432" y="4443322"/>
              <a:ext cx="9091" cy="106054"/>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4" name="Rectangle 1674"/>
            <p:cNvSpPr>
              <a:spLocks noChangeArrowheads="1"/>
            </p:cNvSpPr>
            <p:nvPr/>
          </p:nvSpPr>
          <p:spPr bwMode="auto">
            <a:xfrm>
              <a:off x="7096432" y="4443322"/>
              <a:ext cx="9091" cy="106054"/>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5" name="Rectangle 1675"/>
            <p:cNvSpPr>
              <a:spLocks noChangeArrowheads="1"/>
            </p:cNvSpPr>
            <p:nvPr/>
          </p:nvSpPr>
          <p:spPr bwMode="auto">
            <a:xfrm>
              <a:off x="7108552" y="4446353"/>
              <a:ext cx="6060" cy="10302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6" name="Rectangle 1676"/>
            <p:cNvSpPr>
              <a:spLocks noChangeArrowheads="1"/>
            </p:cNvSpPr>
            <p:nvPr/>
          </p:nvSpPr>
          <p:spPr bwMode="auto">
            <a:xfrm>
              <a:off x="7108552" y="4446353"/>
              <a:ext cx="6060" cy="10302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7" name="Rectangle 1677"/>
            <p:cNvSpPr>
              <a:spLocks noChangeArrowheads="1"/>
            </p:cNvSpPr>
            <p:nvPr/>
          </p:nvSpPr>
          <p:spPr bwMode="auto">
            <a:xfrm>
              <a:off x="7117643" y="4455442"/>
              <a:ext cx="1212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8" name="Rectangle 1678"/>
            <p:cNvSpPr>
              <a:spLocks noChangeArrowheads="1"/>
            </p:cNvSpPr>
            <p:nvPr/>
          </p:nvSpPr>
          <p:spPr bwMode="auto">
            <a:xfrm>
              <a:off x="7117643" y="4455442"/>
              <a:ext cx="1212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89" name="Rectangle 1679"/>
            <p:cNvSpPr>
              <a:spLocks noChangeArrowheads="1"/>
            </p:cNvSpPr>
            <p:nvPr/>
          </p:nvSpPr>
          <p:spPr bwMode="auto">
            <a:xfrm>
              <a:off x="7129763" y="4449382"/>
              <a:ext cx="9091" cy="9999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0" name="Rectangle 1680"/>
            <p:cNvSpPr>
              <a:spLocks noChangeArrowheads="1"/>
            </p:cNvSpPr>
            <p:nvPr/>
          </p:nvSpPr>
          <p:spPr bwMode="auto">
            <a:xfrm>
              <a:off x="7129763" y="4449382"/>
              <a:ext cx="9091" cy="9999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1" name="Rectangle 1681"/>
            <p:cNvSpPr>
              <a:spLocks noChangeArrowheads="1"/>
            </p:cNvSpPr>
            <p:nvPr/>
          </p:nvSpPr>
          <p:spPr bwMode="auto">
            <a:xfrm>
              <a:off x="7138853" y="4455442"/>
              <a:ext cx="12120"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2" name="Rectangle 1682"/>
            <p:cNvSpPr>
              <a:spLocks noChangeArrowheads="1"/>
            </p:cNvSpPr>
            <p:nvPr/>
          </p:nvSpPr>
          <p:spPr bwMode="auto">
            <a:xfrm>
              <a:off x="7138853" y="4455442"/>
              <a:ext cx="12120"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3" name="Rectangle 1683"/>
            <p:cNvSpPr>
              <a:spLocks noChangeArrowheads="1"/>
            </p:cNvSpPr>
            <p:nvPr/>
          </p:nvSpPr>
          <p:spPr bwMode="auto">
            <a:xfrm>
              <a:off x="7150973" y="4455442"/>
              <a:ext cx="9091" cy="939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4" name="Rectangle 1684"/>
            <p:cNvSpPr>
              <a:spLocks noChangeArrowheads="1"/>
            </p:cNvSpPr>
            <p:nvPr/>
          </p:nvSpPr>
          <p:spPr bwMode="auto">
            <a:xfrm>
              <a:off x="7150973" y="4455442"/>
              <a:ext cx="9091" cy="939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5" name="Rectangle 1685"/>
            <p:cNvSpPr>
              <a:spLocks noChangeArrowheads="1"/>
            </p:cNvSpPr>
            <p:nvPr/>
          </p:nvSpPr>
          <p:spPr bwMode="auto">
            <a:xfrm>
              <a:off x="7160064" y="4467563"/>
              <a:ext cx="9091" cy="8181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6" name="Rectangle 1686"/>
            <p:cNvSpPr>
              <a:spLocks noChangeArrowheads="1"/>
            </p:cNvSpPr>
            <p:nvPr/>
          </p:nvSpPr>
          <p:spPr bwMode="auto">
            <a:xfrm>
              <a:off x="7160064" y="4467563"/>
              <a:ext cx="9091" cy="8181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7" name="Rectangle 1687"/>
            <p:cNvSpPr>
              <a:spLocks noChangeArrowheads="1"/>
            </p:cNvSpPr>
            <p:nvPr/>
          </p:nvSpPr>
          <p:spPr bwMode="auto">
            <a:xfrm>
              <a:off x="7175214" y="4470594"/>
              <a:ext cx="6060"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8" name="Rectangle 1688"/>
            <p:cNvSpPr>
              <a:spLocks noChangeArrowheads="1"/>
            </p:cNvSpPr>
            <p:nvPr/>
          </p:nvSpPr>
          <p:spPr bwMode="auto">
            <a:xfrm>
              <a:off x="7175214" y="4470594"/>
              <a:ext cx="6060"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399" name="Rectangle 1689"/>
            <p:cNvSpPr>
              <a:spLocks noChangeArrowheads="1"/>
            </p:cNvSpPr>
            <p:nvPr/>
          </p:nvSpPr>
          <p:spPr bwMode="auto">
            <a:xfrm>
              <a:off x="7184305" y="4470594"/>
              <a:ext cx="6060" cy="7878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0" name="Rectangle 1690"/>
            <p:cNvSpPr>
              <a:spLocks noChangeArrowheads="1"/>
            </p:cNvSpPr>
            <p:nvPr/>
          </p:nvSpPr>
          <p:spPr bwMode="auto">
            <a:xfrm>
              <a:off x="7184305" y="4470594"/>
              <a:ext cx="6060" cy="7878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1" name="Rectangle 1691"/>
            <p:cNvSpPr>
              <a:spLocks noChangeArrowheads="1"/>
            </p:cNvSpPr>
            <p:nvPr/>
          </p:nvSpPr>
          <p:spPr bwMode="auto">
            <a:xfrm>
              <a:off x="7193394" y="4473623"/>
              <a:ext cx="9091" cy="7575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2" name="Rectangle 1692"/>
            <p:cNvSpPr>
              <a:spLocks noChangeArrowheads="1"/>
            </p:cNvSpPr>
            <p:nvPr/>
          </p:nvSpPr>
          <p:spPr bwMode="auto">
            <a:xfrm>
              <a:off x="7193394" y="4473623"/>
              <a:ext cx="9091" cy="7575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3" name="Rectangle 1693"/>
            <p:cNvSpPr>
              <a:spLocks noChangeArrowheads="1"/>
            </p:cNvSpPr>
            <p:nvPr/>
          </p:nvSpPr>
          <p:spPr bwMode="auto">
            <a:xfrm>
              <a:off x="7205514" y="4476654"/>
              <a:ext cx="606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4" name="Rectangle 1694"/>
            <p:cNvSpPr>
              <a:spLocks noChangeArrowheads="1"/>
            </p:cNvSpPr>
            <p:nvPr/>
          </p:nvSpPr>
          <p:spPr bwMode="auto">
            <a:xfrm>
              <a:off x="7205514" y="4476654"/>
              <a:ext cx="606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5" name="Rectangle 1695"/>
            <p:cNvSpPr>
              <a:spLocks noChangeArrowheads="1"/>
            </p:cNvSpPr>
            <p:nvPr/>
          </p:nvSpPr>
          <p:spPr bwMode="auto">
            <a:xfrm>
              <a:off x="7214606" y="4476654"/>
              <a:ext cx="9091"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6" name="Rectangle 1696"/>
            <p:cNvSpPr>
              <a:spLocks noChangeArrowheads="1"/>
            </p:cNvSpPr>
            <p:nvPr/>
          </p:nvSpPr>
          <p:spPr bwMode="auto">
            <a:xfrm>
              <a:off x="7214606" y="4476654"/>
              <a:ext cx="9091"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7" name="Rectangle 1697"/>
            <p:cNvSpPr>
              <a:spLocks noChangeArrowheads="1"/>
            </p:cNvSpPr>
            <p:nvPr/>
          </p:nvSpPr>
          <p:spPr bwMode="auto">
            <a:xfrm>
              <a:off x="7226726" y="4476654"/>
              <a:ext cx="6060" cy="7272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8" name="Rectangle 1698"/>
            <p:cNvSpPr>
              <a:spLocks noChangeArrowheads="1"/>
            </p:cNvSpPr>
            <p:nvPr/>
          </p:nvSpPr>
          <p:spPr bwMode="auto">
            <a:xfrm>
              <a:off x="7226726" y="4476654"/>
              <a:ext cx="6060" cy="7272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09" name="Rectangle 1699"/>
            <p:cNvSpPr>
              <a:spLocks noChangeArrowheads="1"/>
            </p:cNvSpPr>
            <p:nvPr/>
          </p:nvSpPr>
          <p:spPr bwMode="auto">
            <a:xfrm>
              <a:off x="7235815" y="4488774"/>
              <a:ext cx="12120" cy="606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0" name="Rectangle 1700"/>
            <p:cNvSpPr>
              <a:spLocks noChangeArrowheads="1"/>
            </p:cNvSpPr>
            <p:nvPr/>
          </p:nvSpPr>
          <p:spPr bwMode="auto">
            <a:xfrm>
              <a:off x="7235815" y="4488774"/>
              <a:ext cx="12120" cy="606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1" name="Rectangle 1701"/>
            <p:cNvSpPr>
              <a:spLocks noChangeArrowheads="1"/>
            </p:cNvSpPr>
            <p:nvPr/>
          </p:nvSpPr>
          <p:spPr bwMode="auto">
            <a:xfrm>
              <a:off x="7247935" y="4485743"/>
              <a:ext cx="9091" cy="63633"/>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2" name="Rectangle 1702"/>
            <p:cNvSpPr>
              <a:spLocks noChangeArrowheads="1"/>
            </p:cNvSpPr>
            <p:nvPr/>
          </p:nvSpPr>
          <p:spPr bwMode="auto">
            <a:xfrm>
              <a:off x="7247935" y="4485743"/>
              <a:ext cx="9091" cy="63633"/>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3" name="Rectangle 1703"/>
            <p:cNvSpPr>
              <a:spLocks noChangeArrowheads="1"/>
            </p:cNvSpPr>
            <p:nvPr/>
          </p:nvSpPr>
          <p:spPr bwMode="auto">
            <a:xfrm>
              <a:off x="7257027" y="4497863"/>
              <a:ext cx="12120"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4" name="Rectangle 1704"/>
            <p:cNvSpPr>
              <a:spLocks noChangeArrowheads="1"/>
            </p:cNvSpPr>
            <p:nvPr/>
          </p:nvSpPr>
          <p:spPr bwMode="auto">
            <a:xfrm>
              <a:off x="7257027" y="4497863"/>
              <a:ext cx="12120"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5" name="Rectangle 1705"/>
            <p:cNvSpPr>
              <a:spLocks noChangeArrowheads="1"/>
            </p:cNvSpPr>
            <p:nvPr/>
          </p:nvSpPr>
          <p:spPr bwMode="auto">
            <a:xfrm>
              <a:off x="7269147" y="4488774"/>
              <a:ext cx="9091" cy="606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6" name="Rectangle 1706"/>
            <p:cNvSpPr>
              <a:spLocks noChangeArrowheads="1"/>
            </p:cNvSpPr>
            <p:nvPr/>
          </p:nvSpPr>
          <p:spPr bwMode="auto">
            <a:xfrm>
              <a:off x="7269147" y="4488774"/>
              <a:ext cx="9091" cy="606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7" name="Rectangle 1707"/>
            <p:cNvSpPr>
              <a:spLocks noChangeArrowheads="1"/>
            </p:cNvSpPr>
            <p:nvPr/>
          </p:nvSpPr>
          <p:spPr bwMode="auto">
            <a:xfrm>
              <a:off x="7278236"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8" name="Rectangle 1708"/>
            <p:cNvSpPr>
              <a:spLocks noChangeArrowheads="1"/>
            </p:cNvSpPr>
            <p:nvPr/>
          </p:nvSpPr>
          <p:spPr bwMode="auto">
            <a:xfrm>
              <a:off x="7278236"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19" name="Rectangle 1709"/>
            <p:cNvSpPr>
              <a:spLocks noChangeArrowheads="1"/>
            </p:cNvSpPr>
            <p:nvPr/>
          </p:nvSpPr>
          <p:spPr bwMode="auto">
            <a:xfrm>
              <a:off x="7293387" y="4506955"/>
              <a:ext cx="6060" cy="4242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0" name="Rectangle 1710"/>
            <p:cNvSpPr>
              <a:spLocks noChangeArrowheads="1"/>
            </p:cNvSpPr>
            <p:nvPr/>
          </p:nvSpPr>
          <p:spPr bwMode="auto">
            <a:xfrm>
              <a:off x="7293387" y="4506955"/>
              <a:ext cx="6060" cy="4242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1" name="Rectangle 1711"/>
            <p:cNvSpPr>
              <a:spLocks noChangeArrowheads="1"/>
            </p:cNvSpPr>
            <p:nvPr/>
          </p:nvSpPr>
          <p:spPr bwMode="auto">
            <a:xfrm>
              <a:off x="7302477"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2" name="Rectangle 1712"/>
            <p:cNvSpPr>
              <a:spLocks noChangeArrowheads="1"/>
            </p:cNvSpPr>
            <p:nvPr/>
          </p:nvSpPr>
          <p:spPr bwMode="auto">
            <a:xfrm>
              <a:off x="7302477"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3" name="Rectangle 1713"/>
            <p:cNvSpPr>
              <a:spLocks noChangeArrowheads="1"/>
            </p:cNvSpPr>
            <p:nvPr/>
          </p:nvSpPr>
          <p:spPr bwMode="auto">
            <a:xfrm>
              <a:off x="7311568" y="4497863"/>
              <a:ext cx="9091" cy="5151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4" name="Rectangle 1714"/>
            <p:cNvSpPr>
              <a:spLocks noChangeArrowheads="1"/>
            </p:cNvSpPr>
            <p:nvPr/>
          </p:nvSpPr>
          <p:spPr bwMode="auto">
            <a:xfrm>
              <a:off x="7311568" y="4497863"/>
              <a:ext cx="9091" cy="5151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5" name="Rectangle 1715"/>
            <p:cNvSpPr>
              <a:spLocks noChangeArrowheads="1"/>
            </p:cNvSpPr>
            <p:nvPr/>
          </p:nvSpPr>
          <p:spPr bwMode="auto">
            <a:xfrm>
              <a:off x="7323688" y="4500894"/>
              <a:ext cx="6060" cy="4848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6" name="Rectangle 1716"/>
            <p:cNvSpPr>
              <a:spLocks noChangeArrowheads="1"/>
            </p:cNvSpPr>
            <p:nvPr/>
          </p:nvSpPr>
          <p:spPr bwMode="auto">
            <a:xfrm>
              <a:off x="7323688" y="4500894"/>
              <a:ext cx="6060" cy="4848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7" name="Rectangle 1717"/>
            <p:cNvSpPr>
              <a:spLocks noChangeArrowheads="1"/>
            </p:cNvSpPr>
            <p:nvPr/>
          </p:nvSpPr>
          <p:spPr bwMode="auto">
            <a:xfrm>
              <a:off x="7332777" y="4509984"/>
              <a:ext cx="9091"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8" name="Rectangle 1718"/>
            <p:cNvSpPr>
              <a:spLocks noChangeArrowheads="1"/>
            </p:cNvSpPr>
            <p:nvPr/>
          </p:nvSpPr>
          <p:spPr bwMode="auto">
            <a:xfrm>
              <a:off x="7332777" y="4509984"/>
              <a:ext cx="9091"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29" name="Rectangle 1719"/>
            <p:cNvSpPr>
              <a:spLocks noChangeArrowheads="1"/>
            </p:cNvSpPr>
            <p:nvPr/>
          </p:nvSpPr>
          <p:spPr bwMode="auto">
            <a:xfrm>
              <a:off x="7344898" y="4506955"/>
              <a:ext cx="9091" cy="4242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0" name="Rectangle 1720"/>
            <p:cNvSpPr>
              <a:spLocks noChangeArrowheads="1"/>
            </p:cNvSpPr>
            <p:nvPr/>
          </p:nvSpPr>
          <p:spPr bwMode="auto">
            <a:xfrm>
              <a:off x="7344898" y="4506955"/>
              <a:ext cx="9091" cy="4242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1" name="Rectangle 1721"/>
            <p:cNvSpPr>
              <a:spLocks noChangeArrowheads="1"/>
            </p:cNvSpPr>
            <p:nvPr/>
          </p:nvSpPr>
          <p:spPr bwMode="auto">
            <a:xfrm>
              <a:off x="7353989"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2" name="Rectangle 1722"/>
            <p:cNvSpPr>
              <a:spLocks noChangeArrowheads="1"/>
            </p:cNvSpPr>
            <p:nvPr/>
          </p:nvSpPr>
          <p:spPr bwMode="auto">
            <a:xfrm>
              <a:off x="7353989"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3" name="Rectangle 1723"/>
            <p:cNvSpPr>
              <a:spLocks noChangeArrowheads="1"/>
            </p:cNvSpPr>
            <p:nvPr/>
          </p:nvSpPr>
          <p:spPr bwMode="auto">
            <a:xfrm>
              <a:off x="7366109" y="4513015"/>
              <a:ext cx="9091" cy="3636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4" name="Rectangle 1724"/>
            <p:cNvSpPr>
              <a:spLocks noChangeArrowheads="1"/>
            </p:cNvSpPr>
            <p:nvPr/>
          </p:nvSpPr>
          <p:spPr bwMode="auto">
            <a:xfrm>
              <a:off x="7366109" y="4513015"/>
              <a:ext cx="9091" cy="3636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5" name="Rectangle 1725"/>
            <p:cNvSpPr>
              <a:spLocks noChangeArrowheads="1"/>
            </p:cNvSpPr>
            <p:nvPr/>
          </p:nvSpPr>
          <p:spPr bwMode="auto">
            <a:xfrm>
              <a:off x="7375198" y="4509984"/>
              <a:ext cx="12120" cy="3939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6" name="Rectangle 1726"/>
            <p:cNvSpPr>
              <a:spLocks noChangeArrowheads="1"/>
            </p:cNvSpPr>
            <p:nvPr/>
          </p:nvSpPr>
          <p:spPr bwMode="auto">
            <a:xfrm>
              <a:off x="7375198" y="4509984"/>
              <a:ext cx="12120" cy="3939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7" name="Rectangle 1727"/>
            <p:cNvSpPr>
              <a:spLocks noChangeArrowheads="1"/>
            </p:cNvSpPr>
            <p:nvPr/>
          </p:nvSpPr>
          <p:spPr bwMode="auto">
            <a:xfrm>
              <a:off x="7387319" y="4516044"/>
              <a:ext cx="9091" cy="3333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8" name="Rectangle 1728"/>
            <p:cNvSpPr>
              <a:spLocks noChangeArrowheads="1"/>
            </p:cNvSpPr>
            <p:nvPr/>
          </p:nvSpPr>
          <p:spPr bwMode="auto">
            <a:xfrm>
              <a:off x="7387319" y="4516044"/>
              <a:ext cx="9091" cy="3333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39" name="Rectangle 1729"/>
            <p:cNvSpPr>
              <a:spLocks noChangeArrowheads="1"/>
            </p:cNvSpPr>
            <p:nvPr/>
          </p:nvSpPr>
          <p:spPr bwMode="auto">
            <a:xfrm>
              <a:off x="7399439" y="4519075"/>
              <a:ext cx="6060"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0" name="Rectangle 1730"/>
            <p:cNvSpPr>
              <a:spLocks noChangeArrowheads="1"/>
            </p:cNvSpPr>
            <p:nvPr/>
          </p:nvSpPr>
          <p:spPr bwMode="auto">
            <a:xfrm>
              <a:off x="7399439" y="4519075"/>
              <a:ext cx="6060"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1" name="Rectangle 1731"/>
            <p:cNvSpPr>
              <a:spLocks noChangeArrowheads="1"/>
            </p:cNvSpPr>
            <p:nvPr/>
          </p:nvSpPr>
          <p:spPr bwMode="auto">
            <a:xfrm>
              <a:off x="7411559" y="4519075"/>
              <a:ext cx="6060" cy="3030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2" name="Rectangle 1732"/>
            <p:cNvSpPr>
              <a:spLocks noChangeArrowheads="1"/>
            </p:cNvSpPr>
            <p:nvPr/>
          </p:nvSpPr>
          <p:spPr bwMode="auto">
            <a:xfrm>
              <a:off x="7411559" y="4519075"/>
              <a:ext cx="6060" cy="3030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3" name="Rectangle 1733"/>
            <p:cNvSpPr>
              <a:spLocks noChangeArrowheads="1"/>
            </p:cNvSpPr>
            <p:nvPr/>
          </p:nvSpPr>
          <p:spPr bwMode="auto">
            <a:xfrm>
              <a:off x="7420651" y="4522104"/>
              <a:ext cx="6060" cy="272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4" name="Rectangle 1734"/>
            <p:cNvSpPr>
              <a:spLocks noChangeArrowheads="1"/>
            </p:cNvSpPr>
            <p:nvPr/>
          </p:nvSpPr>
          <p:spPr bwMode="auto">
            <a:xfrm>
              <a:off x="7420651" y="4522104"/>
              <a:ext cx="6060" cy="272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5" name="Rectangle 1735"/>
            <p:cNvSpPr>
              <a:spLocks noChangeArrowheads="1"/>
            </p:cNvSpPr>
            <p:nvPr/>
          </p:nvSpPr>
          <p:spPr bwMode="auto">
            <a:xfrm>
              <a:off x="7429740" y="4522104"/>
              <a:ext cx="9091" cy="27272"/>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6" name="Rectangle 1736"/>
            <p:cNvSpPr>
              <a:spLocks noChangeArrowheads="1"/>
            </p:cNvSpPr>
            <p:nvPr/>
          </p:nvSpPr>
          <p:spPr bwMode="auto">
            <a:xfrm>
              <a:off x="7429740" y="4522104"/>
              <a:ext cx="9091" cy="27272"/>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7" name="Rectangle 1737"/>
            <p:cNvSpPr>
              <a:spLocks noChangeArrowheads="1"/>
            </p:cNvSpPr>
            <p:nvPr/>
          </p:nvSpPr>
          <p:spPr bwMode="auto">
            <a:xfrm>
              <a:off x="7441860" y="4525135"/>
              <a:ext cx="606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8" name="Rectangle 1738"/>
            <p:cNvSpPr>
              <a:spLocks noChangeArrowheads="1"/>
            </p:cNvSpPr>
            <p:nvPr/>
          </p:nvSpPr>
          <p:spPr bwMode="auto">
            <a:xfrm>
              <a:off x="7441860" y="4525135"/>
              <a:ext cx="606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49" name="Rectangle 1739"/>
            <p:cNvSpPr>
              <a:spLocks noChangeArrowheads="1"/>
            </p:cNvSpPr>
            <p:nvPr/>
          </p:nvSpPr>
          <p:spPr bwMode="auto">
            <a:xfrm>
              <a:off x="7450951"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0" name="Rectangle 1740"/>
            <p:cNvSpPr>
              <a:spLocks noChangeArrowheads="1"/>
            </p:cNvSpPr>
            <p:nvPr/>
          </p:nvSpPr>
          <p:spPr bwMode="auto">
            <a:xfrm>
              <a:off x="7450951"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1" name="Rectangle 1741"/>
            <p:cNvSpPr>
              <a:spLocks noChangeArrowheads="1"/>
            </p:cNvSpPr>
            <p:nvPr/>
          </p:nvSpPr>
          <p:spPr bwMode="auto">
            <a:xfrm>
              <a:off x="7463072" y="4525135"/>
              <a:ext cx="9091"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2" name="Rectangle 1742"/>
            <p:cNvSpPr>
              <a:spLocks noChangeArrowheads="1"/>
            </p:cNvSpPr>
            <p:nvPr/>
          </p:nvSpPr>
          <p:spPr bwMode="auto">
            <a:xfrm>
              <a:off x="7463072" y="4525135"/>
              <a:ext cx="9091"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3" name="Rectangle 1743"/>
            <p:cNvSpPr>
              <a:spLocks noChangeArrowheads="1"/>
            </p:cNvSpPr>
            <p:nvPr/>
          </p:nvSpPr>
          <p:spPr bwMode="auto">
            <a:xfrm>
              <a:off x="7472161" y="4525135"/>
              <a:ext cx="12120" cy="2424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4" name="Rectangle 1744"/>
            <p:cNvSpPr>
              <a:spLocks noChangeArrowheads="1"/>
            </p:cNvSpPr>
            <p:nvPr/>
          </p:nvSpPr>
          <p:spPr bwMode="auto">
            <a:xfrm>
              <a:off x="7472161" y="4525135"/>
              <a:ext cx="12120" cy="2424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5" name="Rectangle 1745"/>
            <p:cNvSpPr>
              <a:spLocks noChangeArrowheads="1"/>
            </p:cNvSpPr>
            <p:nvPr/>
          </p:nvSpPr>
          <p:spPr bwMode="auto">
            <a:xfrm>
              <a:off x="7484281" y="4534224"/>
              <a:ext cx="9091"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6" name="Rectangle 1746"/>
            <p:cNvSpPr>
              <a:spLocks noChangeArrowheads="1"/>
            </p:cNvSpPr>
            <p:nvPr/>
          </p:nvSpPr>
          <p:spPr bwMode="auto">
            <a:xfrm>
              <a:off x="7484281" y="4534224"/>
              <a:ext cx="9091"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7" name="Rectangle 1747"/>
            <p:cNvSpPr>
              <a:spLocks noChangeArrowheads="1"/>
            </p:cNvSpPr>
            <p:nvPr/>
          </p:nvSpPr>
          <p:spPr bwMode="auto">
            <a:xfrm>
              <a:off x="7493372" y="4534224"/>
              <a:ext cx="1212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8" name="Rectangle 1748"/>
            <p:cNvSpPr>
              <a:spLocks noChangeArrowheads="1"/>
            </p:cNvSpPr>
            <p:nvPr/>
          </p:nvSpPr>
          <p:spPr bwMode="auto">
            <a:xfrm>
              <a:off x="7493372" y="4534224"/>
              <a:ext cx="1212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59" name="Rectangle 1749"/>
            <p:cNvSpPr>
              <a:spLocks noChangeArrowheads="1"/>
            </p:cNvSpPr>
            <p:nvPr/>
          </p:nvSpPr>
          <p:spPr bwMode="auto">
            <a:xfrm>
              <a:off x="7505493" y="4534224"/>
              <a:ext cx="9091"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0" name="Rectangle 1750"/>
            <p:cNvSpPr>
              <a:spLocks noChangeArrowheads="1"/>
            </p:cNvSpPr>
            <p:nvPr/>
          </p:nvSpPr>
          <p:spPr bwMode="auto">
            <a:xfrm>
              <a:off x="7505493" y="4534224"/>
              <a:ext cx="9091"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1" name="Rectangle 1751"/>
            <p:cNvSpPr>
              <a:spLocks noChangeArrowheads="1"/>
            </p:cNvSpPr>
            <p:nvPr/>
          </p:nvSpPr>
          <p:spPr bwMode="auto">
            <a:xfrm>
              <a:off x="7517613"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2" name="Rectangle 1752"/>
            <p:cNvSpPr>
              <a:spLocks noChangeArrowheads="1"/>
            </p:cNvSpPr>
            <p:nvPr/>
          </p:nvSpPr>
          <p:spPr bwMode="auto">
            <a:xfrm>
              <a:off x="7517613"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3" name="Rectangle 1753"/>
            <p:cNvSpPr>
              <a:spLocks noChangeArrowheads="1"/>
            </p:cNvSpPr>
            <p:nvPr/>
          </p:nvSpPr>
          <p:spPr bwMode="auto">
            <a:xfrm>
              <a:off x="7529733" y="4531195"/>
              <a:ext cx="6060" cy="1818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4" name="Rectangle 1754"/>
            <p:cNvSpPr>
              <a:spLocks noChangeArrowheads="1"/>
            </p:cNvSpPr>
            <p:nvPr/>
          </p:nvSpPr>
          <p:spPr bwMode="auto">
            <a:xfrm>
              <a:off x="7529733" y="4531195"/>
              <a:ext cx="6060" cy="1818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5" name="Rectangle 1755"/>
            <p:cNvSpPr>
              <a:spLocks noChangeArrowheads="1"/>
            </p:cNvSpPr>
            <p:nvPr/>
          </p:nvSpPr>
          <p:spPr bwMode="auto">
            <a:xfrm>
              <a:off x="7538822" y="4534224"/>
              <a:ext cx="6060" cy="1515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6" name="Rectangle 1756"/>
            <p:cNvSpPr>
              <a:spLocks noChangeArrowheads="1"/>
            </p:cNvSpPr>
            <p:nvPr/>
          </p:nvSpPr>
          <p:spPr bwMode="auto">
            <a:xfrm>
              <a:off x="7538822" y="4534224"/>
              <a:ext cx="6060" cy="1515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7" name="Rectangle 1757"/>
            <p:cNvSpPr>
              <a:spLocks noChangeArrowheads="1"/>
            </p:cNvSpPr>
            <p:nvPr/>
          </p:nvSpPr>
          <p:spPr bwMode="auto">
            <a:xfrm>
              <a:off x="7550943" y="4537255"/>
              <a:ext cx="6060"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8" name="Rectangle 1758"/>
            <p:cNvSpPr>
              <a:spLocks noChangeArrowheads="1"/>
            </p:cNvSpPr>
            <p:nvPr/>
          </p:nvSpPr>
          <p:spPr bwMode="auto">
            <a:xfrm>
              <a:off x="7550943" y="4537255"/>
              <a:ext cx="6060"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69" name="Rectangle 1759"/>
            <p:cNvSpPr>
              <a:spLocks noChangeArrowheads="1"/>
            </p:cNvSpPr>
            <p:nvPr/>
          </p:nvSpPr>
          <p:spPr bwMode="auto">
            <a:xfrm>
              <a:off x="7560034"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0" name="Rectangle 1760"/>
            <p:cNvSpPr>
              <a:spLocks noChangeArrowheads="1"/>
            </p:cNvSpPr>
            <p:nvPr/>
          </p:nvSpPr>
          <p:spPr bwMode="auto">
            <a:xfrm>
              <a:off x="7560034"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1" name="Rectangle 1761"/>
            <p:cNvSpPr>
              <a:spLocks noChangeArrowheads="1"/>
            </p:cNvSpPr>
            <p:nvPr/>
          </p:nvSpPr>
          <p:spPr bwMode="auto">
            <a:xfrm>
              <a:off x="7569123" y="4537255"/>
              <a:ext cx="9091" cy="1212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2" name="Rectangle 1762"/>
            <p:cNvSpPr>
              <a:spLocks noChangeArrowheads="1"/>
            </p:cNvSpPr>
            <p:nvPr/>
          </p:nvSpPr>
          <p:spPr bwMode="auto">
            <a:xfrm>
              <a:off x="7569123" y="4537255"/>
              <a:ext cx="9091" cy="1212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3" name="Rectangle 1763"/>
            <p:cNvSpPr>
              <a:spLocks noChangeArrowheads="1"/>
            </p:cNvSpPr>
            <p:nvPr/>
          </p:nvSpPr>
          <p:spPr bwMode="auto">
            <a:xfrm>
              <a:off x="7581243"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4" name="Rectangle 1764"/>
            <p:cNvSpPr>
              <a:spLocks noChangeArrowheads="1"/>
            </p:cNvSpPr>
            <p:nvPr/>
          </p:nvSpPr>
          <p:spPr bwMode="auto">
            <a:xfrm>
              <a:off x="7581243"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5" name="Rectangle 1765"/>
            <p:cNvSpPr>
              <a:spLocks noChangeArrowheads="1"/>
            </p:cNvSpPr>
            <p:nvPr/>
          </p:nvSpPr>
          <p:spPr bwMode="auto">
            <a:xfrm>
              <a:off x="7590335" y="4540284"/>
              <a:ext cx="1212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6" name="Rectangle 1766"/>
            <p:cNvSpPr>
              <a:spLocks noChangeArrowheads="1"/>
            </p:cNvSpPr>
            <p:nvPr/>
          </p:nvSpPr>
          <p:spPr bwMode="auto">
            <a:xfrm>
              <a:off x="7590335" y="4540284"/>
              <a:ext cx="1212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7" name="Rectangle 1767"/>
            <p:cNvSpPr>
              <a:spLocks noChangeArrowheads="1"/>
            </p:cNvSpPr>
            <p:nvPr/>
          </p:nvSpPr>
          <p:spPr bwMode="auto">
            <a:xfrm>
              <a:off x="7602455" y="4540284"/>
              <a:ext cx="9091"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8" name="Rectangle 1768"/>
            <p:cNvSpPr>
              <a:spLocks noChangeArrowheads="1"/>
            </p:cNvSpPr>
            <p:nvPr/>
          </p:nvSpPr>
          <p:spPr bwMode="auto">
            <a:xfrm>
              <a:off x="7602455" y="4540284"/>
              <a:ext cx="9091"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79" name="Rectangle 1769"/>
            <p:cNvSpPr>
              <a:spLocks noChangeArrowheads="1"/>
            </p:cNvSpPr>
            <p:nvPr/>
          </p:nvSpPr>
          <p:spPr bwMode="auto">
            <a:xfrm>
              <a:off x="7611544" y="4543316"/>
              <a:ext cx="12120"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0" name="Rectangle 1770"/>
            <p:cNvSpPr>
              <a:spLocks noChangeArrowheads="1"/>
            </p:cNvSpPr>
            <p:nvPr/>
          </p:nvSpPr>
          <p:spPr bwMode="auto">
            <a:xfrm>
              <a:off x="7611544" y="4543316"/>
              <a:ext cx="12120"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1" name="Rectangle 1771"/>
            <p:cNvSpPr>
              <a:spLocks noChangeArrowheads="1"/>
            </p:cNvSpPr>
            <p:nvPr/>
          </p:nvSpPr>
          <p:spPr bwMode="auto">
            <a:xfrm>
              <a:off x="7623665" y="4543316"/>
              <a:ext cx="9091" cy="6060"/>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2" name="Rectangle 1772"/>
            <p:cNvSpPr>
              <a:spLocks noChangeArrowheads="1"/>
            </p:cNvSpPr>
            <p:nvPr/>
          </p:nvSpPr>
          <p:spPr bwMode="auto">
            <a:xfrm>
              <a:off x="7623665" y="4543316"/>
              <a:ext cx="9091" cy="6060"/>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3" name="Rectangle 1773"/>
            <p:cNvSpPr>
              <a:spLocks noChangeArrowheads="1"/>
            </p:cNvSpPr>
            <p:nvPr/>
          </p:nvSpPr>
          <p:spPr bwMode="auto">
            <a:xfrm>
              <a:off x="7635785" y="4540284"/>
              <a:ext cx="6060" cy="9091"/>
            </a:xfrm>
            <a:prstGeom prst="rect">
              <a:avLst/>
            </a:prstGeom>
            <a:solidFill>
              <a:srgbClr val="548ED5"/>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84" name="Rectangle 1774"/>
            <p:cNvSpPr>
              <a:spLocks noChangeArrowheads="1"/>
            </p:cNvSpPr>
            <p:nvPr/>
          </p:nvSpPr>
          <p:spPr bwMode="auto">
            <a:xfrm>
              <a:off x="7635785" y="4540284"/>
              <a:ext cx="6060" cy="9091"/>
            </a:xfrm>
            <a:prstGeom prst="rect">
              <a:avLst/>
            </a:prstGeom>
            <a:noFill/>
            <a:ln w="9525">
              <a:solidFill>
                <a:srgbClr val="548E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sp>
        <p:nvSpPr>
          <p:cNvPr id="2486" name="Line 1851"/>
          <p:cNvSpPr>
            <a:spLocks noChangeShapeType="1"/>
          </p:cNvSpPr>
          <p:nvPr/>
        </p:nvSpPr>
        <p:spPr bwMode="auto">
          <a:xfrm flipV="1">
            <a:off x="4987502" y="1840489"/>
            <a:ext cx="0" cy="270888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4" name="Rectangle 1871"/>
          <p:cNvSpPr>
            <a:spLocks noChangeArrowheads="1"/>
          </p:cNvSpPr>
          <p:nvPr/>
        </p:nvSpPr>
        <p:spPr bwMode="auto">
          <a:xfrm>
            <a:off x="4785175" y="441362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0</a:t>
            </a:r>
            <a:endParaRPr lang="en-US" sz="1400" dirty="0">
              <a:solidFill>
                <a:prstClr val="black"/>
              </a:solidFill>
              <a:latin typeface="Arial" pitchFamily="34" charset="0"/>
              <a:cs typeface="Arial" pitchFamily="34" charset="0"/>
            </a:endParaRPr>
          </a:p>
        </p:txBody>
      </p:sp>
      <p:sp>
        <p:nvSpPr>
          <p:cNvPr id="2495" name="Line 1872"/>
          <p:cNvSpPr>
            <a:spLocks noChangeShapeType="1"/>
          </p:cNvSpPr>
          <p:nvPr/>
        </p:nvSpPr>
        <p:spPr bwMode="auto">
          <a:xfrm>
            <a:off x="4987518" y="421000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6" name="Rectangle 1873"/>
          <p:cNvSpPr>
            <a:spLocks noChangeArrowheads="1"/>
          </p:cNvSpPr>
          <p:nvPr/>
        </p:nvSpPr>
        <p:spPr bwMode="auto">
          <a:xfrm>
            <a:off x="4619954" y="4074256"/>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0.5</a:t>
            </a:r>
            <a:endParaRPr lang="en-US" sz="1400">
              <a:solidFill>
                <a:prstClr val="black"/>
              </a:solidFill>
              <a:latin typeface="Arial" pitchFamily="34" charset="0"/>
              <a:cs typeface="Arial" pitchFamily="34" charset="0"/>
            </a:endParaRPr>
          </a:p>
        </p:txBody>
      </p:sp>
      <p:sp>
        <p:nvSpPr>
          <p:cNvPr id="2497" name="Line 1874"/>
          <p:cNvSpPr>
            <a:spLocks noChangeShapeType="1"/>
          </p:cNvSpPr>
          <p:nvPr/>
        </p:nvSpPr>
        <p:spPr bwMode="auto">
          <a:xfrm>
            <a:off x="4987518" y="3873668"/>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498" name="Rectangle 1875"/>
          <p:cNvSpPr>
            <a:spLocks noChangeArrowheads="1"/>
          </p:cNvSpPr>
          <p:nvPr/>
        </p:nvSpPr>
        <p:spPr bwMode="auto">
          <a:xfrm>
            <a:off x="4785175" y="373488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a:t>
            </a:r>
            <a:endParaRPr lang="en-US" sz="1400">
              <a:solidFill>
                <a:prstClr val="black"/>
              </a:solidFill>
              <a:latin typeface="Arial" pitchFamily="34" charset="0"/>
              <a:cs typeface="Arial" pitchFamily="34" charset="0"/>
            </a:endParaRPr>
          </a:p>
        </p:txBody>
      </p:sp>
      <p:sp>
        <p:nvSpPr>
          <p:cNvPr id="2499" name="Line 1876"/>
          <p:cNvSpPr>
            <a:spLocks noChangeShapeType="1"/>
          </p:cNvSpPr>
          <p:nvPr/>
        </p:nvSpPr>
        <p:spPr bwMode="auto">
          <a:xfrm>
            <a:off x="4987518" y="3534300"/>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0" name="Rectangle 1877"/>
          <p:cNvSpPr>
            <a:spLocks noChangeArrowheads="1"/>
          </p:cNvSpPr>
          <p:nvPr/>
        </p:nvSpPr>
        <p:spPr bwMode="auto">
          <a:xfrm>
            <a:off x="4619954" y="3398551"/>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1.5</a:t>
            </a:r>
            <a:endParaRPr lang="en-US" sz="1400">
              <a:solidFill>
                <a:prstClr val="black"/>
              </a:solidFill>
              <a:latin typeface="Arial" pitchFamily="34" charset="0"/>
              <a:cs typeface="Arial" pitchFamily="34" charset="0"/>
            </a:endParaRPr>
          </a:p>
        </p:txBody>
      </p:sp>
      <p:sp>
        <p:nvSpPr>
          <p:cNvPr id="2501" name="Line 1878"/>
          <p:cNvSpPr>
            <a:spLocks noChangeShapeType="1"/>
          </p:cNvSpPr>
          <p:nvPr/>
        </p:nvSpPr>
        <p:spPr bwMode="auto">
          <a:xfrm>
            <a:off x="4987518" y="3197963"/>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2" name="Rectangle 1879"/>
          <p:cNvSpPr>
            <a:spLocks noChangeArrowheads="1"/>
          </p:cNvSpPr>
          <p:nvPr/>
        </p:nvSpPr>
        <p:spPr bwMode="auto">
          <a:xfrm>
            <a:off x="4785175" y="3062211"/>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a:t>
            </a:r>
            <a:endParaRPr lang="en-US" sz="1400">
              <a:solidFill>
                <a:prstClr val="black"/>
              </a:solidFill>
              <a:latin typeface="Arial" pitchFamily="34" charset="0"/>
              <a:cs typeface="Arial" pitchFamily="34" charset="0"/>
            </a:endParaRPr>
          </a:p>
        </p:txBody>
      </p:sp>
      <p:sp>
        <p:nvSpPr>
          <p:cNvPr id="2503" name="Line 1880"/>
          <p:cNvSpPr>
            <a:spLocks noChangeShapeType="1"/>
          </p:cNvSpPr>
          <p:nvPr/>
        </p:nvSpPr>
        <p:spPr bwMode="auto">
          <a:xfrm>
            <a:off x="4987518" y="2858594"/>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4" name="Rectangle 1881"/>
          <p:cNvSpPr>
            <a:spLocks noChangeArrowheads="1"/>
          </p:cNvSpPr>
          <p:nvPr/>
        </p:nvSpPr>
        <p:spPr bwMode="auto">
          <a:xfrm>
            <a:off x="4619954" y="2719814"/>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2.5</a:t>
            </a:r>
            <a:endParaRPr lang="en-US" sz="1400">
              <a:solidFill>
                <a:prstClr val="black"/>
              </a:solidFill>
              <a:latin typeface="Arial" pitchFamily="34" charset="0"/>
              <a:cs typeface="Arial" pitchFamily="34" charset="0"/>
            </a:endParaRPr>
          </a:p>
        </p:txBody>
      </p:sp>
      <p:sp>
        <p:nvSpPr>
          <p:cNvPr id="2505" name="Line 1882"/>
          <p:cNvSpPr>
            <a:spLocks noChangeShapeType="1"/>
          </p:cNvSpPr>
          <p:nvPr/>
        </p:nvSpPr>
        <p:spPr bwMode="auto">
          <a:xfrm>
            <a:off x="4987518" y="2519226"/>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6" name="Rectangle 1883"/>
          <p:cNvSpPr>
            <a:spLocks noChangeArrowheads="1"/>
          </p:cNvSpPr>
          <p:nvPr/>
        </p:nvSpPr>
        <p:spPr bwMode="auto">
          <a:xfrm>
            <a:off x="4785175" y="2383475"/>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a:t>
            </a:r>
            <a:endParaRPr lang="en-US" sz="1400">
              <a:solidFill>
                <a:prstClr val="black"/>
              </a:solidFill>
              <a:latin typeface="Arial" pitchFamily="34" charset="0"/>
              <a:cs typeface="Arial" pitchFamily="34" charset="0"/>
            </a:endParaRPr>
          </a:p>
        </p:txBody>
      </p:sp>
      <p:sp>
        <p:nvSpPr>
          <p:cNvPr id="2507" name="Line 1884"/>
          <p:cNvSpPr>
            <a:spLocks noChangeShapeType="1"/>
          </p:cNvSpPr>
          <p:nvPr/>
        </p:nvSpPr>
        <p:spPr bwMode="auto">
          <a:xfrm>
            <a:off x="4987518" y="2182887"/>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08" name="Rectangle 1885"/>
          <p:cNvSpPr>
            <a:spLocks noChangeArrowheads="1"/>
          </p:cNvSpPr>
          <p:nvPr/>
        </p:nvSpPr>
        <p:spPr bwMode="auto">
          <a:xfrm>
            <a:off x="4619954" y="2047138"/>
            <a:ext cx="24846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a:solidFill>
                  <a:srgbClr val="000000"/>
                </a:solidFill>
                <a:latin typeface="Arial" pitchFamily="34" charset="0"/>
                <a:cs typeface="Arial" pitchFamily="34" charset="0"/>
              </a:rPr>
              <a:t>3.5</a:t>
            </a:r>
            <a:endParaRPr lang="en-US" sz="1400">
              <a:solidFill>
                <a:prstClr val="black"/>
              </a:solidFill>
              <a:latin typeface="Arial" pitchFamily="34" charset="0"/>
              <a:cs typeface="Arial" pitchFamily="34" charset="0"/>
            </a:endParaRPr>
          </a:p>
        </p:txBody>
      </p:sp>
      <p:sp>
        <p:nvSpPr>
          <p:cNvPr id="2509" name="Line 1886"/>
          <p:cNvSpPr>
            <a:spLocks noChangeShapeType="1"/>
          </p:cNvSpPr>
          <p:nvPr/>
        </p:nvSpPr>
        <p:spPr bwMode="auto">
          <a:xfrm>
            <a:off x="4987518" y="1840489"/>
            <a:ext cx="68713"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2510" name="Rectangle 1887"/>
          <p:cNvSpPr>
            <a:spLocks noChangeArrowheads="1"/>
          </p:cNvSpPr>
          <p:nvPr/>
        </p:nvSpPr>
        <p:spPr bwMode="auto">
          <a:xfrm>
            <a:off x="4785175" y="1704738"/>
            <a:ext cx="9938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000000"/>
                </a:solidFill>
                <a:latin typeface="Arial" pitchFamily="34" charset="0"/>
                <a:cs typeface="Arial" pitchFamily="34" charset="0"/>
              </a:rPr>
              <a:t>4</a:t>
            </a:r>
            <a:endParaRPr lang="en-US" sz="1400" dirty="0">
              <a:solidFill>
                <a:prstClr val="black"/>
              </a:solidFill>
              <a:latin typeface="Arial" pitchFamily="34" charset="0"/>
              <a:cs typeface="Arial" pitchFamily="34" charset="0"/>
            </a:endParaRPr>
          </a:p>
        </p:txBody>
      </p:sp>
      <p:sp>
        <p:nvSpPr>
          <p:cNvPr id="3318" name="Rectangle 2410"/>
          <p:cNvSpPr>
            <a:spLocks noChangeArrowheads="1"/>
          </p:cNvSpPr>
          <p:nvPr/>
        </p:nvSpPr>
        <p:spPr bwMode="auto">
          <a:xfrm>
            <a:off x="5738941" y="4842087"/>
            <a:ext cx="121347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RF correlation</a:t>
            </a:r>
            <a:endParaRPr lang="en-US" sz="1400" b="1" dirty="0">
              <a:solidFill>
                <a:prstClr val="black"/>
              </a:solidFill>
              <a:latin typeface="Arial" pitchFamily="34" charset="0"/>
              <a:cs typeface="Arial" pitchFamily="34" charset="0"/>
            </a:endParaRPr>
          </a:p>
        </p:txBody>
      </p:sp>
      <p:sp>
        <p:nvSpPr>
          <p:cNvPr id="3319" name="Rectangle 2411"/>
          <p:cNvSpPr>
            <a:spLocks noChangeArrowheads="1"/>
          </p:cNvSpPr>
          <p:nvPr/>
        </p:nvSpPr>
        <p:spPr bwMode="auto">
          <a:xfrm rot="16200000">
            <a:off x="3510729" y="2991773"/>
            <a:ext cx="182094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b="1" dirty="0">
                <a:solidFill>
                  <a:srgbClr val="000000"/>
                </a:solidFill>
                <a:latin typeface="Arial" pitchFamily="34" charset="0"/>
                <a:cs typeface="Arial" pitchFamily="34" charset="0"/>
              </a:rPr>
              <a:t>EPSP amplitude (mV)</a:t>
            </a:r>
            <a:endParaRPr lang="en-US" sz="1400" b="1" dirty="0">
              <a:solidFill>
                <a:prstClr val="black"/>
              </a:solidFill>
              <a:latin typeface="Arial" pitchFamily="34" charset="0"/>
              <a:cs typeface="Arial" pitchFamily="34" charset="0"/>
            </a:endParaRPr>
          </a:p>
        </p:txBody>
      </p:sp>
      <p:grpSp>
        <p:nvGrpSpPr>
          <p:cNvPr id="4013" name="Group 4012"/>
          <p:cNvGrpSpPr/>
          <p:nvPr/>
        </p:nvGrpSpPr>
        <p:grpSpPr>
          <a:xfrm>
            <a:off x="5102659" y="1995054"/>
            <a:ext cx="2378609" cy="2587683"/>
            <a:chOff x="5102643" y="1995022"/>
            <a:chExt cx="2378609" cy="2587683"/>
          </a:xfrm>
        </p:grpSpPr>
        <p:sp>
          <p:nvSpPr>
            <p:cNvPr id="4014" name="Oval 2266"/>
            <p:cNvSpPr>
              <a:spLocks noChangeArrowheads="1"/>
            </p:cNvSpPr>
            <p:nvPr/>
          </p:nvSpPr>
          <p:spPr bwMode="auto">
            <a:xfrm>
              <a:off x="5372321" y="4520527"/>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15" name="Group 4014"/>
            <p:cNvGrpSpPr/>
            <p:nvPr/>
          </p:nvGrpSpPr>
          <p:grpSpPr>
            <a:xfrm>
              <a:off x="5102643" y="1995022"/>
              <a:ext cx="2378609" cy="2587683"/>
              <a:chOff x="5102643" y="1995022"/>
              <a:chExt cx="2378609" cy="2587683"/>
            </a:xfrm>
          </p:grpSpPr>
          <p:grpSp>
            <p:nvGrpSpPr>
              <p:cNvPr id="4016" name="Group 4015"/>
              <p:cNvGrpSpPr/>
              <p:nvPr/>
            </p:nvGrpSpPr>
            <p:grpSpPr>
              <a:xfrm>
                <a:off x="5248087" y="4252428"/>
                <a:ext cx="2233165" cy="330277"/>
                <a:chOff x="5248087" y="4252428"/>
                <a:chExt cx="2233165" cy="330277"/>
              </a:xfrm>
            </p:grpSpPr>
            <p:sp>
              <p:nvSpPr>
                <p:cNvPr id="4530" name="Oval 1891"/>
                <p:cNvSpPr>
                  <a:spLocks noChangeArrowheads="1"/>
                </p:cNvSpPr>
                <p:nvPr/>
              </p:nvSpPr>
              <p:spPr bwMode="auto">
                <a:xfrm>
                  <a:off x="535414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1" name="Oval 1912"/>
                <p:cNvSpPr>
                  <a:spLocks noChangeArrowheads="1"/>
                </p:cNvSpPr>
                <p:nvPr/>
              </p:nvSpPr>
              <p:spPr bwMode="auto">
                <a:xfrm>
                  <a:off x="6093478" y="4482714"/>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2" name="Oval 1977"/>
                <p:cNvSpPr>
                  <a:spLocks noChangeArrowheads="1"/>
                </p:cNvSpPr>
                <p:nvPr/>
              </p:nvSpPr>
              <p:spPr bwMode="auto">
                <a:xfrm>
                  <a:off x="559957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3" name="Oval 1996"/>
                <p:cNvSpPr>
                  <a:spLocks noChangeArrowheads="1"/>
                </p:cNvSpPr>
                <p:nvPr/>
              </p:nvSpPr>
              <p:spPr bwMode="auto">
                <a:xfrm>
                  <a:off x="559957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4" name="Oval 2221"/>
                <p:cNvSpPr>
                  <a:spLocks noChangeArrowheads="1"/>
                </p:cNvSpPr>
                <p:nvPr/>
              </p:nvSpPr>
              <p:spPr bwMode="auto">
                <a:xfrm>
                  <a:off x="724793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5" name="Oval 2256"/>
                <p:cNvSpPr>
                  <a:spLocks noChangeArrowheads="1"/>
                </p:cNvSpPr>
                <p:nvPr/>
              </p:nvSpPr>
              <p:spPr bwMode="auto">
                <a:xfrm>
                  <a:off x="742065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6" name="Oval 2269"/>
                <p:cNvSpPr>
                  <a:spLocks noChangeArrowheads="1"/>
                </p:cNvSpPr>
                <p:nvPr/>
              </p:nvSpPr>
              <p:spPr bwMode="auto">
                <a:xfrm>
                  <a:off x="537232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7" name="Oval 2283"/>
                <p:cNvSpPr>
                  <a:spLocks noChangeArrowheads="1"/>
                </p:cNvSpPr>
                <p:nvPr/>
              </p:nvSpPr>
              <p:spPr bwMode="auto">
                <a:xfrm>
                  <a:off x="555412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8" name="Oval 2289"/>
                <p:cNvSpPr>
                  <a:spLocks noChangeArrowheads="1"/>
                </p:cNvSpPr>
                <p:nvPr/>
              </p:nvSpPr>
              <p:spPr bwMode="auto">
                <a:xfrm>
                  <a:off x="555412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39" name="Oval 2292"/>
                <p:cNvSpPr>
                  <a:spLocks noChangeArrowheads="1"/>
                </p:cNvSpPr>
                <p:nvPr/>
              </p:nvSpPr>
              <p:spPr bwMode="auto">
                <a:xfrm>
                  <a:off x="6314673" y="4437262"/>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0" name="Oval 2296"/>
                <p:cNvSpPr>
                  <a:spLocks noChangeArrowheads="1"/>
                </p:cNvSpPr>
                <p:nvPr/>
              </p:nvSpPr>
              <p:spPr bwMode="auto">
                <a:xfrm>
                  <a:off x="524808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1" name="Oval 2298"/>
                <p:cNvSpPr>
                  <a:spLocks noChangeArrowheads="1"/>
                </p:cNvSpPr>
                <p:nvPr/>
              </p:nvSpPr>
              <p:spPr bwMode="auto">
                <a:xfrm>
                  <a:off x="552079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2" name="Oval 2304"/>
                <p:cNvSpPr>
                  <a:spLocks noChangeArrowheads="1"/>
                </p:cNvSpPr>
                <p:nvPr/>
              </p:nvSpPr>
              <p:spPr bwMode="auto">
                <a:xfrm>
                  <a:off x="546019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3" name="Oval 2308"/>
                <p:cNvSpPr>
                  <a:spLocks noChangeArrowheads="1"/>
                </p:cNvSpPr>
                <p:nvPr/>
              </p:nvSpPr>
              <p:spPr bwMode="auto">
                <a:xfrm>
                  <a:off x="546019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4" name="Oval 2310"/>
                <p:cNvSpPr>
                  <a:spLocks noChangeArrowheads="1"/>
                </p:cNvSpPr>
                <p:nvPr/>
              </p:nvSpPr>
              <p:spPr bwMode="auto">
                <a:xfrm>
                  <a:off x="552079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5" name="Oval 2333"/>
                <p:cNvSpPr>
                  <a:spLocks noChangeArrowheads="1"/>
                </p:cNvSpPr>
                <p:nvPr/>
              </p:nvSpPr>
              <p:spPr bwMode="auto">
                <a:xfrm>
                  <a:off x="6235891" y="4440293"/>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6" name="Oval 2360"/>
                <p:cNvSpPr>
                  <a:spLocks noChangeArrowheads="1"/>
                </p:cNvSpPr>
                <p:nvPr/>
              </p:nvSpPr>
              <p:spPr bwMode="auto">
                <a:xfrm>
                  <a:off x="559654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7" name="Oval 2370"/>
                <p:cNvSpPr>
                  <a:spLocks noChangeArrowheads="1"/>
                </p:cNvSpPr>
                <p:nvPr/>
              </p:nvSpPr>
              <p:spPr bwMode="auto">
                <a:xfrm>
                  <a:off x="553594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8" name="Oval 2374"/>
                <p:cNvSpPr>
                  <a:spLocks noChangeArrowheads="1"/>
                </p:cNvSpPr>
                <p:nvPr/>
              </p:nvSpPr>
              <p:spPr bwMode="auto">
                <a:xfrm>
                  <a:off x="546928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49" name="Oval 2388"/>
                <p:cNvSpPr>
                  <a:spLocks noChangeArrowheads="1"/>
                </p:cNvSpPr>
                <p:nvPr/>
              </p:nvSpPr>
              <p:spPr bwMode="auto">
                <a:xfrm>
                  <a:off x="6529809" y="4264549"/>
                  <a:ext cx="60601"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0" name="Oval 2389"/>
                <p:cNvSpPr>
                  <a:spLocks noChangeArrowheads="1"/>
                </p:cNvSpPr>
                <p:nvPr/>
              </p:nvSpPr>
              <p:spPr bwMode="auto">
                <a:xfrm>
                  <a:off x="6529809" y="4252428"/>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1" name="Oval 2392"/>
                <p:cNvSpPr>
                  <a:spLocks noChangeArrowheads="1"/>
                </p:cNvSpPr>
                <p:nvPr/>
              </p:nvSpPr>
              <p:spPr bwMode="auto">
                <a:xfrm>
                  <a:off x="6248011" y="4443322"/>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52" name="Oval 2407"/>
                <p:cNvSpPr>
                  <a:spLocks noChangeArrowheads="1"/>
                </p:cNvSpPr>
                <p:nvPr/>
              </p:nvSpPr>
              <p:spPr bwMode="auto">
                <a:xfrm>
                  <a:off x="6993409" y="4403932"/>
                  <a:ext cx="57572"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17" name="Group 4016"/>
              <p:cNvGrpSpPr/>
              <p:nvPr/>
            </p:nvGrpSpPr>
            <p:grpSpPr>
              <a:xfrm>
                <a:off x="5102643" y="1995022"/>
                <a:ext cx="2378609" cy="2587683"/>
                <a:chOff x="5102643" y="1995022"/>
                <a:chExt cx="2378609" cy="2587683"/>
              </a:xfrm>
            </p:grpSpPr>
            <p:grpSp>
              <p:nvGrpSpPr>
                <p:cNvPr id="4018" name="Group 4017"/>
                <p:cNvGrpSpPr/>
                <p:nvPr/>
              </p:nvGrpSpPr>
              <p:grpSpPr>
                <a:xfrm>
                  <a:off x="5663208" y="4522104"/>
                  <a:ext cx="1539277" cy="60601"/>
                  <a:chOff x="5663208" y="4522104"/>
                  <a:chExt cx="1539277" cy="60601"/>
                </a:xfrm>
              </p:grpSpPr>
              <p:sp>
                <p:nvSpPr>
                  <p:cNvPr id="4277" name="Line 1217"/>
                  <p:cNvSpPr>
                    <a:spLocks noChangeShapeType="1"/>
                  </p:cNvSpPr>
                  <p:nvPr/>
                </p:nvSpPr>
                <p:spPr bwMode="auto">
                  <a:xfrm flipV="1">
                    <a:off x="5663208"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8" name="Line 1856"/>
                  <p:cNvSpPr>
                    <a:spLocks noChangeShapeType="1"/>
                  </p:cNvSpPr>
                  <p:nvPr/>
                </p:nvSpPr>
                <p:spPr bwMode="auto">
                  <a:xfrm flipV="1">
                    <a:off x="5663208"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9" name="Oval 2004"/>
                  <p:cNvSpPr>
                    <a:spLocks noChangeArrowheads="1"/>
                  </p:cNvSpPr>
                  <p:nvPr/>
                </p:nvSpPr>
                <p:spPr bwMode="auto">
                  <a:xfrm>
                    <a:off x="569350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280" name="Group 4279"/>
                  <p:cNvGrpSpPr/>
                  <p:nvPr/>
                </p:nvGrpSpPr>
                <p:grpSpPr>
                  <a:xfrm>
                    <a:off x="5717749" y="4522104"/>
                    <a:ext cx="1484736" cy="60601"/>
                    <a:chOff x="5717749" y="4522104"/>
                    <a:chExt cx="1484736" cy="60601"/>
                  </a:xfrm>
                </p:grpSpPr>
                <p:sp>
                  <p:nvSpPr>
                    <p:cNvPr id="4281" name="Line 1219"/>
                    <p:cNvSpPr>
                      <a:spLocks noChangeShapeType="1"/>
                    </p:cNvSpPr>
                    <p:nvPr/>
                  </p:nvSpPr>
                  <p:spPr bwMode="auto">
                    <a:xfrm flipV="1">
                      <a:off x="6002576"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2" name="Line 1221"/>
                    <p:cNvSpPr>
                      <a:spLocks noChangeShapeType="1"/>
                    </p:cNvSpPr>
                    <p:nvPr/>
                  </p:nvSpPr>
                  <p:spPr bwMode="auto">
                    <a:xfrm flipV="1">
                      <a:off x="6341944"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3" name="Line 1223"/>
                    <p:cNvSpPr>
                      <a:spLocks noChangeShapeType="1"/>
                    </p:cNvSpPr>
                    <p:nvPr/>
                  </p:nvSpPr>
                  <p:spPr bwMode="auto">
                    <a:xfrm flipV="1">
                      <a:off x="6681313"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4" name="Line 1225"/>
                    <p:cNvSpPr>
                      <a:spLocks noChangeShapeType="1"/>
                    </p:cNvSpPr>
                    <p:nvPr/>
                  </p:nvSpPr>
                  <p:spPr bwMode="auto">
                    <a:xfrm flipV="1">
                      <a:off x="7017650"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5" name="Line 1858"/>
                    <p:cNvSpPr>
                      <a:spLocks noChangeShapeType="1"/>
                    </p:cNvSpPr>
                    <p:nvPr/>
                  </p:nvSpPr>
                  <p:spPr bwMode="auto">
                    <a:xfrm flipV="1">
                      <a:off x="6002576"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6" name="Line 1860"/>
                    <p:cNvSpPr>
                      <a:spLocks noChangeShapeType="1"/>
                    </p:cNvSpPr>
                    <p:nvPr/>
                  </p:nvSpPr>
                  <p:spPr bwMode="auto">
                    <a:xfrm flipV="1">
                      <a:off x="6341944"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7" name="Line 1862"/>
                    <p:cNvSpPr>
                      <a:spLocks noChangeShapeType="1"/>
                    </p:cNvSpPr>
                    <p:nvPr/>
                  </p:nvSpPr>
                  <p:spPr bwMode="auto">
                    <a:xfrm flipV="1">
                      <a:off x="6681313"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8" name="Line 1864"/>
                    <p:cNvSpPr>
                      <a:spLocks noChangeShapeType="1"/>
                    </p:cNvSpPr>
                    <p:nvPr/>
                  </p:nvSpPr>
                  <p:spPr bwMode="auto">
                    <a:xfrm flipV="1">
                      <a:off x="7017652" y="4522104"/>
                      <a:ext cx="3031" cy="27272"/>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89" name="Oval 1888"/>
                    <p:cNvSpPr>
                      <a:spLocks noChangeArrowheads="1"/>
                    </p:cNvSpPr>
                    <p:nvPr/>
                  </p:nvSpPr>
                  <p:spPr bwMode="auto">
                    <a:xfrm>
                      <a:off x="651465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0" name="Oval 1889"/>
                    <p:cNvSpPr>
                      <a:spLocks noChangeArrowheads="1"/>
                    </p:cNvSpPr>
                    <p:nvPr/>
                  </p:nvSpPr>
                  <p:spPr bwMode="auto">
                    <a:xfrm>
                      <a:off x="627528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1" name="Oval 1890"/>
                    <p:cNvSpPr>
                      <a:spLocks noChangeArrowheads="1"/>
                    </p:cNvSpPr>
                    <p:nvPr/>
                  </p:nvSpPr>
                  <p:spPr bwMode="auto">
                    <a:xfrm>
                      <a:off x="651465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2" name="Oval 1892"/>
                    <p:cNvSpPr>
                      <a:spLocks noChangeArrowheads="1"/>
                    </p:cNvSpPr>
                    <p:nvPr/>
                  </p:nvSpPr>
                  <p:spPr bwMode="auto">
                    <a:xfrm>
                      <a:off x="627528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3" name="Oval 1894"/>
                    <p:cNvSpPr>
                      <a:spLocks noChangeArrowheads="1"/>
                    </p:cNvSpPr>
                    <p:nvPr/>
                  </p:nvSpPr>
                  <p:spPr bwMode="auto">
                    <a:xfrm>
                      <a:off x="658738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4" name="Oval 1895"/>
                    <p:cNvSpPr>
                      <a:spLocks noChangeArrowheads="1"/>
                    </p:cNvSpPr>
                    <p:nvPr/>
                  </p:nvSpPr>
                  <p:spPr bwMode="auto">
                    <a:xfrm>
                      <a:off x="612983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5" name="Oval 1896"/>
                    <p:cNvSpPr>
                      <a:spLocks noChangeArrowheads="1"/>
                    </p:cNvSpPr>
                    <p:nvPr/>
                  </p:nvSpPr>
                  <p:spPr bwMode="auto">
                    <a:xfrm>
                      <a:off x="579653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6" name="Oval 1897"/>
                    <p:cNvSpPr>
                      <a:spLocks noChangeArrowheads="1"/>
                    </p:cNvSpPr>
                    <p:nvPr/>
                  </p:nvSpPr>
                  <p:spPr bwMode="auto">
                    <a:xfrm>
                      <a:off x="658738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7" name="Oval 1898"/>
                    <p:cNvSpPr>
                      <a:spLocks noChangeArrowheads="1"/>
                    </p:cNvSpPr>
                    <p:nvPr/>
                  </p:nvSpPr>
                  <p:spPr bwMode="auto">
                    <a:xfrm>
                      <a:off x="626922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8" name="Oval 1899"/>
                    <p:cNvSpPr>
                      <a:spLocks noChangeArrowheads="1"/>
                    </p:cNvSpPr>
                    <p:nvPr/>
                  </p:nvSpPr>
                  <p:spPr bwMode="auto">
                    <a:xfrm>
                      <a:off x="630558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99" name="Oval 1900"/>
                    <p:cNvSpPr>
                      <a:spLocks noChangeArrowheads="1"/>
                    </p:cNvSpPr>
                    <p:nvPr/>
                  </p:nvSpPr>
                  <p:spPr bwMode="auto">
                    <a:xfrm>
                      <a:off x="612983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0" name="Oval 1902"/>
                    <p:cNvSpPr>
                      <a:spLocks noChangeArrowheads="1"/>
                    </p:cNvSpPr>
                    <p:nvPr/>
                  </p:nvSpPr>
                  <p:spPr bwMode="auto">
                    <a:xfrm>
                      <a:off x="648435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1" name="Oval 1903"/>
                    <p:cNvSpPr>
                      <a:spLocks noChangeArrowheads="1"/>
                    </p:cNvSpPr>
                    <p:nvPr/>
                  </p:nvSpPr>
                  <p:spPr bwMode="auto">
                    <a:xfrm>
                      <a:off x="579653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2" name="Oval 1904"/>
                    <p:cNvSpPr>
                      <a:spLocks noChangeArrowheads="1"/>
                    </p:cNvSpPr>
                    <p:nvPr/>
                  </p:nvSpPr>
                  <p:spPr bwMode="auto">
                    <a:xfrm>
                      <a:off x="630558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3" name="Oval 1905"/>
                    <p:cNvSpPr>
                      <a:spLocks noChangeArrowheads="1"/>
                    </p:cNvSpPr>
                    <p:nvPr/>
                  </p:nvSpPr>
                  <p:spPr bwMode="auto">
                    <a:xfrm>
                      <a:off x="648435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4" name="Oval 1906"/>
                    <p:cNvSpPr>
                      <a:spLocks noChangeArrowheads="1"/>
                    </p:cNvSpPr>
                    <p:nvPr/>
                  </p:nvSpPr>
                  <p:spPr bwMode="auto">
                    <a:xfrm>
                      <a:off x="619650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5" name="Oval 1907"/>
                    <p:cNvSpPr>
                      <a:spLocks noChangeArrowheads="1"/>
                    </p:cNvSpPr>
                    <p:nvPr/>
                  </p:nvSpPr>
                  <p:spPr bwMode="auto">
                    <a:xfrm>
                      <a:off x="690250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6" name="Oval 1908"/>
                    <p:cNvSpPr>
                      <a:spLocks noChangeArrowheads="1"/>
                    </p:cNvSpPr>
                    <p:nvPr/>
                  </p:nvSpPr>
                  <p:spPr bwMode="auto">
                    <a:xfrm>
                      <a:off x="624498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7" name="Oval 1909"/>
                    <p:cNvSpPr>
                      <a:spLocks noChangeArrowheads="1"/>
                    </p:cNvSpPr>
                    <p:nvPr/>
                  </p:nvSpPr>
                  <p:spPr bwMode="auto">
                    <a:xfrm>
                      <a:off x="619650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8" name="Oval 1910"/>
                    <p:cNvSpPr>
                      <a:spLocks noChangeArrowheads="1"/>
                    </p:cNvSpPr>
                    <p:nvPr/>
                  </p:nvSpPr>
                  <p:spPr bwMode="auto">
                    <a:xfrm>
                      <a:off x="595106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09" name="Oval 1911"/>
                    <p:cNvSpPr>
                      <a:spLocks noChangeArrowheads="1"/>
                    </p:cNvSpPr>
                    <p:nvPr/>
                  </p:nvSpPr>
                  <p:spPr bwMode="auto">
                    <a:xfrm>
                      <a:off x="621165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0" name="Oval 1914"/>
                    <p:cNvSpPr>
                      <a:spLocks noChangeArrowheads="1"/>
                    </p:cNvSpPr>
                    <p:nvPr/>
                  </p:nvSpPr>
                  <p:spPr bwMode="auto">
                    <a:xfrm>
                      <a:off x="595106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1" name="Oval 1915"/>
                    <p:cNvSpPr>
                      <a:spLocks noChangeArrowheads="1"/>
                    </p:cNvSpPr>
                    <p:nvPr/>
                  </p:nvSpPr>
                  <p:spPr bwMode="auto">
                    <a:xfrm>
                      <a:off x="586016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2" name="Oval 1916"/>
                    <p:cNvSpPr>
                      <a:spLocks noChangeArrowheads="1"/>
                    </p:cNvSpPr>
                    <p:nvPr/>
                  </p:nvSpPr>
                  <p:spPr bwMode="auto">
                    <a:xfrm>
                      <a:off x="621165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3" name="Oval 1917"/>
                    <p:cNvSpPr>
                      <a:spLocks noChangeArrowheads="1"/>
                    </p:cNvSpPr>
                    <p:nvPr/>
                  </p:nvSpPr>
                  <p:spPr bwMode="auto">
                    <a:xfrm>
                      <a:off x="591470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4" name="Oval 1918"/>
                    <p:cNvSpPr>
                      <a:spLocks noChangeArrowheads="1"/>
                    </p:cNvSpPr>
                    <p:nvPr/>
                  </p:nvSpPr>
                  <p:spPr bwMode="auto">
                    <a:xfrm>
                      <a:off x="624498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5" name="Oval 1919"/>
                    <p:cNvSpPr>
                      <a:spLocks noChangeArrowheads="1"/>
                    </p:cNvSpPr>
                    <p:nvPr/>
                  </p:nvSpPr>
                  <p:spPr bwMode="auto">
                    <a:xfrm>
                      <a:off x="609347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6" name="Oval 1920"/>
                    <p:cNvSpPr>
                      <a:spLocks noChangeArrowheads="1"/>
                    </p:cNvSpPr>
                    <p:nvPr/>
                  </p:nvSpPr>
                  <p:spPr bwMode="auto">
                    <a:xfrm>
                      <a:off x="586016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7" name="Oval 1921"/>
                    <p:cNvSpPr>
                      <a:spLocks noChangeArrowheads="1"/>
                    </p:cNvSpPr>
                    <p:nvPr/>
                  </p:nvSpPr>
                  <p:spPr bwMode="auto">
                    <a:xfrm>
                      <a:off x="591470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8" name="Oval 1922"/>
                    <p:cNvSpPr>
                      <a:spLocks noChangeArrowheads="1"/>
                    </p:cNvSpPr>
                    <p:nvPr/>
                  </p:nvSpPr>
                  <p:spPr bwMode="auto">
                    <a:xfrm>
                      <a:off x="609044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19" name="Oval 1923"/>
                    <p:cNvSpPr>
                      <a:spLocks noChangeArrowheads="1"/>
                    </p:cNvSpPr>
                    <p:nvPr/>
                  </p:nvSpPr>
                  <p:spPr bwMode="auto">
                    <a:xfrm>
                      <a:off x="629649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0" name="Oval 1924"/>
                    <p:cNvSpPr>
                      <a:spLocks noChangeArrowheads="1"/>
                    </p:cNvSpPr>
                    <p:nvPr/>
                  </p:nvSpPr>
                  <p:spPr bwMode="auto">
                    <a:xfrm>
                      <a:off x="642375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1" name="Oval 1925"/>
                    <p:cNvSpPr>
                      <a:spLocks noChangeArrowheads="1"/>
                    </p:cNvSpPr>
                    <p:nvPr/>
                  </p:nvSpPr>
                  <p:spPr bwMode="auto">
                    <a:xfrm>
                      <a:off x="609044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2" name="Oval 1928"/>
                    <p:cNvSpPr>
                      <a:spLocks noChangeArrowheads="1"/>
                    </p:cNvSpPr>
                    <p:nvPr/>
                  </p:nvSpPr>
                  <p:spPr bwMode="auto">
                    <a:xfrm>
                      <a:off x="629649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3" name="Oval 1929"/>
                    <p:cNvSpPr>
                      <a:spLocks noChangeArrowheads="1"/>
                    </p:cNvSpPr>
                    <p:nvPr/>
                  </p:nvSpPr>
                  <p:spPr bwMode="auto">
                    <a:xfrm>
                      <a:off x="655102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4" name="Oval 1930"/>
                    <p:cNvSpPr>
                      <a:spLocks noChangeArrowheads="1"/>
                    </p:cNvSpPr>
                    <p:nvPr/>
                  </p:nvSpPr>
                  <p:spPr bwMode="auto">
                    <a:xfrm>
                      <a:off x="612377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5" name="Oval 1931"/>
                    <p:cNvSpPr>
                      <a:spLocks noChangeArrowheads="1"/>
                    </p:cNvSpPr>
                    <p:nvPr/>
                  </p:nvSpPr>
                  <p:spPr bwMode="auto">
                    <a:xfrm>
                      <a:off x="642375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6" name="Oval 1932"/>
                    <p:cNvSpPr>
                      <a:spLocks noChangeArrowheads="1"/>
                    </p:cNvSpPr>
                    <p:nvPr/>
                  </p:nvSpPr>
                  <p:spPr bwMode="auto">
                    <a:xfrm>
                      <a:off x="659344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7" name="Oval 1933"/>
                    <p:cNvSpPr>
                      <a:spLocks noChangeArrowheads="1"/>
                    </p:cNvSpPr>
                    <p:nvPr/>
                  </p:nvSpPr>
                  <p:spPr bwMode="auto">
                    <a:xfrm>
                      <a:off x="612377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8" name="Oval 1934"/>
                    <p:cNvSpPr>
                      <a:spLocks noChangeArrowheads="1"/>
                    </p:cNvSpPr>
                    <p:nvPr/>
                  </p:nvSpPr>
                  <p:spPr bwMode="auto">
                    <a:xfrm>
                      <a:off x="651768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29" name="Oval 1935"/>
                    <p:cNvSpPr>
                      <a:spLocks noChangeArrowheads="1"/>
                    </p:cNvSpPr>
                    <p:nvPr/>
                  </p:nvSpPr>
                  <p:spPr bwMode="auto">
                    <a:xfrm>
                      <a:off x="655102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0" name="Oval 1936"/>
                    <p:cNvSpPr>
                      <a:spLocks noChangeArrowheads="1"/>
                    </p:cNvSpPr>
                    <p:nvPr/>
                  </p:nvSpPr>
                  <p:spPr bwMode="auto">
                    <a:xfrm>
                      <a:off x="596318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1" name="Oval 1937"/>
                    <p:cNvSpPr>
                      <a:spLocks noChangeArrowheads="1"/>
                    </p:cNvSpPr>
                    <p:nvPr/>
                  </p:nvSpPr>
                  <p:spPr bwMode="auto">
                    <a:xfrm>
                      <a:off x="651768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2" name="Oval 1938"/>
                    <p:cNvSpPr>
                      <a:spLocks noChangeArrowheads="1"/>
                    </p:cNvSpPr>
                    <p:nvPr/>
                  </p:nvSpPr>
                  <p:spPr bwMode="auto">
                    <a:xfrm>
                      <a:off x="672070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3" name="Oval 1939"/>
                    <p:cNvSpPr>
                      <a:spLocks noChangeArrowheads="1"/>
                    </p:cNvSpPr>
                    <p:nvPr/>
                  </p:nvSpPr>
                  <p:spPr bwMode="auto">
                    <a:xfrm>
                      <a:off x="619347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4" name="Oval 1940"/>
                    <p:cNvSpPr>
                      <a:spLocks noChangeArrowheads="1"/>
                    </p:cNvSpPr>
                    <p:nvPr/>
                  </p:nvSpPr>
                  <p:spPr bwMode="auto">
                    <a:xfrm>
                      <a:off x="596318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5" name="Oval 1941"/>
                    <p:cNvSpPr>
                      <a:spLocks noChangeArrowheads="1"/>
                    </p:cNvSpPr>
                    <p:nvPr/>
                  </p:nvSpPr>
                  <p:spPr bwMode="auto">
                    <a:xfrm>
                      <a:off x="619347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6" name="Oval 1942"/>
                    <p:cNvSpPr>
                      <a:spLocks noChangeArrowheads="1"/>
                    </p:cNvSpPr>
                    <p:nvPr/>
                  </p:nvSpPr>
                  <p:spPr bwMode="auto">
                    <a:xfrm>
                      <a:off x="633285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7" name="Oval 1943"/>
                    <p:cNvSpPr>
                      <a:spLocks noChangeArrowheads="1"/>
                    </p:cNvSpPr>
                    <p:nvPr/>
                  </p:nvSpPr>
                  <p:spPr bwMode="auto">
                    <a:xfrm>
                      <a:off x="630861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8" name="Oval 1945"/>
                    <p:cNvSpPr>
                      <a:spLocks noChangeArrowheads="1"/>
                    </p:cNvSpPr>
                    <p:nvPr/>
                  </p:nvSpPr>
                  <p:spPr bwMode="auto">
                    <a:xfrm>
                      <a:off x="574502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39" name="Oval 1946"/>
                    <p:cNvSpPr>
                      <a:spLocks noChangeArrowheads="1"/>
                    </p:cNvSpPr>
                    <p:nvPr/>
                  </p:nvSpPr>
                  <p:spPr bwMode="auto">
                    <a:xfrm>
                      <a:off x="630861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0" name="Oval 1947"/>
                    <p:cNvSpPr>
                      <a:spLocks noChangeArrowheads="1"/>
                    </p:cNvSpPr>
                    <p:nvPr/>
                  </p:nvSpPr>
                  <p:spPr bwMode="auto">
                    <a:xfrm>
                      <a:off x="660253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1" name="Oval 1948"/>
                    <p:cNvSpPr>
                      <a:spLocks noChangeArrowheads="1"/>
                    </p:cNvSpPr>
                    <p:nvPr/>
                  </p:nvSpPr>
                  <p:spPr bwMode="auto">
                    <a:xfrm>
                      <a:off x="608438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2" name="Oval 1949"/>
                    <p:cNvSpPr>
                      <a:spLocks noChangeArrowheads="1"/>
                    </p:cNvSpPr>
                    <p:nvPr/>
                  </p:nvSpPr>
                  <p:spPr bwMode="auto">
                    <a:xfrm>
                      <a:off x="630255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3" name="Oval 1950"/>
                    <p:cNvSpPr>
                      <a:spLocks noChangeArrowheads="1"/>
                    </p:cNvSpPr>
                    <p:nvPr/>
                  </p:nvSpPr>
                  <p:spPr bwMode="auto">
                    <a:xfrm>
                      <a:off x="643284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4" name="Oval 1951"/>
                    <p:cNvSpPr>
                      <a:spLocks noChangeArrowheads="1"/>
                    </p:cNvSpPr>
                    <p:nvPr/>
                  </p:nvSpPr>
                  <p:spPr bwMode="auto">
                    <a:xfrm>
                      <a:off x="574502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5" name="Oval 1952"/>
                    <p:cNvSpPr>
                      <a:spLocks noChangeArrowheads="1"/>
                    </p:cNvSpPr>
                    <p:nvPr/>
                  </p:nvSpPr>
                  <p:spPr bwMode="auto">
                    <a:xfrm>
                      <a:off x="660253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6" name="Oval 1953"/>
                    <p:cNvSpPr>
                      <a:spLocks noChangeArrowheads="1"/>
                    </p:cNvSpPr>
                    <p:nvPr/>
                  </p:nvSpPr>
                  <p:spPr bwMode="auto">
                    <a:xfrm>
                      <a:off x="643284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7" name="Oval 1954"/>
                    <p:cNvSpPr>
                      <a:spLocks noChangeArrowheads="1"/>
                    </p:cNvSpPr>
                    <p:nvPr/>
                  </p:nvSpPr>
                  <p:spPr bwMode="auto">
                    <a:xfrm>
                      <a:off x="586319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8" name="Oval 1955"/>
                    <p:cNvSpPr>
                      <a:spLocks noChangeArrowheads="1"/>
                    </p:cNvSpPr>
                    <p:nvPr/>
                  </p:nvSpPr>
                  <p:spPr bwMode="auto">
                    <a:xfrm>
                      <a:off x="586319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49" name="Oval 1956"/>
                    <p:cNvSpPr>
                      <a:spLocks noChangeArrowheads="1"/>
                    </p:cNvSpPr>
                    <p:nvPr/>
                  </p:nvSpPr>
                  <p:spPr bwMode="auto">
                    <a:xfrm>
                      <a:off x="618741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0" name="Oval 1957"/>
                    <p:cNvSpPr>
                      <a:spLocks noChangeArrowheads="1"/>
                    </p:cNvSpPr>
                    <p:nvPr/>
                  </p:nvSpPr>
                  <p:spPr bwMode="auto">
                    <a:xfrm>
                      <a:off x="676918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1" name="Oval 1958"/>
                    <p:cNvSpPr>
                      <a:spLocks noChangeArrowheads="1"/>
                    </p:cNvSpPr>
                    <p:nvPr/>
                  </p:nvSpPr>
                  <p:spPr bwMode="auto">
                    <a:xfrm>
                      <a:off x="680251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2" name="Oval 1959"/>
                    <p:cNvSpPr>
                      <a:spLocks noChangeArrowheads="1"/>
                    </p:cNvSpPr>
                    <p:nvPr/>
                  </p:nvSpPr>
                  <p:spPr bwMode="auto">
                    <a:xfrm>
                      <a:off x="618741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3" name="Oval 1960"/>
                    <p:cNvSpPr>
                      <a:spLocks noChangeArrowheads="1"/>
                    </p:cNvSpPr>
                    <p:nvPr/>
                  </p:nvSpPr>
                  <p:spPr bwMode="auto">
                    <a:xfrm>
                      <a:off x="615105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4" name="Oval 1961"/>
                    <p:cNvSpPr>
                      <a:spLocks noChangeArrowheads="1"/>
                    </p:cNvSpPr>
                    <p:nvPr/>
                  </p:nvSpPr>
                  <p:spPr bwMode="auto">
                    <a:xfrm>
                      <a:off x="621771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5" name="Oval 1962"/>
                    <p:cNvSpPr>
                      <a:spLocks noChangeArrowheads="1"/>
                    </p:cNvSpPr>
                    <p:nvPr/>
                  </p:nvSpPr>
                  <p:spPr bwMode="auto">
                    <a:xfrm>
                      <a:off x="676918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6" name="Oval 1963"/>
                    <p:cNvSpPr>
                      <a:spLocks noChangeArrowheads="1"/>
                    </p:cNvSpPr>
                    <p:nvPr/>
                  </p:nvSpPr>
                  <p:spPr bwMode="auto">
                    <a:xfrm>
                      <a:off x="615105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7" name="Oval 1964"/>
                    <p:cNvSpPr>
                      <a:spLocks noChangeArrowheads="1"/>
                    </p:cNvSpPr>
                    <p:nvPr/>
                  </p:nvSpPr>
                  <p:spPr bwMode="auto">
                    <a:xfrm>
                      <a:off x="669343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8" name="Oval 1965"/>
                    <p:cNvSpPr>
                      <a:spLocks noChangeArrowheads="1"/>
                    </p:cNvSpPr>
                    <p:nvPr/>
                  </p:nvSpPr>
                  <p:spPr bwMode="auto">
                    <a:xfrm>
                      <a:off x="680251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59" name="Oval 1966"/>
                    <p:cNvSpPr>
                      <a:spLocks noChangeArrowheads="1"/>
                    </p:cNvSpPr>
                    <p:nvPr/>
                  </p:nvSpPr>
                  <p:spPr bwMode="auto">
                    <a:xfrm>
                      <a:off x="621771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0" name="Oval 1968"/>
                    <p:cNvSpPr>
                      <a:spLocks noChangeArrowheads="1"/>
                    </p:cNvSpPr>
                    <p:nvPr/>
                  </p:nvSpPr>
                  <p:spPr bwMode="auto">
                    <a:xfrm>
                      <a:off x="673888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1" name="Oval 1970"/>
                    <p:cNvSpPr>
                      <a:spLocks noChangeArrowheads="1"/>
                    </p:cNvSpPr>
                    <p:nvPr/>
                  </p:nvSpPr>
                  <p:spPr bwMode="auto">
                    <a:xfrm>
                      <a:off x="673888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2" name="Oval 1971"/>
                    <p:cNvSpPr>
                      <a:spLocks noChangeArrowheads="1"/>
                    </p:cNvSpPr>
                    <p:nvPr/>
                  </p:nvSpPr>
                  <p:spPr bwMode="auto">
                    <a:xfrm>
                      <a:off x="664192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3" name="Oval 1972"/>
                    <p:cNvSpPr>
                      <a:spLocks noChangeArrowheads="1"/>
                    </p:cNvSpPr>
                    <p:nvPr/>
                  </p:nvSpPr>
                  <p:spPr bwMode="auto">
                    <a:xfrm>
                      <a:off x="61086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4" name="Oval 1973"/>
                    <p:cNvSpPr>
                      <a:spLocks noChangeArrowheads="1"/>
                    </p:cNvSpPr>
                    <p:nvPr/>
                  </p:nvSpPr>
                  <p:spPr bwMode="auto">
                    <a:xfrm>
                      <a:off x="664192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5" name="Oval 1975"/>
                    <p:cNvSpPr>
                      <a:spLocks noChangeArrowheads="1"/>
                    </p:cNvSpPr>
                    <p:nvPr/>
                  </p:nvSpPr>
                  <p:spPr bwMode="auto">
                    <a:xfrm>
                      <a:off x="571774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6" name="Oval 1976"/>
                    <p:cNvSpPr>
                      <a:spLocks noChangeArrowheads="1"/>
                    </p:cNvSpPr>
                    <p:nvPr/>
                  </p:nvSpPr>
                  <p:spPr bwMode="auto">
                    <a:xfrm>
                      <a:off x="61086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7" name="Oval 1978"/>
                    <p:cNvSpPr>
                      <a:spLocks noChangeArrowheads="1"/>
                    </p:cNvSpPr>
                    <p:nvPr/>
                  </p:nvSpPr>
                  <p:spPr bwMode="auto">
                    <a:xfrm>
                      <a:off x="632982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8" name="Oval 1979"/>
                    <p:cNvSpPr>
                      <a:spLocks noChangeArrowheads="1"/>
                    </p:cNvSpPr>
                    <p:nvPr/>
                  </p:nvSpPr>
                  <p:spPr bwMode="auto">
                    <a:xfrm>
                      <a:off x="632982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69" name="Oval 1980"/>
                    <p:cNvSpPr>
                      <a:spLocks noChangeArrowheads="1"/>
                    </p:cNvSpPr>
                    <p:nvPr/>
                  </p:nvSpPr>
                  <p:spPr bwMode="auto">
                    <a:xfrm>
                      <a:off x="643284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0" name="Oval 1981"/>
                    <p:cNvSpPr>
                      <a:spLocks noChangeArrowheads="1"/>
                    </p:cNvSpPr>
                    <p:nvPr/>
                  </p:nvSpPr>
                  <p:spPr bwMode="auto">
                    <a:xfrm>
                      <a:off x="643284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1" name="Oval 1982"/>
                    <p:cNvSpPr>
                      <a:spLocks noChangeArrowheads="1"/>
                    </p:cNvSpPr>
                    <p:nvPr/>
                  </p:nvSpPr>
                  <p:spPr bwMode="auto">
                    <a:xfrm>
                      <a:off x="617226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2" name="Oval 1983"/>
                    <p:cNvSpPr>
                      <a:spLocks noChangeArrowheads="1"/>
                    </p:cNvSpPr>
                    <p:nvPr/>
                  </p:nvSpPr>
                  <p:spPr bwMode="auto">
                    <a:xfrm>
                      <a:off x="617226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3" name="Oval 1984"/>
                    <p:cNvSpPr>
                      <a:spLocks noChangeArrowheads="1"/>
                    </p:cNvSpPr>
                    <p:nvPr/>
                  </p:nvSpPr>
                  <p:spPr bwMode="auto">
                    <a:xfrm>
                      <a:off x="619044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4" name="Oval 1985"/>
                    <p:cNvSpPr>
                      <a:spLocks noChangeArrowheads="1"/>
                    </p:cNvSpPr>
                    <p:nvPr/>
                  </p:nvSpPr>
                  <p:spPr bwMode="auto">
                    <a:xfrm>
                      <a:off x="588440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5" name="Oval 1986"/>
                    <p:cNvSpPr>
                      <a:spLocks noChangeArrowheads="1"/>
                    </p:cNvSpPr>
                    <p:nvPr/>
                  </p:nvSpPr>
                  <p:spPr bwMode="auto">
                    <a:xfrm>
                      <a:off x="612075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6" name="Oval 1987"/>
                    <p:cNvSpPr>
                      <a:spLocks noChangeArrowheads="1"/>
                    </p:cNvSpPr>
                    <p:nvPr/>
                  </p:nvSpPr>
                  <p:spPr bwMode="auto">
                    <a:xfrm>
                      <a:off x="619044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7" name="Oval 1989"/>
                    <p:cNvSpPr>
                      <a:spLocks noChangeArrowheads="1"/>
                    </p:cNvSpPr>
                    <p:nvPr/>
                  </p:nvSpPr>
                  <p:spPr bwMode="auto">
                    <a:xfrm>
                      <a:off x="616317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8" name="Oval 1990"/>
                    <p:cNvSpPr>
                      <a:spLocks noChangeArrowheads="1"/>
                    </p:cNvSpPr>
                    <p:nvPr/>
                  </p:nvSpPr>
                  <p:spPr bwMode="auto">
                    <a:xfrm>
                      <a:off x="588440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79" name="Oval 1991"/>
                    <p:cNvSpPr>
                      <a:spLocks noChangeArrowheads="1"/>
                    </p:cNvSpPr>
                    <p:nvPr/>
                  </p:nvSpPr>
                  <p:spPr bwMode="auto">
                    <a:xfrm>
                      <a:off x="667525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0" name="Oval 1992"/>
                    <p:cNvSpPr>
                      <a:spLocks noChangeArrowheads="1"/>
                    </p:cNvSpPr>
                    <p:nvPr/>
                  </p:nvSpPr>
                  <p:spPr bwMode="auto">
                    <a:xfrm>
                      <a:off x="626922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1" name="Oval 1994"/>
                    <p:cNvSpPr>
                      <a:spLocks noChangeArrowheads="1"/>
                    </p:cNvSpPr>
                    <p:nvPr/>
                  </p:nvSpPr>
                  <p:spPr bwMode="auto">
                    <a:xfrm>
                      <a:off x="616317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2" name="Oval 1995"/>
                    <p:cNvSpPr>
                      <a:spLocks noChangeArrowheads="1"/>
                    </p:cNvSpPr>
                    <p:nvPr/>
                  </p:nvSpPr>
                  <p:spPr bwMode="auto">
                    <a:xfrm>
                      <a:off x="626922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3" name="Oval 1997"/>
                    <p:cNvSpPr>
                      <a:spLocks noChangeArrowheads="1"/>
                    </p:cNvSpPr>
                    <p:nvPr/>
                  </p:nvSpPr>
                  <p:spPr bwMode="auto">
                    <a:xfrm>
                      <a:off x="634194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4" name="Oval 1998"/>
                    <p:cNvSpPr>
                      <a:spLocks noChangeArrowheads="1"/>
                    </p:cNvSpPr>
                    <p:nvPr/>
                  </p:nvSpPr>
                  <p:spPr bwMode="auto">
                    <a:xfrm>
                      <a:off x="616317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5" name="Oval 2000"/>
                    <p:cNvSpPr>
                      <a:spLocks noChangeArrowheads="1"/>
                    </p:cNvSpPr>
                    <p:nvPr/>
                  </p:nvSpPr>
                  <p:spPr bwMode="auto">
                    <a:xfrm>
                      <a:off x="627528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6" name="Oval 2001"/>
                    <p:cNvSpPr>
                      <a:spLocks noChangeArrowheads="1"/>
                    </p:cNvSpPr>
                    <p:nvPr/>
                  </p:nvSpPr>
                  <p:spPr bwMode="auto">
                    <a:xfrm>
                      <a:off x="588440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7" name="Oval 2003"/>
                    <p:cNvSpPr>
                      <a:spLocks noChangeArrowheads="1"/>
                    </p:cNvSpPr>
                    <p:nvPr/>
                  </p:nvSpPr>
                  <p:spPr bwMode="auto">
                    <a:xfrm>
                      <a:off x="588440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8" name="Oval 2005"/>
                    <p:cNvSpPr>
                      <a:spLocks noChangeArrowheads="1"/>
                    </p:cNvSpPr>
                    <p:nvPr/>
                  </p:nvSpPr>
                  <p:spPr bwMode="auto">
                    <a:xfrm>
                      <a:off x="636012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89" name="Oval 2006"/>
                    <p:cNvSpPr>
                      <a:spLocks noChangeArrowheads="1"/>
                    </p:cNvSpPr>
                    <p:nvPr/>
                  </p:nvSpPr>
                  <p:spPr bwMode="auto">
                    <a:xfrm>
                      <a:off x="666010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0" name="Oval 2007"/>
                    <p:cNvSpPr>
                      <a:spLocks noChangeArrowheads="1"/>
                    </p:cNvSpPr>
                    <p:nvPr/>
                  </p:nvSpPr>
                  <p:spPr bwMode="auto">
                    <a:xfrm>
                      <a:off x="636012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1" name="Oval 2009"/>
                    <p:cNvSpPr>
                      <a:spLocks noChangeArrowheads="1"/>
                    </p:cNvSpPr>
                    <p:nvPr/>
                  </p:nvSpPr>
                  <p:spPr bwMode="auto">
                    <a:xfrm>
                      <a:off x="607226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2" name="Oval 2010"/>
                    <p:cNvSpPr>
                      <a:spLocks noChangeArrowheads="1"/>
                    </p:cNvSpPr>
                    <p:nvPr/>
                  </p:nvSpPr>
                  <p:spPr bwMode="auto">
                    <a:xfrm>
                      <a:off x="704795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3" name="Oval 2011"/>
                    <p:cNvSpPr>
                      <a:spLocks noChangeArrowheads="1"/>
                    </p:cNvSpPr>
                    <p:nvPr/>
                  </p:nvSpPr>
                  <p:spPr bwMode="auto">
                    <a:xfrm>
                      <a:off x="704795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4" name="Oval 2012"/>
                    <p:cNvSpPr>
                      <a:spLocks noChangeArrowheads="1"/>
                    </p:cNvSpPr>
                    <p:nvPr/>
                  </p:nvSpPr>
                  <p:spPr bwMode="auto">
                    <a:xfrm>
                      <a:off x="687826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5" name="Oval 2013"/>
                    <p:cNvSpPr>
                      <a:spLocks noChangeArrowheads="1"/>
                    </p:cNvSpPr>
                    <p:nvPr/>
                  </p:nvSpPr>
                  <p:spPr bwMode="auto">
                    <a:xfrm>
                      <a:off x="647829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6" name="Oval 2217"/>
                    <p:cNvSpPr>
                      <a:spLocks noChangeArrowheads="1"/>
                    </p:cNvSpPr>
                    <p:nvPr/>
                  </p:nvSpPr>
                  <p:spPr bwMode="auto">
                    <a:xfrm>
                      <a:off x="673282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7" name="Oval 2218"/>
                    <p:cNvSpPr>
                      <a:spLocks noChangeArrowheads="1"/>
                    </p:cNvSpPr>
                    <p:nvPr/>
                  </p:nvSpPr>
                  <p:spPr bwMode="auto">
                    <a:xfrm>
                      <a:off x="680554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8" name="Oval 2220"/>
                    <p:cNvSpPr>
                      <a:spLocks noChangeArrowheads="1"/>
                    </p:cNvSpPr>
                    <p:nvPr/>
                  </p:nvSpPr>
                  <p:spPr bwMode="auto">
                    <a:xfrm>
                      <a:off x="697522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399" name="Oval 2222"/>
                    <p:cNvSpPr>
                      <a:spLocks noChangeArrowheads="1"/>
                    </p:cNvSpPr>
                    <p:nvPr/>
                  </p:nvSpPr>
                  <p:spPr bwMode="auto">
                    <a:xfrm>
                      <a:off x="673282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0" name="Oval 2223"/>
                    <p:cNvSpPr>
                      <a:spLocks noChangeArrowheads="1"/>
                    </p:cNvSpPr>
                    <p:nvPr/>
                  </p:nvSpPr>
                  <p:spPr bwMode="auto">
                    <a:xfrm>
                      <a:off x="697522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1" name="Oval 2224"/>
                    <p:cNvSpPr>
                      <a:spLocks noChangeArrowheads="1"/>
                    </p:cNvSpPr>
                    <p:nvPr/>
                  </p:nvSpPr>
                  <p:spPr bwMode="auto">
                    <a:xfrm>
                      <a:off x="667222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2" name="Oval 2225"/>
                    <p:cNvSpPr>
                      <a:spLocks noChangeArrowheads="1"/>
                    </p:cNvSpPr>
                    <p:nvPr/>
                  </p:nvSpPr>
                  <p:spPr bwMode="auto">
                    <a:xfrm>
                      <a:off x="680554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3" name="Oval 2227"/>
                    <p:cNvSpPr>
                      <a:spLocks noChangeArrowheads="1"/>
                    </p:cNvSpPr>
                    <p:nvPr/>
                  </p:nvSpPr>
                  <p:spPr bwMode="auto">
                    <a:xfrm>
                      <a:off x="667222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4" name="Oval 2228"/>
                    <p:cNvSpPr>
                      <a:spLocks noChangeArrowheads="1"/>
                    </p:cNvSpPr>
                    <p:nvPr/>
                  </p:nvSpPr>
                  <p:spPr bwMode="auto">
                    <a:xfrm>
                      <a:off x="619347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5" name="Oval 2229"/>
                    <p:cNvSpPr>
                      <a:spLocks noChangeArrowheads="1"/>
                    </p:cNvSpPr>
                    <p:nvPr/>
                  </p:nvSpPr>
                  <p:spPr bwMode="auto">
                    <a:xfrm>
                      <a:off x="604802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6" name="Oval 2230"/>
                    <p:cNvSpPr>
                      <a:spLocks noChangeArrowheads="1"/>
                    </p:cNvSpPr>
                    <p:nvPr/>
                  </p:nvSpPr>
                  <p:spPr bwMode="auto">
                    <a:xfrm>
                      <a:off x="677524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7" name="Oval 2231"/>
                    <p:cNvSpPr>
                      <a:spLocks noChangeArrowheads="1"/>
                    </p:cNvSpPr>
                    <p:nvPr/>
                  </p:nvSpPr>
                  <p:spPr bwMode="auto">
                    <a:xfrm>
                      <a:off x="694189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8" name="Oval 2232"/>
                    <p:cNvSpPr>
                      <a:spLocks noChangeArrowheads="1"/>
                    </p:cNvSpPr>
                    <p:nvPr/>
                  </p:nvSpPr>
                  <p:spPr bwMode="auto">
                    <a:xfrm>
                      <a:off x="619347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09" name="Oval 2233"/>
                    <p:cNvSpPr>
                      <a:spLocks noChangeArrowheads="1"/>
                    </p:cNvSpPr>
                    <p:nvPr/>
                  </p:nvSpPr>
                  <p:spPr bwMode="auto">
                    <a:xfrm>
                      <a:off x="632073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0" name="Oval 2234"/>
                    <p:cNvSpPr>
                      <a:spLocks noChangeArrowheads="1"/>
                    </p:cNvSpPr>
                    <p:nvPr/>
                  </p:nvSpPr>
                  <p:spPr bwMode="auto">
                    <a:xfrm>
                      <a:off x="607529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1" name="Oval 2235"/>
                    <p:cNvSpPr>
                      <a:spLocks noChangeArrowheads="1"/>
                    </p:cNvSpPr>
                    <p:nvPr/>
                  </p:nvSpPr>
                  <p:spPr bwMode="auto">
                    <a:xfrm>
                      <a:off x="626316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2" name="Oval 2236"/>
                    <p:cNvSpPr>
                      <a:spLocks noChangeArrowheads="1"/>
                    </p:cNvSpPr>
                    <p:nvPr/>
                  </p:nvSpPr>
                  <p:spPr bwMode="auto">
                    <a:xfrm>
                      <a:off x="604802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3" name="Oval 2237"/>
                    <p:cNvSpPr>
                      <a:spLocks noChangeArrowheads="1"/>
                    </p:cNvSpPr>
                    <p:nvPr/>
                  </p:nvSpPr>
                  <p:spPr bwMode="auto">
                    <a:xfrm>
                      <a:off x="632073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4" name="Oval 2238"/>
                    <p:cNvSpPr>
                      <a:spLocks noChangeArrowheads="1"/>
                    </p:cNvSpPr>
                    <p:nvPr/>
                  </p:nvSpPr>
                  <p:spPr bwMode="auto">
                    <a:xfrm>
                      <a:off x="651465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5" name="Oval 2239"/>
                    <p:cNvSpPr>
                      <a:spLocks noChangeArrowheads="1"/>
                    </p:cNvSpPr>
                    <p:nvPr/>
                  </p:nvSpPr>
                  <p:spPr bwMode="auto">
                    <a:xfrm>
                      <a:off x="589652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6" name="Oval 2240"/>
                    <p:cNvSpPr>
                      <a:spLocks noChangeArrowheads="1"/>
                    </p:cNvSpPr>
                    <p:nvPr/>
                  </p:nvSpPr>
                  <p:spPr bwMode="auto">
                    <a:xfrm>
                      <a:off x="677524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7" name="Oval 2241"/>
                    <p:cNvSpPr>
                      <a:spLocks noChangeArrowheads="1"/>
                    </p:cNvSpPr>
                    <p:nvPr/>
                  </p:nvSpPr>
                  <p:spPr bwMode="auto">
                    <a:xfrm>
                      <a:off x="607529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8" name="Oval 2242"/>
                    <p:cNvSpPr>
                      <a:spLocks noChangeArrowheads="1"/>
                    </p:cNvSpPr>
                    <p:nvPr/>
                  </p:nvSpPr>
                  <p:spPr bwMode="auto">
                    <a:xfrm>
                      <a:off x="651465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19" name="Oval 2243"/>
                    <p:cNvSpPr>
                      <a:spLocks noChangeArrowheads="1"/>
                    </p:cNvSpPr>
                    <p:nvPr/>
                  </p:nvSpPr>
                  <p:spPr bwMode="auto">
                    <a:xfrm>
                      <a:off x="646314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0" name="Oval 2244"/>
                    <p:cNvSpPr>
                      <a:spLocks noChangeArrowheads="1"/>
                    </p:cNvSpPr>
                    <p:nvPr/>
                  </p:nvSpPr>
                  <p:spPr bwMode="auto">
                    <a:xfrm>
                      <a:off x="694189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1" name="Oval 2245"/>
                    <p:cNvSpPr>
                      <a:spLocks noChangeArrowheads="1"/>
                    </p:cNvSpPr>
                    <p:nvPr/>
                  </p:nvSpPr>
                  <p:spPr bwMode="auto">
                    <a:xfrm>
                      <a:off x="626316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2" name="Oval 2246"/>
                    <p:cNvSpPr>
                      <a:spLocks noChangeArrowheads="1"/>
                    </p:cNvSpPr>
                    <p:nvPr/>
                  </p:nvSpPr>
                  <p:spPr bwMode="auto">
                    <a:xfrm>
                      <a:off x="589652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3" name="Oval 2247"/>
                    <p:cNvSpPr>
                      <a:spLocks noChangeArrowheads="1"/>
                    </p:cNvSpPr>
                    <p:nvPr/>
                  </p:nvSpPr>
                  <p:spPr bwMode="auto">
                    <a:xfrm>
                      <a:off x="646314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4" name="Oval 2248"/>
                    <p:cNvSpPr>
                      <a:spLocks noChangeArrowheads="1"/>
                    </p:cNvSpPr>
                    <p:nvPr/>
                  </p:nvSpPr>
                  <p:spPr bwMode="auto">
                    <a:xfrm>
                      <a:off x="663283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5" name="Oval 2249"/>
                    <p:cNvSpPr>
                      <a:spLocks noChangeArrowheads="1"/>
                    </p:cNvSpPr>
                    <p:nvPr/>
                  </p:nvSpPr>
                  <p:spPr bwMode="auto">
                    <a:xfrm>
                      <a:off x="664798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6" name="Oval 2250"/>
                    <p:cNvSpPr>
                      <a:spLocks noChangeArrowheads="1"/>
                    </p:cNvSpPr>
                    <p:nvPr/>
                  </p:nvSpPr>
                  <p:spPr bwMode="auto">
                    <a:xfrm>
                      <a:off x="702371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7" name="Oval 2251"/>
                    <p:cNvSpPr>
                      <a:spLocks noChangeArrowheads="1"/>
                    </p:cNvSpPr>
                    <p:nvPr/>
                  </p:nvSpPr>
                  <p:spPr bwMode="auto">
                    <a:xfrm>
                      <a:off x="663283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8" name="Oval 2252"/>
                    <p:cNvSpPr>
                      <a:spLocks noChangeArrowheads="1"/>
                    </p:cNvSpPr>
                    <p:nvPr/>
                  </p:nvSpPr>
                  <p:spPr bwMode="auto">
                    <a:xfrm>
                      <a:off x="612680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29" name="Oval 2253"/>
                    <p:cNvSpPr>
                      <a:spLocks noChangeArrowheads="1"/>
                    </p:cNvSpPr>
                    <p:nvPr/>
                  </p:nvSpPr>
                  <p:spPr bwMode="auto">
                    <a:xfrm>
                      <a:off x="615408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0" name="Oval 2254"/>
                    <p:cNvSpPr>
                      <a:spLocks noChangeArrowheads="1"/>
                    </p:cNvSpPr>
                    <p:nvPr/>
                  </p:nvSpPr>
                  <p:spPr bwMode="auto">
                    <a:xfrm>
                      <a:off x="664798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1" name="Oval 2255"/>
                    <p:cNvSpPr>
                      <a:spLocks noChangeArrowheads="1"/>
                    </p:cNvSpPr>
                    <p:nvPr/>
                  </p:nvSpPr>
                  <p:spPr bwMode="auto">
                    <a:xfrm>
                      <a:off x="612680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2" name="Oval 2257"/>
                    <p:cNvSpPr>
                      <a:spLocks noChangeArrowheads="1"/>
                    </p:cNvSpPr>
                    <p:nvPr/>
                  </p:nvSpPr>
                  <p:spPr bwMode="auto">
                    <a:xfrm>
                      <a:off x="702371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3" name="Oval 2258"/>
                    <p:cNvSpPr>
                      <a:spLocks noChangeArrowheads="1"/>
                    </p:cNvSpPr>
                    <p:nvPr/>
                  </p:nvSpPr>
                  <p:spPr bwMode="auto">
                    <a:xfrm>
                      <a:off x="615408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4" name="Oval 2260"/>
                    <p:cNvSpPr>
                      <a:spLocks noChangeArrowheads="1"/>
                    </p:cNvSpPr>
                    <p:nvPr/>
                  </p:nvSpPr>
                  <p:spPr bwMode="auto">
                    <a:xfrm>
                      <a:off x="608135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5" name="Oval 2261"/>
                    <p:cNvSpPr>
                      <a:spLocks noChangeArrowheads="1"/>
                    </p:cNvSpPr>
                    <p:nvPr/>
                  </p:nvSpPr>
                  <p:spPr bwMode="auto">
                    <a:xfrm>
                      <a:off x="663889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6" name="Oval 2262"/>
                    <p:cNvSpPr>
                      <a:spLocks noChangeArrowheads="1"/>
                    </p:cNvSpPr>
                    <p:nvPr/>
                  </p:nvSpPr>
                  <p:spPr bwMode="auto">
                    <a:xfrm>
                      <a:off x="608135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7" name="Oval 2263"/>
                    <p:cNvSpPr>
                      <a:spLocks noChangeArrowheads="1"/>
                    </p:cNvSpPr>
                    <p:nvPr/>
                  </p:nvSpPr>
                  <p:spPr bwMode="auto">
                    <a:xfrm>
                      <a:off x="594197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8" name="Oval 2264"/>
                    <p:cNvSpPr>
                      <a:spLocks noChangeArrowheads="1"/>
                    </p:cNvSpPr>
                    <p:nvPr/>
                  </p:nvSpPr>
                  <p:spPr bwMode="auto">
                    <a:xfrm>
                      <a:off x="663889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39" name="Oval 2265"/>
                    <p:cNvSpPr>
                      <a:spLocks noChangeArrowheads="1"/>
                    </p:cNvSpPr>
                    <p:nvPr/>
                  </p:nvSpPr>
                  <p:spPr bwMode="auto">
                    <a:xfrm>
                      <a:off x="594197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0" name="Oval 2268"/>
                    <p:cNvSpPr>
                      <a:spLocks noChangeArrowheads="1"/>
                    </p:cNvSpPr>
                    <p:nvPr/>
                  </p:nvSpPr>
                  <p:spPr bwMode="auto">
                    <a:xfrm>
                      <a:off x="575411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1" name="Oval 2270"/>
                    <p:cNvSpPr>
                      <a:spLocks noChangeArrowheads="1"/>
                    </p:cNvSpPr>
                    <p:nvPr/>
                  </p:nvSpPr>
                  <p:spPr bwMode="auto">
                    <a:xfrm>
                      <a:off x="582077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2" name="Oval 2271"/>
                    <p:cNvSpPr>
                      <a:spLocks noChangeArrowheads="1"/>
                    </p:cNvSpPr>
                    <p:nvPr/>
                  </p:nvSpPr>
                  <p:spPr bwMode="auto">
                    <a:xfrm>
                      <a:off x="714188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3" name="Oval 2272"/>
                    <p:cNvSpPr>
                      <a:spLocks noChangeArrowheads="1"/>
                    </p:cNvSpPr>
                    <p:nvPr/>
                  </p:nvSpPr>
                  <p:spPr bwMode="auto">
                    <a:xfrm>
                      <a:off x="6517689"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4" name="Oval 2273"/>
                    <p:cNvSpPr>
                      <a:spLocks noChangeArrowheads="1"/>
                    </p:cNvSpPr>
                    <p:nvPr/>
                  </p:nvSpPr>
                  <p:spPr bwMode="auto">
                    <a:xfrm>
                      <a:off x="582077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5" name="Oval 2274"/>
                    <p:cNvSpPr>
                      <a:spLocks noChangeArrowheads="1"/>
                    </p:cNvSpPr>
                    <p:nvPr/>
                  </p:nvSpPr>
                  <p:spPr bwMode="auto">
                    <a:xfrm>
                      <a:off x="635103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6" name="Oval 2275"/>
                    <p:cNvSpPr>
                      <a:spLocks noChangeArrowheads="1"/>
                    </p:cNvSpPr>
                    <p:nvPr/>
                  </p:nvSpPr>
                  <p:spPr bwMode="auto">
                    <a:xfrm>
                      <a:off x="575411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7" name="Oval 2276"/>
                    <p:cNvSpPr>
                      <a:spLocks noChangeArrowheads="1"/>
                    </p:cNvSpPr>
                    <p:nvPr/>
                  </p:nvSpPr>
                  <p:spPr bwMode="auto">
                    <a:xfrm>
                      <a:off x="714188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8" name="Oval 2277"/>
                    <p:cNvSpPr>
                      <a:spLocks noChangeArrowheads="1"/>
                    </p:cNvSpPr>
                    <p:nvPr/>
                  </p:nvSpPr>
                  <p:spPr bwMode="auto">
                    <a:xfrm>
                      <a:off x="635103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49" name="Oval 2279"/>
                    <p:cNvSpPr>
                      <a:spLocks noChangeArrowheads="1"/>
                    </p:cNvSpPr>
                    <p:nvPr/>
                  </p:nvSpPr>
                  <p:spPr bwMode="auto">
                    <a:xfrm>
                      <a:off x="622074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0" name="Oval 2281"/>
                    <p:cNvSpPr>
                      <a:spLocks noChangeArrowheads="1"/>
                    </p:cNvSpPr>
                    <p:nvPr/>
                  </p:nvSpPr>
                  <p:spPr bwMode="auto">
                    <a:xfrm>
                      <a:off x="631467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1" name="Oval 2284"/>
                    <p:cNvSpPr>
                      <a:spLocks noChangeArrowheads="1"/>
                    </p:cNvSpPr>
                    <p:nvPr/>
                  </p:nvSpPr>
                  <p:spPr bwMode="auto">
                    <a:xfrm>
                      <a:off x="632679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2" name="Oval 2285"/>
                    <p:cNvSpPr>
                      <a:spLocks noChangeArrowheads="1"/>
                    </p:cNvSpPr>
                    <p:nvPr/>
                  </p:nvSpPr>
                  <p:spPr bwMode="auto">
                    <a:xfrm>
                      <a:off x="622074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3" name="Oval 2287"/>
                    <p:cNvSpPr>
                      <a:spLocks noChangeArrowheads="1"/>
                    </p:cNvSpPr>
                    <p:nvPr/>
                  </p:nvSpPr>
                  <p:spPr bwMode="auto">
                    <a:xfrm>
                      <a:off x="632982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4" name="Oval 2288"/>
                    <p:cNvSpPr>
                      <a:spLocks noChangeArrowheads="1"/>
                    </p:cNvSpPr>
                    <p:nvPr/>
                  </p:nvSpPr>
                  <p:spPr bwMode="auto">
                    <a:xfrm>
                      <a:off x="677524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5" name="Oval 2290"/>
                    <p:cNvSpPr>
                      <a:spLocks noChangeArrowheads="1"/>
                    </p:cNvSpPr>
                    <p:nvPr/>
                  </p:nvSpPr>
                  <p:spPr bwMode="auto">
                    <a:xfrm>
                      <a:off x="590864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6" name="Oval 2291"/>
                    <p:cNvSpPr>
                      <a:spLocks noChangeArrowheads="1"/>
                    </p:cNvSpPr>
                    <p:nvPr/>
                  </p:nvSpPr>
                  <p:spPr bwMode="auto">
                    <a:xfrm>
                      <a:off x="631467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7" name="Oval 2293"/>
                    <p:cNvSpPr>
                      <a:spLocks noChangeArrowheads="1"/>
                    </p:cNvSpPr>
                    <p:nvPr/>
                  </p:nvSpPr>
                  <p:spPr bwMode="auto">
                    <a:xfrm>
                      <a:off x="632679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8" name="Oval 2294"/>
                    <p:cNvSpPr>
                      <a:spLocks noChangeArrowheads="1"/>
                    </p:cNvSpPr>
                    <p:nvPr/>
                  </p:nvSpPr>
                  <p:spPr bwMode="auto">
                    <a:xfrm>
                      <a:off x="632982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59" name="Oval 2295"/>
                    <p:cNvSpPr>
                      <a:spLocks noChangeArrowheads="1"/>
                    </p:cNvSpPr>
                    <p:nvPr/>
                  </p:nvSpPr>
                  <p:spPr bwMode="auto">
                    <a:xfrm>
                      <a:off x="631467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0" name="Oval 2297"/>
                    <p:cNvSpPr>
                      <a:spLocks noChangeArrowheads="1"/>
                    </p:cNvSpPr>
                    <p:nvPr/>
                  </p:nvSpPr>
                  <p:spPr bwMode="auto">
                    <a:xfrm>
                      <a:off x="687826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1" name="Oval 2299"/>
                    <p:cNvSpPr>
                      <a:spLocks noChangeArrowheads="1"/>
                    </p:cNvSpPr>
                    <p:nvPr/>
                  </p:nvSpPr>
                  <p:spPr bwMode="auto">
                    <a:xfrm>
                      <a:off x="655707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2" name="Oval 2300"/>
                    <p:cNvSpPr>
                      <a:spLocks noChangeArrowheads="1"/>
                    </p:cNvSpPr>
                    <p:nvPr/>
                  </p:nvSpPr>
                  <p:spPr bwMode="auto">
                    <a:xfrm>
                      <a:off x="629346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3" name="Oval 2301"/>
                    <p:cNvSpPr>
                      <a:spLocks noChangeArrowheads="1"/>
                    </p:cNvSpPr>
                    <p:nvPr/>
                  </p:nvSpPr>
                  <p:spPr bwMode="auto">
                    <a:xfrm>
                      <a:off x="652677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4" name="Oval 2303"/>
                    <p:cNvSpPr>
                      <a:spLocks noChangeArrowheads="1"/>
                    </p:cNvSpPr>
                    <p:nvPr/>
                  </p:nvSpPr>
                  <p:spPr bwMode="auto">
                    <a:xfrm>
                      <a:off x="655707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5" name="Oval 2305"/>
                    <p:cNvSpPr>
                      <a:spLocks noChangeArrowheads="1"/>
                    </p:cNvSpPr>
                    <p:nvPr/>
                  </p:nvSpPr>
                  <p:spPr bwMode="auto">
                    <a:xfrm>
                      <a:off x="697522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6" name="Oval 2306"/>
                    <p:cNvSpPr>
                      <a:spLocks noChangeArrowheads="1"/>
                    </p:cNvSpPr>
                    <p:nvPr/>
                  </p:nvSpPr>
                  <p:spPr bwMode="auto">
                    <a:xfrm>
                      <a:off x="6878266"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7" name="Oval 2307"/>
                    <p:cNvSpPr>
                      <a:spLocks noChangeArrowheads="1"/>
                    </p:cNvSpPr>
                    <p:nvPr/>
                  </p:nvSpPr>
                  <p:spPr bwMode="auto">
                    <a:xfrm>
                      <a:off x="629346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8" name="Oval 2309"/>
                    <p:cNvSpPr>
                      <a:spLocks noChangeArrowheads="1"/>
                    </p:cNvSpPr>
                    <p:nvPr/>
                  </p:nvSpPr>
                  <p:spPr bwMode="auto">
                    <a:xfrm>
                      <a:off x="628740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69" name="Oval 2311"/>
                    <p:cNvSpPr>
                      <a:spLocks noChangeArrowheads="1"/>
                    </p:cNvSpPr>
                    <p:nvPr/>
                  </p:nvSpPr>
                  <p:spPr bwMode="auto">
                    <a:xfrm>
                      <a:off x="652677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0" name="Oval 2312"/>
                    <p:cNvSpPr>
                      <a:spLocks noChangeArrowheads="1"/>
                    </p:cNvSpPr>
                    <p:nvPr/>
                  </p:nvSpPr>
                  <p:spPr bwMode="auto">
                    <a:xfrm>
                      <a:off x="6975229"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1" name="Oval 2313"/>
                    <p:cNvSpPr>
                      <a:spLocks noChangeArrowheads="1"/>
                    </p:cNvSpPr>
                    <p:nvPr/>
                  </p:nvSpPr>
                  <p:spPr bwMode="auto">
                    <a:xfrm>
                      <a:off x="628740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2" name="Oval 2314"/>
                    <p:cNvSpPr>
                      <a:spLocks noChangeArrowheads="1"/>
                    </p:cNvSpPr>
                    <p:nvPr/>
                  </p:nvSpPr>
                  <p:spPr bwMode="auto">
                    <a:xfrm>
                      <a:off x="612074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3" name="Oval 2315"/>
                    <p:cNvSpPr>
                      <a:spLocks noChangeArrowheads="1"/>
                    </p:cNvSpPr>
                    <p:nvPr/>
                  </p:nvSpPr>
                  <p:spPr bwMode="auto">
                    <a:xfrm>
                      <a:off x="669949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4" name="Oval 2316"/>
                    <p:cNvSpPr>
                      <a:spLocks noChangeArrowheads="1"/>
                    </p:cNvSpPr>
                    <p:nvPr/>
                  </p:nvSpPr>
                  <p:spPr bwMode="auto">
                    <a:xfrm>
                      <a:off x="6081358"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5" name="Oval 2317"/>
                    <p:cNvSpPr>
                      <a:spLocks noChangeArrowheads="1"/>
                    </p:cNvSpPr>
                    <p:nvPr/>
                  </p:nvSpPr>
                  <p:spPr bwMode="auto">
                    <a:xfrm>
                      <a:off x="586925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6" name="Oval 2318"/>
                    <p:cNvSpPr>
                      <a:spLocks noChangeArrowheads="1"/>
                    </p:cNvSpPr>
                    <p:nvPr/>
                  </p:nvSpPr>
                  <p:spPr bwMode="auto">
                    <a:xfrm>
                      <a:off x="685705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7" name="Oval 2319"/>
                    <p:cNvSpPr>
                      <a:spLocks noChangeArrowheads="1"/>
                    </p:cNvSpPr>
                    <p:nvPr/>
                  </p:nvSpPr>
                  <p:spPr bwMode="auto">
                    <a:xfrm>
                      <a:off x="612074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8" name="Oval 2320"/>
                    <p:cNvSpPr>
                      <a:spLocks noChangeArrowheads="1"/>
                    </p:cNvSpPr>
                    <p:nvPr/>
                  </p:nvSpPr>
                  <p:spPr bwMode="auto">
                    <a:xfrm>
                      <a:off x="61995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79" name="Oval 2321"/>
                    <p:cNvSpPr>
                      <a:spLocks noChangeArrowheads="1"/>
                    </p:cNvSpPr>
                    <p:nvPr/>
                  </p:nvSpPr>
                  <p:spPr bwMode="auto">
                    <a:xfrm>
                      <a:off x="621165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0" name="Oval 2323"/>
                    <p:cNvSpPr>
                      <a:spLocks noChangeArrowheads="1"/>
                    </p:cNvSpPr>
                    <p:nvPr/>
                  </p:nvSpPr>
                  <p:spPr bwMode="auto">
                    <a:xfrm>
                      <a:off x="600257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1" name="Oval 2325"/>
                    <p:cNvSpPr>
                      <a:spLocks noChangeArrowheads="1"/>
                    </p:cNvSpPr>
                    <p:nvPr/>
                  </p:nvSpPr>
                  <p:spPr bwMode="auto">
                    <a:xfrm>
                      <a:off x="61995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2" name="Oval 2326"/>
                    <p:cNvSpPr>
                      <a:spLocks noChangeArrowheads="1"/>
                    </p:cNvSpPr>
                    <p:nvPr/>
                  </p:nvSpPr>
                  <p:spPr bwMode="auto">
                    <a:xfrm>
                      <a:off x="624498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3" name="Oval 2327"/>
                    <p:cNvSpPr>
                      <a:spLocks noChangeArrowheads="1"/>
                    </p:cNvSpPr>
                    <p:nvPr/>
                  </p:nvSpPr>
                  <p:spPr bwMode="auto">
                    <a:xfrm>
                      <a:off x="595106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4" name="Oval 2328"/>
                    <p:cNvSpPr>
                      <a:spLocks noChangeArrowheads="1"/>
                    </p:cNvSpPr>
                    <p:nvPr/>
                  </p:nvSpPr>
                  <p:spPr bwMode="auto">
                    <a:xfrm>
                      <a:off x="673585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5" name="Oval 2330"/>
                    <p:cNvSpPr>
                      <a:spLocks noChangeArrowheads="1"/>
                    </p:cNvSpPr>
                    <p:nvPr/>
                  </p:nvSpPr>
                  <p:spPr bwMode="auto">
                    <a:xfrm>
                      <a:off x="621165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6" name="Oval 2331"/>
                    <p:cNvSpPr>
                      <a:spLocks noChangeArrowheads="1"/>
                    </p:cNvSpPr>
                    <p:nvPr/>
                  </p:nvSpPr>
                  <p:spPr bwMode="auto">
                    <a:xfrm>
                      <a:off x="624498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7" name="Oval 2332"/>
                    <p:cNvSpPr>
                      <a:spLocks noChangeArrowheads="1"/>
                    </p:cNvSpPr>
                    <p:nvPr/>
                  </p:nvSpPr>
                  <p:spPr bwMode="auto">
                    <a:xfrm>
                      <a:off x="614802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8" name="Oval 2335"/>
                    <p:cNvSpPr>
                      <a:spLocks noChangeArrowheads="1"/>
                    </p:cNvSpPr>
                    <p:nvPr/>
                  </p:nvSpPr>
                  <p:spPr bwMode="auto">
                    <a:xfrm>
                      <a:off x="642981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89" name="Oval 2336"/>
                    <p:cNvSpPr>
                      <a:spLocks noChangeArrowheads="1"/>
                    </p:cNvSpPr>
                    <p:nvPr/>
                  </p:nvSpPr>
                  <p:spPr bwMode="auto">
                    <a:xfrm>
                      <a:off x="595106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0" name="Oval 2337"/>
                    <p:cNvSpPr>
                      <a:spLocks noChangeArrowheads="1"/>
                    </p:cNvSpPr>
                    <p:nvPr/>
                  </p:nvSpPr>
                  <p:spPr bwMode="auto">
                    <a:xfrm>
                      <a:off x="614802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1" name="Oval 2338"/>
                    <p:cNvSpPr>
                      <a:spLocks noChangeArrowheads="1"/>
                    </p:cNvSpPr>
                    <p:nvPr/>
                  </p:nvSpPr>
                  <p:spPr bwMode="auto">
                    <a:xfrm>
                      <a:off x="631770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2" name="Oval 2339"/>
                    <p:cNvSpPr>
                      <a:spLocks noChangeArrowheads="1"/>
                    </p:cNvSpPr>
                    <p:nvPr/>
                  </p:nvSpPr>
                  <p:spPr bwMode="auto">
                    <a:xfrm>
                      <a:off x="685705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3" name="Oval 2340"/>
                    <p:cNvSpPr>
                      <a:spLocks noChangeArrowheads="1"/>
                    </p:cNvSpPr>
                    <p:nvPr/>
                  </p:nvSpPr>
                  <p:spPr bwMode="auto">
                    <a:xfrm>
                      <a:off x="600257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4" name="Oval 2341"/>
                    <p:cNvSpPr>
                      <a:spLocks noChangeArrowheads="1"/>
                    </p:cNvSpPr>
                    <p:nvPr/>
                  </p:nvSpPr>
                  <p:spPr bwMode="auto">
                    <a:xfrm>
                      <a:off x="673585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5" name="Oval 2342"/>
                    <p:cNvSpPr>
                      <a:spLocks noChangeArrowheads="1"/>
                    </p:cNvSpPr>
                    <p:nvPr/>
                  </p:nvSpPr>
                  <p:spPr bwMode="auto">
                    <a:xfrm>
                      <a:off x="6235891"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6" name="Oval 2343"/>
                    <p:cNvSpPr>
                      <a:spLocks noChangeArrowheads="1"/>
                    </p:cNvSpPr>
                    <p:nvPr/>
                  </p:nvSpPr>
                  <p:spPr bwMode="auto">
                    <a:xfrm>
                      <a:off x="631770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7" name="Oval 2344"/>
                    <p:cNvSpPr>
                      <a:spLocks noChangeArrowheads="1"/>
                    </p:cNvSpPr>
                    <p:nvPr/>
                  </p:nvSpPr>
                  <p:spPr bwMode="auto">
                    <a:xfrm>
                      <a:off x="670858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8" name="Oval 2345"/>
                    <p:cNvSpPr>
                      <a:spLocks noChangeArrowheads="1"/>
                    </p:cNvSpPr>
                    <p:nvPr/>
                  </p:nvSpPr>
                  <p:spPr bwMode="auto">
                    <a:xfrm>
                      <a:off x="610256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499" name="Oval 2346"/>
                    <p:cNvSpPr>
                      <a:spLocks noChangeArrowheads="1"/>
                    </p:cNvSpPr>
                    <p:nvPr/>
                  </p:nvSpPr>
                  <p:spPr bwMode="auto">
                    <a:xfrm>
                      <a:off x="61995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0" name="Oval 2347"/>
                    <p:cNvSpPr>
                      <a:spLocks noChangeArrowheads="1"/>
                    </p:cNvSpPr>
                    <p:nvPr/>
                  </p:nvSpPr>
                  <p:spPr bwMode="auto">
                    <a:xfrm>
                      <a:off x="6708582"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1" name="Oval 2348"/>
                    <p:cNvSpPr>
                      <a:spLocks noChangeArrowheads="1"/>
                    </p:cNvSpPr>
                    <p:nvPr/>
                  </p:nvSpPr>
                  <p:spPr bwMode="auto">
                    <a:xfrm>
                      <a:off x="638739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2" name="Oval 2349"/>
                    <p:cNvSpPr>
                      <a:spLocks noChangeArrowheads="1"/>
                    </p:cNvSpPr>
                    <p:nvPr/>
                  </p:nvSpPr>
                  <p:spPr bwMode="auto">
                    <a:xfrm>
                      <a:off x="647829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3" name="Oval 2350"/>
                    <p:cNvSpPr>
                      <a:spLocks noChangeArrowheads="1"/>
                    </p:cNvSpPr>
                    <p:nvPr/>
                  </p:nvSpPr>
                  <p:spPr bwMode="auto">
                    <a:xfrm>
                      <a:off x="610256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4" name="Oval 2351"/>
                    <p:cNvSpPr>
                      <a:spLocks noChangeArrowheads="1"/>
                    </p:cNvSpPr>
                    <p:nvPr/>
                  </p:nvSpPr>
                  <p:spPr bwMode="auto">
                    <a:xfrm>
                      <a:off x="6387394"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5" name="Oval 2352"/>
                    <p:cNvSpPr>
                      <a:spLocks noChangeArrowheads="1"/>
                    </p:cNvSpPr>
                    <p:nvPr/>
                  </p:nvSpPr>
                  <p:spPr bwMode="auto">
                    <a:xfrm>
                      <a:off x="644496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6" name="Oval 2353"/>
                    <p:cNvSpPr>
                      <a:spLocks noChangeArrowheads="1"/>
                    </p:cNvSpPr>
                    <p:nvPr/>
                  </p:nvSpPr>
                  <p:spPr bwMode="auto">
                    <a:xfrm>
                      <a:off x="619953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7" name="Oval 2354"/>
                    <p:cNvSpPr>
                      <a:spLocks noChangeArrowheads="1"/>
                    </p:cNvSpPr>
                    <p:nvPr/>
                  </p:nvSpPr>
                  <p:spPr bwMode="auto">
                    <a:xfrm>
                      <a:off x="647829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8" name="Oval 2355"/>
                    <p:cNvSpPr>
                      <a:spLocks noChangeArrowheads="1"/>
                    </p:cNvSpPr>
                    <p:nvPr/>
                  </p:nvSpPr>
                  <p:spPr bwMode="auto">
                    <a:xfrm>
                      <a:off x="644496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09" name="Oval 2358"/>
                    <p:cNvSpPr>
                      <a:spLocks noChangeArrowheads="1"/>
                    </p:cNvSpPr>
                    <p:nvPr/>
                  </p:nvSpPr>
                  <p:spPr bwMode="auto">
                    <a:xfrm>
                      <a:off x="6520718"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0" name="Oval 2362"/>
                    <p:cNvSpPr>
                      <a:spLocks noChangeArrowheads="1"/>
                    </p:cNvSpPr>
                    <p:nvPr/>
                  </p:nvSpPr>
                  <p:spPr bwMode="auto">
                    <a:xfrm>
                      <a:off x="672676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1" name="Oval 2363"/>
                    <p:cNvSpPr>
                      <a:spLocks noChangeArrowheads="1"/>
                    </p:cNvSpPr>
                    <p:nvPr/>
                  </p:nvSpPr>
                  <p:spPr bwMode="auto">
                    <a:xfrm>
                      <a:off x="672676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2" name="Oval 2364"/>
                    <p:cNvSpPr>
                      <a:spLocks noChangeArrowheads="1"/>
                    </p:cNvSpPr>
                    <p:nvPr/>
                  </p:nvSpPr>
                  <p:spPr bwMode="auto">
                    <a:xfrm>
                      <a:off x="630861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3" name="Oval 2365"/>
                    <p:cNvSpPr>
                      <a:spLocks noChangeArrowheads="1"/>
                    </p:cNvSpPr>
                    <p:nvPr/>
                  </p:nvSpPr>
                  <p:spPr bwMode="auto">
                    <a:xfrm>
                      <a:off x="633285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4" name="Oval 2367"/>
                    <p:cNvSpPr>
                      <a:spLocks noChangeArrowheads="1"/>
                    </p:cNvSpPr>
                    <p:nvPr/>
                  </p:nvSpPr>
                  <p:spPr bwMode="auto">
                    <a:xfrm>
                      <a:off x="633285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5" name="Oval 2368"/>
                    <p:cNvSpPr>
                      <a:spLocks noChangeArrowheads="1"/>
                    </p:cNvSpPr>
                    <p:nvPr/>
                  </p:nvSpPr>
                  <p:spPr bwMode="auto">
                    <a:xfrm>
                      <a:off x="6720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6" name="Oval 2369"/>
                    <p:cNvSpPr>
                      <a:spLocks noChangeArrowheads="1"/>
                    </p:cNvSpPr>
                    <p:nvPr/>
                  </p:nvSpPr>
                  <p:spPr bwMode="auto">
                    <a:xfrm>
                      <a:off x="6720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7" name="Oval 2371"/>
                    <p:cNvSpPr>
                      <a:spLocks noChangeArrowheads="1"/>
                    </p:cNvSpPr>
                    <p:nvPr/>
                  </p:nvSpPr>
                  <p:spPr bwMode="auto">
                    <a:xfrm>
                      <a:off x="709643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8" name="Oval 2372"/>
                    <p:cNvSpPr>
                      <a:spLocks noChangeArrowheads="1"/>
                    </p:cNvSpPr>
                    <p:nvPr/>
                  </p:nvSpPr>
                  <p:spPr bwMode="auto">
                    <a:xfrm>
                      <a:off x="7123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19" name="Oval 2375"/>
                    <p:cNvSpPr>
                      <a:spLocks noChangeArrowheads="1"/>
                    </p:cNvSpPr>
                    <p:nvPr/>
                  </p:nvSpPr>
                  <p:spPr bwMode="auto">
                    <a:xfrm>
                      <a:off x="579350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0" name="Oval 2376"/>
                    <p:cNvSpPr>
                      <a:spLocks noChangeArrowheads="1"/>
                    </p:cNvSpPr>
                    <p:nvPr/>
                  </p:nvSpPr>
                  <p:spPr bwMode="auto">
                    <a:xfrm>
                      <a:off x="7096432"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1" name="Oval 2378"/>
                    <p:cNvSpPr>
                      <a:spLocks noChangeArrowheads="1"/>
                    </p:cNvSpPr>
                    <p:nvPr/>
                  </p:nvSpPr>
                  <p:spPr bwMode="auto">
                    <a:xfrm>
                      <a:off x="688432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2" name="Oval 2379"/>
                    <p:cNvSpPr>
                      <a:spLocks noChangeArrowheads="1"/>
                    </p:cNvSpPr>
                    <p:nvPr/>
                  </p:nvSpPr>
                  <p:spPr bwMode="auto">
                    <a:xfrm>
                      <a:off x="7123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3" name="Oval 2380"/>
                    <p:cNvSpPr>
                      <a:spLocks noChangeArrowheads="1"/>
                    </p:cNvSpPr>
                    <p:nvPr/>
                  </p:nvSpPr>
                  <p:spPr bwMode="auto">
                    <a:xfrm>
                      <a:off x="579350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4" name="Oval 2382"/>
                    <p:cNvSpPr>
                      <a:spLocks noChangeArrowheads="1"/>
                    </p:cNvSpPr>
                    <p:nvPr/>
                  </p:nvSpPr>
                  <p:spPr bwMode="auto">
                    <a:xfrm>
                      <a:off x="633588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5" name="Oval 2383"/>
                    <p:cNvSpPr>
                      <a:spLocks noChangeArrowheads="1"/>
                    </p:cNvSpPr>
                    <p:nvPr/>
                  </p:nvSpPr>
                  <p:spPr bwMode="auto">
                    <a:xfrm>
                      <a:off x="643890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6" name="Oval 2384"/>
                    <p:cNvSpPr>
                      <a:spLocks noChangeArrowheads="1"/>
                    </p:cNvSpPr>
                    <p:nvPr/>
                  </p:nvSpPr>
                  <p:spPr bwMode="auto">
                    <a:xfrm>
                      <a:off x="6335884"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7" name="Oval 2385"/>
                    <p:cNvSpPr>
                      <a:spLocks noChangeArrowheads="1"/>
                    </p:cNvSpPr>
                    <p:nvPr/>
                  </p:nvSpPr>
                  <p:spPr bwMode="auto">
                    <a:xfrm>
                      <a:off x="6720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8" name="Oval 2386"/>
                    <p:cNvSpPr>
                      <a:spLocks noChangeArrowheads="1"/>
                    </p:cNvSpPr>
                    <p:nvPr/>
                  </p:nvSpPr>
                  <p:spPr bwMode="auto">
                    <a:xfrm>
                      <a:off x="6438907"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529" name="Oval 2387"/>
                    <p:cNvSpPr>
                      <a:spLocks noChangeArrowheads="1"/>
                    </p:cNvSpPr>
                    <p:nvPr/>
                  </p:nvSpPr>
                  <p:spPr bwMode="auto">
                    <a:xfrm>
                      <a:off x="672070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nvGrpSpPr>
                <p:cNvPr id="4019" name="Group 4018"/>
                <p:cNvGrpSpPr/>
                <p:nvPr/>
              </p:nvGrpSpPr>
              <p:grpSpPr>
                <a:xfrm>
                  <a:off x="5102643" y="1995022"/>
                  <a:ext cx="2378609" cy="2587683"/>
                  <a:chOff x="5102643" y="1995022"/>
                  <a:chExt cx="2378609" cy="2587683"/>
                </a:xfrm>
              </p:grpSpPr>
              <p:grpSp>
                <p:nvGrpSpPr>
                  <p:cNvPr id="4020" name="Group 4019"/>
                  <p:cNvGrpSpPr/>
                  <p:nvPr/>
                </p:nvGrpSpPr>
                <p:grpSpPr>
                  <a:xfrm>
                    <a:off x="5102643" y="4067593"/>
                    <a:ext cx="2378609" cy="515112"/>
                    <a:chOff x="5102643" y="4067593"/>
                    <a:chExt cx="2378609" cy="515112"/>
                  </a:xfrm>
                </p:grpSpPr>
                <p:sp>
                  <p:nvSpPr>
                    <p:cNvPr id="4237" name="Oval 1893"/>
                    <p:cNvSpPr>
                      <a:spLocks noChangeArrowheads="1"/>
                    </p:cNvSpPr>
                    <p:nvPr/>
                  </p:nvSpPr>
                  <p:spPr bwMode="auto">
                    <a:xfrm>
                      <a:off x="5354140"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8" name="Oval 1901"/>
                    <p:cNvSpPr>
                      <a:spLocks noChangeArrowheads="1"/>
                    </p:cNvSpPr>
                    <p:nvPr/>
                  </p:nvSpPr>
                  <p:spPr bwMode="auto">
                    <a:xfrm>
                      <a:off x="6269223" y="4413021"/>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9" name="Oval 1913"/>
                    <p:cNvSpPr>
                      <a:spLocks noChangeArrowheads="1"/>
                    </p:cNvSpPr>
                    <p:nvPr/>
                  </p:nvSpPr>
                  <p:spPr bwMode="auto">
                    <a:xfrm>
                      <a:off x="6902509" y="4461503"/>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0" name="Oval 1926"/>
                    <p:cNvSpPr>
                      <a:spLocks noChangeArrowheads="1"/>
                    </p:cNvSpPr>
                    <p:nvPr/>
                  </p:nvSpPr>
                  <p:spPr bwMode="auto">
                    <a:xfrm>
                      <a:off x="6551020" y="4422113"/>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1" name="Oval 1927"/>
                    <p:cNvSpPr>
                      <a:spLocks noChangeArrowheads="1"/>
                    </p:cNvSpPr>
                    <p:nvPr/>
                  </p:nvSpPr>
                  <p:spPr bwMode="auto">
                    <a:xfrm>
                      <a:off x="6593441" y="4276669"/>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2" name="Oval 1944"/>
                    <p:cNvSpPr>
                      <a:spLocks noChangeArrowheads="1"/>
                    </p:cNvSpPr>
                    <p:nvPr/>
                  </p:nvSpPr>
                  <p:spPr bwMode="auto">
                    <a:xfrm>
                      <a:off x="6084389" y="447665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3" name="Oval 1969"/>
                    <p:cNvSpPr>
                      <a:spLocks noChangeArrowheads="1"/>
                    </p:cNvSpPr>
                    <p:nvPr/>
                  </p:nvSpPr>
                  <p:spPr bwMode="auto">
                    <a:xfrm>
                      <a:off x="5717749" y="4413021"/>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4" name="Oval 1974"/>
                    <p:cNvSpPr>
                      <a:spLocks noChangeArrowheads="1"/>
                    </p:cNvSpPr>
                    <p:nvPr/>
                  </p:nvSpPr>
                  <p:spPr bwMode="auto">
                    <a:xfrm>
                      <a:off x="5599577" y="447665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5" name="Oval 1988"/>
                    <p:cNvSpPr>
                      <a:spLocks noChangeArrowheads="1"/>
                    </p:cNvSpPr>
                    <p:nvPr/>
                  </p:nvSpPr>
                  <p:spPr bwMode="auto">
                    <a:xfrm>
                      <a:off x="6675252" y="4370600"/>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6" name="Oval 1993"/>
                    <p:cNvSpPr>
                      <a:spLocks noChangeArrowheads="1"/>
                    </p:cNvSpPr>
                    <p:nvPr/>
                  </p:nvSpPr>
                  <p:spPr bwMode="auto">
                    <a:xfrm>
                      <a:off x="6120750" y="4355451"/>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7" name="Oval 1999"/>
                    <p:cNvSpPr>
                      <a:spLocks noChangeArrowheads="1"/>
                    </p:cNvSpPr>
                    <p:nvPr/>
                  </p:nvSpPr>
                  <p:spPr bwMode="auto">
                    <a:xfrm>
                      <a:off x="6341944" y="4394841"/>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8" name="Oval 2002"/>
                    <p:cNvSpPr>
                      <a:spLocks noChangeArrowheads="1"/>
                    </p:cNvSpPr>
                    <p:nvPr/>
                  </p:nvSpPr>
                  <p:spPr bwMode="auto">
                    <a:xfrm>
                      <a:off x="6660103" y="4379692"/>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49" name="Oval 2008"/>
                    <p:cNvSpPr>
                      <a:spLocks noChangeArrowheads="1"/>
                    </p:cNvSpPr>
                    <p:nvPr/>
                  </p:nvSpPr>
                  <p:spPr bwMode="auto">
                    <a:xfrm>
                      <a:off x="6072269" y="4146375"/>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0" name="Oval 2216"/>
                    <p:cNvSpPr>
                      <a:spLocks noChangeArrowheads="1"/>
                    </p:cNvSpPr>
                    <p:nvPr/>
                  </p:nvSpPr>
                  <p:spPr bwMode="auto">
                    <a:xfrm>
                      <a:off x="732065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1" name="Oval 2219"/>
                    <p:cNvSpPr>
                      <a:spLocks noChangeArrowheads="1"/>
                    </p:cNvSpPr>
                    <p:nvPr/>
                  </p:nvSpPr>
                  <p:spPr bwMode="auto">
                    <a:xfrm>
                      <a:off x="7320657" y="4446353"/>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2" name="Oval 2226"/>
                    <p:cNvSpPr>
                      <a:spLocks noChangeArrowheads="1"/>
                    </p:cNvSpPr>
                    <p:nvPr/>
                  </p:nvSpPr>
                  <p:spPr bwMode="auto">
                    <a:xfrm>
                      <a:off x="7247935"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3" name="Oval 2259"/>
                    <p:cNvSpPr>
                      <a:spLocks noChangeArrowheads="1"/>
                    </p:cNvSpPr>
                    <p:nvPr/>
                  </p:nvSpPr>
                  <p:spPr bwMode="auto">
                    <a:xfrm>
                      <a:off x="7420651"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4" name="Oval 2267"/>
                    <p:cNvSpPr>
                      <a:spLocks noChangeArrowheads="1"/>
                    </p:cNvSpPr>
                    <p:nvPr/>
                  </p:nvSpPr>
                  <p:spPr bwMode="auto">
                    <a:xfrm>
                      <a:off x="6517689" y="4319090"/>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5" name="Oval 2278"/>
                    <p:cNvSpPr>
                      <a:spLocks noChangeArrowheads="1"/>
                    </p:cNvSpPr>
                    <p:nvPr/>
                  </p:nvSpPr>
                  <p:spPr bwMode="auto">
                    <a:xfrm>
                      <a:off x="5393530" y="4464534"/>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6" name="Oval 2282"/>
                    <p:cNvSpPr>
                      <a:spLocks noChangeArrowheads="1"/>
                    </p:cNvSpPr>
                    <p:nvPr/>
                  </p:nvSpPr>
                  <p:spPr bwMode="auto">
                    <a:xfrm>
                      <a:off x="5393530"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7" name="Oval 2286"/>
                    <p:cNvSpPr>
                      <a:spLocks noChangeArrowheads="1"/>
                    </p:cNvSpPr>
                    <p:nvPr/>
                  </p:nvSpPr>
                  <p:spPr bwMode="auto">
                    <a:xfrm>
                      <a:off x="5908643" y="4446353"/>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8" name="Oval 2302"/>
                    <p:cNvSpPr>
                      <a:spLocks noChangeArrowheads="1"/>
                    </p:cNvSpPr>
                    <p:nvPr/>
                  </p:nvSpPr>
                  <p:spPr bwMode="auto">
                    <a:xfrm>
                      <a:off x="5248087"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59" name="Oval 2322"/>
                    <p:cNvSpPr>
                      <a:spLocks noChangeArrowheads="1"/>
                    </p:cNvSpPr>
                    <p:nvPr/>
                  </p:nvSpPr>
                  <p:spPr bwMode="auto">
                    <a:xfrm>
                      <a:off x="6429815" y="4482714"/>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0" name="Oval 2324"/>
                    <p:cNvSpPr>
                      <a:spLocks noChangeArrowheads="1"/>
                    </p:cNvSpPr>
                    <p:nvPr/>
                  </p:nvSpPr>
                  <p:spPr bwMode="auto">
                    <a:xfrm>
                      <a:off x="6699493" y="4461503"/>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1" name="Oval 2329"/>
                    <p:cNvSpPr>
                      <a:spLocks noChangeArrowheads="1"/>
                    </p:cNvSpPr>
                    <p:nvPr/>
                  </p:nvSpPr>
                  <p:spPr bwMode="auto">
                    <a:xfrm>
                      <a:off x="6081358" y="409183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2" name="Oval 2334"/>
                    <p:cNvSpPr>
                      <a:spLocks noChangeArrowheads="1"/>
                    </p:cNvSpPr>
                    <p:nvPr/>
                  </p:nvSpPr>
                  <p:spPr bwMode="auto">
                    <a:xfrm>
                      <a:off x="5869253" y="4382721"/>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3" name="Oval 2356"/>
                    <p:cNvSpPr>
                      <a:spLocks noChangeArrowheads="1"/>
                    </p:cNvSpPr>
                    <p:nvPr/>
                  </p:nvSpPr>
                  <p:spPr bwMode="auto">
                    <a:xfrm>
                      <a:off x="5102643"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4" name="Oval 2357"/>
                    <p:cNvSpPr>
                      <a:spLocks noChangeArrowheads="1"/>
                    </p:cNvSpPr>
                    <p:nvPr/>
                  </p:nvSpPr>
                  <p:spPr bwMode="auto">
                    <a:xfrm>
                      <a:off x="5102643" y="4467563"/>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5" name="Oval 2359"/>
                    <p:cNvSpPr>
                      <a:spLocks noChangeArrowheads="1"/>
                    </p:cNvSpPr>
                    <p:nvPr/>
                  </p:nvSpPr>
                  <p:spPr bwMode="auto">
                    <a:xfrm>
                      <a:off x="6520718" y="447059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6" name="Oval 2361"/>
                    <p:cNvSpPr>
                      <a:spLocks noChangeArrowheads="1"/>
                    </p:cNvSpPr>
                    <p:nvPr/>
                  </p:nvSpPr>
                  <p:spPr bwMode="auto">
                    <a:xfrm>
                      <a:off x="5596546" y="4522104"/>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7" name="Oval 2366"/>
                    <p:cNvSpPr>
                      <a:spLocks noChangeArrowheads="1"/>
                    </p:cNvSpPr>
                    <p:nvPr/>
                  </p:nvSpPr>
                  <p:spPr bwMode="auto">
                    <a:xfrm>
                      <a:off x="6308613" y="4437262"/>
                      <a:ext cx="57572"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8" name="Oval 2373"/>
                    <p:cNvSpPr>
                      <a:spLocks noChangeArrowheads="1"/>
                    </p:cNvSpPr>
                    <p:nvPr/>
                  </p:nvSpPr>
                  <p:spPr bwMode="auto">
                    <a:xfrm>
                      <a:off x="5535945"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69" name="Oval 2377"/>
                    <p:cNvSpPr>
                      <a:spLocks noChangeArrowheads="1"/>
                    </p:cNvSpPr>
                    <p:nvPr/>
                  </p:nvSpPr>
                  <p:spPr bwMode="auto">
                    <a:xfrm>
                      <a:off x="5469283" y="4522104"/>
                      <a:ext cx="60601"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0" name="Oval 2393"/>
                    <p:cNvSpPr>
                      <a:spLocks noChangeArrowheads="1"/>
                    </p:cNvSpPr>
                    <p:nvPr/>
                  </p:nvSpPr>
                  <p:spPr bwMode="auto">
                    <a:xfrm>
                      <a:off x="6248011" y="4464534"/>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1" name="Oval 2394"/>
                    <p:cNvSpPr>
                      <a:spLocks noChangeArrowheads="1"/>
                    </p:cNvSpPr>
                    <p:nvPr/>
                  </p:nvSpPr>
                  <p:spPr bwMode="auto">
                    <a:xfrm>
                      <a:off x="6820696" y="4431202"/>
                      <a:ext cx="57572"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2" name="Oval 2395"/>
                    <p:cNvSpPr>
                      <a:spLocks noChangeArrowheads="1"/>
                    </p:cNvSpPr>
                    <p:nvPr/>
                  </p:nvSpPr>
                  <p:spPr bwMode="auto">
                    <a:xfrm>
                      <a:off x="6820696" y="4416052"/>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3" name="Oval 2398"/>
                    <p:cNvSpPr>
                      <a:spLocks noChangeArrowheads="1"/>
                    </p:cNvSpPr>
                    <p:nvPr/>
                  </p:nvSpPr>
                  <p:spPr bwMode="auto">
                    <a:xfrm>
                      <a:off x="6823725" y="4346360"/>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4" name="Oval 2400"/>
                    <p:cNvSpPr>
                      <a:spLocks noChangeArrowheads="1"/>
                    </p:cNvSpPr>
                    <p:nvPr/>
                  </p:nvSpPr>
                  <p:spPr bwMode="auto">
                    <a:xfrm>
                      <a:off x="6408606" y="4067593"/>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5" name="Oval 2401"/>
                    <p:cNvSpPr>
                      <a:spLocks noChangeArrowheads="1"/>
                    </p:cNvSpPr>
                    <p:nvPr/>
                  </p:nvSpPr>
                  <p:spPr bwMode="auto">
                    <a:xfrm>
                      <a:off x="6408606" y="4379692"/>
                      <a:ext cx="60601"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76" name="Oval 2409"/>
                    <p:cNvSpPr>
                      <a:spLocks noChangeArrowheads="1"/>
                    </p:cNvSpPr>
                    <p:nvPr/>
                  </p:nvSpPr>
                  <p:spPr bwMode="auto">
                    <a:xfrm>
                      <a:off x="6993409" y="4413021"/>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nvGrpSpPr>
                  <p:cNvPr id="4021" name="Group 4020"/>
                  <p:cNvGrpSpPr/>
                  <p:nvPr/>
                </p:nvGrpSpPr>
                <p:grpSpPr>
                  <a:xfrm>
                    <a:off x="5323840" y="1995022"/>
                    <a:ext cx="2133171" cy="2587683"/>
                    <a:chOff x="5323840" y="1995022"/>
                    <a:chExt cx="2133171" cy="2587683"/>
                  </a:xfrm>
                </p:grpSpPr>
                <p:sp>
                  <p:nvSpPr>
                    <p:cNvPr id="4022" name="Oval 1967"/>
                    <p:cNvSpPr>
                      <a:spLocks noChangeArrowheads="1"/>
                    </p:cNvSpPr>
                    <p:nvPr/>
                  </p:nvSpPr>
                  <p:spPr bwMode="auto">
                    <a:xfrm>
                      <a:off x="6693433" y="2931316"/>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nvGrpSpPr>
                    <p:cNvPr id="4023" name="Group 2215"/>
                    <p:cNvGrpSpPr>
                      <a:grpSpLocks/>
                    </p:cNvGrpSpPr>
                    <p:nvPr/>
                  </p:nvGrpSpPr>
                  <p:grpSpPr bwMode="auto">
                    <a:xfrm>
                      <a:off x="5323840" y="2522255"/>
                      <a:ext cx="1857436" cy="2060450"/>
                      <a:chOff x="1757" y="2355"/>
                      <a:chExt cx="613" cy="680"/>
                    </a:xfrm>
                  </p:grpSpPr>
                  <p:sp>
                    <p:nvSpPr>
                      <p:cNvPr id="4037" name="Oval 2015"/>
                      <p:cNvSpPr>
                        <a:spLocks noChangeArrowheads="1"/>
                      </p:cNvSpPr>
                      <p:nvPr/>
                    </p:nvSpPr>
                    <p:spPr bwMode="auto">
                      <a:xfrm>
                        <a:off x="203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8" name="Oval 2016"/>
                      <p:cNvSpPr>
                        <a:spLocks noChangeArrowheads="1"/>
                      </p:cNvSpPr>
                      <p:nvPr/>
                    </p:nvSpPr>
                    <p:spPr bwMode="auto">
                      <a:xfrm>
                        <a:off x="2270" y="2981"/>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9" name="Oval 2017"/>
                      <p:cNvSpPr>
                        <a:spLocks noChangeArrowheads="1"/>
                      </p:cNvSpPr>
                      <p:nvPr/>
                    </p:nvSpPr>
                    <p:spPr bwMode="auto">
                      <a:xfrm>
                        <a:off x="200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0" name="Oval 2018"/>
                      <p:cNvSpPr>
                        <a:spLocks noChangeArrowheads="1"/>
                      </p:cNvSpPr>
                      <p:nvPr/>
                    </p:nvSpPr>
                    <p:spPr bwMode="auto">
                      <a:xfrm>
                        <a:off x="213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1" name="Oval 2019"/>
                      <p:cNvSpPr>
                        <a:spLocks noChangeArrowheads="1"/>
                      </p:cNvSpPr>
                      <p:nvPr/>
                    </p:nvSpPr>
                    <p:spPr bwMode="auto">
                      <a:xfrm>
                        <a:off x="203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2" name="Oval 2020"/>
                      <p:cNvSpPr>
                        <a:spLocks noChangeArrowheads="1"/>
                      </p:cNvSpPr>
                      <p:nvPr/>
                    </p:nvSpPr>
                    <p:spPr bwMode="auto">
                      <a:xfrm>
                        <a:off x="200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3" name="Oval 2021"/>
                      <p:cNvSpPr>
                        <a:spLocks noChangeArrowheads="1"/>
                      </p:cNvSpPr>
                      <p:nvPr/>
                    </p:nvSpPr>
                    <p:spPr bwMode="auto">
                      <a:xfrm>
                        <a:off x="201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4" name="Oval 2022"/>
                      <p:cNvSpPr>
                        <a:spLocks noChangeArrowheads="1"/>
                      </p:cNvSpPr>
                      <p:nvPr/>
                    </p:nvSpPr>
                    <p:spPr bwMode="auto">
                      <a:xfrm>
                        <a:off x="2186" y="2940"/>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5" name="Oval 2023"/>
                      <p:cNvSpPr>
                        <a:spLocks noChangeArrowheads="1"/>
                      </p:cNvSpPr>
                      <p:nvPr/>
                    </p:nvSpPr>
                    <p:spPr bwMode="auto">
                      <a:xfrm>
                        <a:off x="20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6" name="Oval 2024"/>
                      <p:cNvSpPr>
                        <a:spLocks noChangeArrowheads="1"/>
                      </p:cNvSpPr>
                      <p:nvPr/>
                    </p:nvSpPr>
                    <p:spPr bwMode="auto">
                      <a:xfrm>
                        <a:off x="201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7" name="Oval 2025"/>
                      <p:cNvSpPr>
                        <a:spLocks noChangeArrowheads="1"/>
                      </p:cNvSpPr>
                      <p:nvPr/>
                    </p:nvSpPr>
                    <p:spPr bwMode="auto">
                      <a:xfrm>
                        <a:off x="199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8" name="Oval 2026"/>
                      <p:cNvSpPr>
                        <a:spLocks noChangeArrowheads="1"/>
                      </p:cNvSpPr>
                      <p:nvPr/>
                    </p:nvSpPr>
                    <p:spPr bwMode="auto">
                      <a:xfrm>
                        <a:off x="201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49" name="Oval 2027"/>
                      <p:cNvSpPr>
                        <a:spLocks noChangeArrowheads="1"/>
                      </p:cNvSpPr>
                      <p:nvPr/>
                    </p:nvSpPr>
                    <p:spPr bwMode="auto">
                      <a:xfrm>
                        <a:off x="2186"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0" name="Oval 2028"/>
                      <p:cNvSpPr>
                        <a:spLocks noChangeArrowheads="1"/>
                      </p:cNvSpPr>
                      <p:nvPr/>
                    </p:nvSpPr>
                    <p:spPr bwMode="auto">
                      <a:xfrm>
                        <a:off x="199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1" name="Oval 2029"/>
                      <p:cNvSpPr>
                        <a:spLocks noChangeArrowheads="1"/>
                      </p:cNvSpPr>
                      <p:nvPr/>
                    </p:nvSpPr>
                    <p:spPr bwMode="auto">
                      <a:xfrm>
                        <a:off x="209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2" name="Oval 2030"/>
                      <p:cNvSpPr>
                        <a:spLocks noChangeArrowheads="1"/>
                      </p:cNvSpPr>
                      <p:nvPr/>
                    </p:nvSpPr>
                    <p:spPr bwMode="auto">
                      <a:xfrm>
                        <a:off x="20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3" name="Oval 2031"/>
                      <p:cNvSpPr>
                        <a:spLocks noChangeArrowheads="1"/>
                      </p:cNvSpPr>
                      <p:nvPr/>
                    </p:nvSpPr>
                    <p:spPr bwMode="auto">
                      <a:xfrm>
                        <a:off x="201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4" name="Oval 2032"/>
                      <p:cNvSpPr>
                        <a:spLocks noChangeArrowheads="1"/>
                      </p:cNvSpPr>
                      <p:nvPr/>
                    </p:nvSpPr>
                    <p:spPr bwMode="auto">
                      <a:xfrm>
                        <a:off x="2093" y="294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5" name="Oval 2033"/>
                      <p:cNvSpPr>
                        <a:spLocks noChangeArrowheads="1"/>
                      </p:cNvSpPr>
                      <p:nvPr/>
                    </p:nvSpPr>
                    <p:spPr bwMode="auto">
                      <a:xfrm>
                        <a:off x="233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6" name="Oval 2034"/>
                      <p:cNvSpPr>
                        <a:spLocks noChangeArrowheads="1"/>
                      </p:cNvSpPr>
                      <p:nvPr/>
                    </p:nvSpPr>
                    <p:spPr bwMode="auto">
                      <a:xfrm>
                        <a:off x="203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7" name="Oval 2035"/>
                      <p:cNvSpPr>
                        <a:spLocks noChangeArrowheads="1"/>
                      </p:cNvSpPr>
                      <p:nvPr/>
                    </p:nvSpPr>
                    <p:spPr bwMode="auto">
                      <a:xfrm>
                        <a:off x="233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8" name="Oval 2036"/>
                      <p:cNvSpPr>
                        <a:spLocks noChangeArrowheads="1"/>
                      </p:cNvSpPr>
                      <p:nvPr/>
                    </p:nvSpPr>
                    <p:spPr bwMode="auto">
                      <a:xfrm>
                        <a:off x="2168" y="2958"/>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59" name="Oval 2037"/>
                      <p:cNvSpPr>
                        <a:spLocks noChangeArrowheads="1"/>
                      </p:cNvSpPr>
                      <p:nvPr/>
                    </p:nvSpPr>
                    <p:spPr bwMode="auto">
                      <a:xfrm>
                        <a:off x="203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0" name="Oval 2038"/>
                      <p:cNvSpPr>
                        <a:spLocks noChangeArrowheads="1"/>
                      </p:cNvSpPr>
                      <p:nvPr/>
                    </p:nvSpPr>
                    <p:spPr bwMode="auto">
                      <a:xfrm>
                        <a:off x="216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1" name="Oval 2039"/>
                      <p:cNvSpPr>
                        <a:spLocks noChangeArrowheads="1"/>
                      </p:cNvSpPr>
                      <p:nvPr/>
                    </p:nvSpPr>
                    <p:spPr bwMode="auto">
                      <a:xfrm>
                        <a:off x="210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2" name="Oval 2040"/>
                      <p:cNvSpPr>
                        <a:spLocks noChangeArrowheads="1"/>
                      </p:cNvSpPr>
                      <p:nvPr/>
                    </p:nvSpPr>
                    <p:spPr bwMode="auto">
                      <a:xfrm>
                        <a:off x="206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3" name="Oval 2041"/>
                      <p:cNvSpPr>
                        <a:spLocks noChangeArrowheads="1"/>
                      </p:cNvSpPr>
                      <p:nvPr/>
                    </p:nvSpPr>
                    <p:spPr bwMode="auto">
                      <a:xfrm>
                        <a:off x="205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4" name="Oval 2042"/>
                      <p:cNvSpPr>
                        <a:spLocks noChangeArrowheads="1"/>
                      </p:cNvSpPr>
                      <p:nvPr/>
                    </p:nvSpPr>
                    <p:spPr bwMode="auto">
                      <a:xfrm>
                        <a:off x="192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5" name="Oval 2043"/>
                      <p:cNvSpPr>
                        <a:spLocks noChangeArrowheads="1"/>
                      </p:cNvSpPr>
                      <p:nvPr/>
                    </p:nvSpPr>
                    <p:spPr bwMode="auto">
                      <a:xfrm>
                        <a:off x="201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6" name="Oval 2044"/>
                      <p:cNvSpPr>
                        <a:spLocks noChangeArrowheads="1"/>
                      </p:cNvSpPr>
                      <p:nvPr/>
                    </p:nvSpPr>
                    <p:spPr bwMode="auto">
                      <a:xfrm>
                        <a:off x="210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7" name="Oval 2045"/>
                      <p:cNvSpPr>
                        <a:spLocks noChangeArrowheads="1"/>
                      </p:cNvSpPr>
                      <p:nvPr/>
                    </p:nvSpPr>
                    <p:spPr bwMode="auto">
                      <a:xfrm>
                        <a:off x="207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8" name="Oval 2046"/>
                      <p:cNvSpPr>
                        <a:spLocks noChangeArrowheads="1"/>
                      </p:cNvSpPr>
                      <p:nvPr/>
                    </p:nvSpPr>
                    <p:spPr bwMode="auto">
                      <a:xfrm>
                        <a:off x="220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69" name="Oval 2047"/>
                      <p:cNvSpPr>
                        <a:spLocks noChangeArrowheads="1"/>
                      </p:cNvSpPr>
                      <p:nvPr/>
                    </p:nvSpPr>
                    <p:spPr bwMode="auto">
                      <a:xfrm>
                        <a:off x="212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0" name="Oval 2048"/>
                      <p:cNvSpPr>
                        <a:spLocks noChangeArrowheads="1"/>
                      </p:cNvSpPr>
                      <p:nvPr/>
                    </p:nvSpPr>
                    <p:spPr bwMode="auto">
                      <a:xfrm>
                        <a:off x="209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1" name="Oval 2049"/>
                      <p:cNvSpPr>
                        <a:spLocks noChangeArrowheads="1"/>
                      </p:cNvSpPr>
                      <p:nvPr/>
                    </p:nvSpPr>
                    <p:spPr bwMode="auto">
                      <a:xfrm>
                        <a:off x="206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2" name="Oval 2050"/>
                      <p:cNvSpPr>
                        <a:spLocks noChangeArrowheads="1"/>
                      </p:cNvSpPr>
                      <p:nvPr/>
                    </p:nvSpPr>
                    <p:spPr bwMode="auto">
                      <a:xfrm>
                        <a:off x="191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3" name="Oval 2051"/>
                      <p:cNvSpPr>
                        <a:spLocks noChangeArrowheads="1"/>
                      </p:cNvSpPr>
                      <p:nvPr/>
                    </p:nvSpPr>
                    <p:spPr bwMode="auto">
                      <a:xfrm>
                        <a:off x="2314" y="2974"/>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4" name="Oval 2052"/>
                      <p:cNvSpPr>
                        <a:spLocks noChangeArrowheads="1"/>
                      </p:cNvSpPr>
                      <p:nvPr/>
                    </p:nvSpPr>
                    <p:spPr bwMode="auto">
                      <a:xfrm>
                        <a:off x="205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5" name="Oval 2053"/>
                      <p:cNvSpPr>
                        <a:spLocks noChangeArrowheads="1"/>
                      </p:cNvSpPr>
                      <p:nvPr/>
                    </p:nvSpPr>
                    <p:spPr bwMode="auto">
                      <a:xfrm>
                        <a:off x="220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6" name="Oval 2054"/>
                      <p:cNvSpPr>
                        <a:spLocks noChangeArrowheads="1"/>
                      </p:cNvSpPr>
                      <p:nvPr/>
                    </p:nvSpPr>
                    <p:spPr bwMode="auto">
                      <a:xfrm>
                        <a:off x="191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7" name="Oval 2055"/>
                      <p:cNvSpPr>
                        <a:spLocks noChangeArrowheads="1"/>
                      </p:cNvSpPr>
                      <p:nvPr/>
                    </p:nvSpPr>
                    <p:spPr bwMode="auto">
                      <a:xfrm>
                        <a:off x="206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8" name="Oval 2056"/>
                      <p:cNvSpPr>
                        <a:spLocks noChangeArrowheads="1"/>
                      </p:cNvSpPr>
                      <p:nvPr/>
                    </p:nvSpPr>
                    <p:spPr bwMode="auto">
                      <a:xfrm>
                        <a:off x="210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79" name="Oval 2057"/>
                      <p:cNvSpPr>
                        <a:spLocks noChangeArrowheads="1"/>
                      </p:cNvSpPr>
                      <p:nvPr/>
                    </p:nvSpPr>
                    <p:spPr bwMode="auto">
                      <a:xfrm>
                        <a:off x="1928" y="2948"/>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0" name="Oval 2058"/>
                      <p:cNvSpPr>
                        <a:spLocks noChangeArrowheads="1"/>
                      </p:cNvSpPr>
                      <p:nvPr/>
                    </p:nvSpPr>
                    <p:spPr bwMode="auto">
                      <a:xfrm>
                        <a:off x="212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1" name="Oval 2059"/>
                      <p:cNvSpPr>
                        <a:spLocks noChangeArrowheads="1"/>
                      </p:cNvSpPr>
                      <p:nvPr/>
                    </p:nvSpPr>
                    <p:spPr bwMode="auto">
                      <a:xfrm>
                        <a:off x="206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2" name="Oval 2060"/>
                      <p:cNvSpPr>
                        <a:spLocks noChangeArrowheads="1"/>
                      </p:cNvSpPr>
                      <p:nvPr/>
                    </p:nvSpPr>
                    <p:spPr bwMode="auto">
                      <a:xfrm>
                        <a:off x="225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3" name="Oval 2061"/>
                      <p:cNvSpPr>
                        <a:spLocks noChangeArrowheads="1"/>
                      </p:cNvSpPr>
                      <p:nvPr/>
                    </p:nvSpPr>
                    <p:spPr bwMode="auto">
                      <a:xfrm>
                        <a:off x="201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4" name="Oval 2062"/>
                      <p:cNvSpPr>
                        <a:spLocks noChangeArrowheads="1"/>
                      </p:cNvSpPr>
                      <p:nvPr/>
                    </p:nvSpPr>
                    <p:spPr bwMode="auto">
                      <a:xfrm>
                        <a:off x="209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5" name="Oval 2063"/>
                      <p:cNvSpPr>
                        <a:spLocks noChangeArrowheads="1"/>
                      </p:cNvSpPr>
                      <p:nvPr/>
                    </p:nvSpPr>
                    <p:spPr bwMode="auto">
                      <a:xfrm>
                        <a:off x="231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6" name="Oval 2064"/>
                      <p:cNvSpPr>
                        <a:spLocks noChangeArrowheads="1"/>
                      </p:cNvSpPr>
                      <p:nvPr/>
                    </p:nvSpPr>
                    <p:spPr bwMode="auto">
                      <a:xfrm>
                        <a:off x="210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7" name="Oval 2065"/>
                      <p:cNvSpPr>
                        <a:spLocks noChangeArrowheads="1"/>
                      </p:cNvSpPr>
                      <p:nvPr/>
                    </p:nvSpPr>
                    <p:spPr bwMode="auto">
                      <a:xfrm>
                        <a:off x="2252" y="2841"/>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8" name="Oval 2066"/>
                      <p:cNvSpPr>
                        <a:spLocks noChangeArrowheads="1"/>
                      </p:cNvSpPr>
                      <p:nvPr/>
                    </p:nvSpPr>
                    <p:spPr bwMode="auto">
                      <a:xfrm>
                        <a:off x="230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89" name="Oval 2067"/>
                      <p:cNvSpPr>
                        <a:spLocks noChangeArrowheads="1"/>
                      </p:cNvSpPr>
                      <p:nvPr/>
                    </p:nvSpPr>
                    <p:spPr bwMode="auto">
                      <a:xfrm>
                        <a:off x="188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0" name="Oval 2068"/>
                      <p:cNvSpPr>
                        <a:spLocks noChangeArrowheads="1"/>
                      </p:cNvSpPr>
                      <p:nvPr/>
                    </p:nvSpPr>
                    <p:spPr bwMode="auto">
                      <a:xfrm>
                        <a:off x="202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1" name="Oval 2069"/>
                      <p:cNvSpPr>
                        <a:spLocks noChangeArrowheads="1"/>
                      </p:cNvSpPr>
                      <p:nvPr/>
                    </p:nvSpPr>
                    <p:spPr bwMode="auto">
                      <a:xfrm>
                        <a:off x="1881" y="2988"/>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2" name="Oval 2070"/>
                      <p:cNvSpPr>
                        <a:spLocks noChangeArrowheads="1"/>
                      </p:cNvSpPr>
                      <p:nvPr/>
                    </p:nvSpPr>
                    <p:spPr bwMode="auto">
                      <a:xfrm>
                        <a:off x="230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3" name="Oval 2071"/>
                      <p:cNvSpPr>
                        <a:spLocks noChangeArrowheads="1"/>
                      </p:cNvSpPr>
                      <p:nvPr/>
                    </p:nvSpPr>
                    <p:spPr bwMode="auto">
                      <a:xfrm>
                        <a:off x="215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4" name="Oval 2072"/>
                      <p:cNvSpPr>
                        <a:spLocks noChangeArrowheads="1"/>
                      </p:cNvSpPr>
                      <p:nvPr/>
                    </p:nvSpPr>
                    <p:spPr bwMode="auto">
                      <a:xfrm>
                        <a:off x="192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5" name="Oval 2073"/>
                      <p:cNvSpPr>
                        <a:spLocks noChangeArrowheads="1"/>
                      </p:cNvSpPr>
                      <p:nvPr/>
                    </p:nvSpPr>
                    <p:spPr bwMode="auto">
                      <a:xfrm>
                        <a:off x="188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6" name="Oval 2074"/>
                      <p:cNvSpPr>
                        <a:spLocks noChangeArrowheads="1"/>
                      </p:cNvSpPr>
                      <p:nvPr/>
                    </p:nvSpPr>
                    <p:spPr bwMode="auto">
                      <a:xfrm>
                        <a:off x="1977" y="2974"/>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7" name="Oval 2075"/>
                      <p:cNvSpPr>
                        <a:spLocks noChangeArrowheads="1"/>
                      </p:cNvSpPr>
                      <p:nvPr/>
                    </p:nvSpPr>
                    <p:spPr bwMode="auto">
                      <a:xfrm>
                        <a:off x="20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8" name="Oval 2076"/>
                      <p:cNvSpPr>
                        <a:spLocks noChangeArrowheads="1"/>
                      </p:cNvSpPr>
                      <p:nvPr/>
                    </p:nvSpPr>
                    <p:spPr bwMode="auto">
                      <a:xfrm>
                        <a:off x="223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99" name="Oval 2077"/>
                      <p:cNvSpPr>
                        <a:spLocks noChangeArrowheads="1"/>
                      </p:cNvSpPr>
                      <p:nvPr/>
                    </p:nvSpPr>
                    <p:spPr bwMode="auto">
                      <a:xfrm>
                        <a:off x="202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0" name="Oval 2078"/>
                      <p:cNvSpPr>
                        <a:spLocks noChangeArrowheads="1"/>
                      </p:cNvSpPr>
                      <p:nvPr/>
                    </p:nvSpPr>
                    <p:spPr bwMode="auto">
                      <a:xfrm>
                        <a:off x="215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1" name="Oval 2079"/>
                      <p:cNvSpPr>
                        <a:spLocks noChangeArrowheads="1"/>
                      </p:cNvSpPr>
                      <p:nvPr/>
                    </p:nvSpPr>
                    <p:spPr bwMode="auto">
                      <a:xfrm>
                        <a:off x="20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2" name="Oval 2080"/>
                      <p:cNvSpPr>
                        <a:spLocks noChangeArrowheads="1"/>
                      </p:cNvSpPr>
                      <p:nvPr/>
                    </p:nvSpPr>
                    <p:spPr bwMode="auto">
                      <a:xfrm>
                        <a:off x="226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3" name="Oval 2081"/>
                      <p:cNvSpPr>
                        <a:spLocks noChangeArrowheads="1"/>
                      </p:cNvSpPr>
                      <p:nvPr/>
                    </p:nvSpPr>
                    <p:spPr bwMode="auto">
                      <a:xfrm>
                        <a:off x="18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4" name="Oval 2082"/>
                      <p:cNvSpPr>
                        <a:spLocks noChangeArrowheads="1"/>
                      </p:cNvSpPr>
                      <p:nvPr/>
                    </p:nvSpPr>
                    <p:spPr bwMode="auto">
                      <a:xfrm>
                        <a:off x="1922" y="2988"/>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5" name="Oval 2083"/>
                      <p:cNvSpPr>
                        <a:spLocks noChangeArrowheads="1"/>
                      </p:cNvSpPr>
                      <p:nvPr/>
                    </p:nvSpPr>
                    <p:spPr bwMode="auto">
                      <a:xfrm>
                        <a:off x="2232" y="3003"/>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6" name="Oval 2084"/>
                      <p:cNvSpPr>
                        <a:spLocks noChangeArrowheads="1"/>
                      </p:cNvSpPr>
                      <p:nvPr/>
                    </p:nvSpPr>
                    <p:spPr bwMode="auto">
                      <a:xfrm>
                        <a:off x="223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7" name="Oval 2085"/>
                      <p:cNvSpPr>
                        <a:spLocks noChangeArrowheads="1"/>
                      </p:cNvSpPr>
                      <p:nvPr/>
                    </p:nvSpPr>
                    <p:spPr bwMode="auto">
                      <a:xfrm>
                        <a:off x="211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8" name="Oval 2086"/>
                      <p:cNvSpPr>
                        <a:spLocks noChangeArrowheads="1"/>
                      </p:cNvSpPr>
                      <p:nvPr/>
                    </p:nvSpPr>
                    <p:spPr bwMode="auto">
                      <a:xfrm>
                        <a:off x="2237"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09" name="Oval 2087"/>
                      <p:cNvSpPr>
                        <a:spLocks noChangeArrowheads="1"/>
                      </p:cNvSpPr>
                      <p:nvPr/>
                    </p:nvSpPr>
                    <p:spPr bwMode="auto">
                      <a:xfrm>
                        <a:off x="222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0" name="Oval 2088"/>
                      <p:cNvSpPr>
                        <a:spLocks noChangeArrowheads="1"/>
                      </p:cNvSpPr>
                      <p:nvPr/>
                    </p:nvSpPr>
                    <p:spPr bwMode="auto">
                      <a:xfrm>
                        <a:off x="211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1" name="Oval 2089"/>
                      <p:cNvSpPr>
                        <a:spLocks noChangeArrowheads="1"/>
                      </p:cNvSpPr>
                      <p:nvPr/>
                    </p:nvSpPr>
                    <p:spPr bwMode="auto">
                      <a:xfrm>
                        <a:off x="222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2" name="Oval 2090"/>
                      <p:cNvSpPr>
                        <a:spLocks noChangeArrowheads="1"/>
                      </p:cNvSpPr>
                      <p:nvPr/>
                    </p:nvSpPr>
                    <p:spPr bwMode="auto">
                      <a:xfrm>
                        <a:off x="205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3" name="Oval 2091"/>
                      <p:cNvSpPr>
                        <a:spLocks noChangeArrowheads="1"/>
                      </p:cNvSpPr>
                      <p:nvPr/>
                    </p:nvSpPr>
                    <p:spPr bwMode="auto">
                      <a:xfrm>
                        <a:off x="205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4" name="Oval 2092"/>
                      <p:cNvSpPr>
                        <a:spLocks noChangeArrowheads="1"/>
                      </p:cNvSpPr>
                      <p:nvPr/>
                    </p:nvSpPr>
                    <p:spPr bwMode="auto">
                      <a:xfrm>
                        <a:off x="178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5" name="Oval 2093"/>
                      <p:cNvSpPr>
                        <a:spLocks noChangeArrowheads="1"/>
                      </p:cNvSpPr>
                      <p:nvPr/>
                    </p:nvSpPr>
                    <p:spPr bwMode="auto">
                      <a:xfrm>
                        <a:off x="178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6" name="Oval 2094"/>
                      <p:cNvSpPr>
                        <a:spLocks noChangeArrowheads="1"/>
                      </p:cNvSpPr>
                      <p:nvPr/>
                    </p:nvSpPr>
                    <p:spPr bwMode="auto">
                      <a:xfrm>
                        <a:off x="175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7" name="Oval 2095"/>
                      <p:cNvSpPr>
                        <a:spLocks noChangeArrowheads="1"/>
                      </p:cNvSpPr>
                      <p:nvPr/>
                    </p:nvSpPr>
                    <p:spPr bwMode="auto">
                      <a:xfrm>
                        <a:off x="175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8" name="Oval 2096"/>
                      <p:cNvSpPr>
                        <a:spLocks noChangeArrowheads="1"/>
                      </p:cNvSpPr>
                      <p:nvPr/>
                    </p:nvSpPr>
                    <p:spPr bwMode="auto">
                      <a:xfrm>
                        <a:off x="2211" y="3005"/>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19" name="Oval 2097"/>
                      <p:cNvSpPr>
                        <a:spLocks noChangeArrowheads="1"/>
                      </p:cNvSpPr>
                      <p:nvPr/>
                    </p:nvSpPr>
                    <p:spPr bwMode="auto">
                      <a:xfrm>
                        <a:off x="200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0" name="Oval 2098"/>
                      <p:cNvSpPr>
                        <a:spLocks noChangeArrowheads="1"/>
                      </p:cNvSpPr>
                      <p:nvPr/>
                    </p:nvSpPr>
                    <p:spPr bwMode="auto">
                      <a:xfrm>
                        <a:off x="2349"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1" name="Oval 2099"/>
                      <p:cNvSpPr>
                        <a:spLocks noChangeArrowheads="1"/>
                      </p:cNvSpPr>
                      <p:nvPr/>
                    </p:nvSpPr>
                    <p:spPr bwMode="auto">
                      <a:xfrm>
                        <a:off x="1880" y="2990"/>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2" name="Oval 2100"/>
                      <p:cNvSpPr>
                        <a:spLocks noChangeArrowheads="1"/>
                      </p:cNvSpPr>
                      <p:nvPr/>
                    </p:nvSpPr>
                    <p:spPr bwMode="auto">
                      <a:xfrm>
                        <a:off x="220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3" name="Oval 2101"/>
                      <p:cNvSpPr>
                        <a:spLocks noChangeArrowheads="1"/>
                      </p:cNvSpPr>
                      <p:nvPr/>
                    </p:nvSpPr>
                    <p:spPr bwMode="auto">
                      <a:xfrm>
                        <a:off x="200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4" name="Oval 2102"/>
                      <p:cNvSpPr>
                        <a:spLocks noChangeArrowheads="1"/>
                      </p:cNvSpPr>
                      <p:nvPr/>
                    </p:nvSpPr>
                    <p:spPr bwMode="auto">
                      <a:xfrm>
                        <a:off x="188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5" name="Oval 2103"/>
                      <p:cNvSpPr>
                        <a:spLocks noChangeArrowheads="1"/>
                      </p:cNvSpPr>
                      <p:nvPr/>
                    </p:nvSpPr>
                    <p:spPr bwMode="auto">
                      <a:xfrm>
                        <a:off x="217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6" name="Oval 2104"/>
                      <p:cNvSpPr>
                        <a:spLocks noChangeArrowheads="1"/>
                      </p:cNvSpPr>
                      <p:nvPr/>
                    </p:nvSpPr>
                    <p:spPr bwMode="auto">
                      <a:xfrm>
                        <a:off x="2349" y="235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7" name="Oval 2105"/>
                      <p:cNvSpPr>
                        <a:spLocks noChangeArrowheads="1"/>
                      </p:cNvSpPr>
                      <p:nvPr/>
                    </p:nvSpPr>
                    <p:spPr bwMode="auto">
                      <a:xfrm>
                        <a:off x="220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8" name="Oval 2106"/>
                      <p:cNvSpPr>
                        <a:spLocks noChangeArrowheads="1"/>
                      </p:cNvSpPr>
                      <p:nvPr/>
                    </p:nvSpPr>
                    <p:spPr bwMode="auto">
                      <a:xfrm>
                        <a:off x="2172" y="2966"/>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29" name="Oval 2107"/>
                      <p:cNvSpPr>
                        <a:spLocks noChangeArrowheads="1"/>
                      </p:cNvSpPr>
                      <p:nvPr/>
                    </p:nvSpPr>
                    <p:spPr bwMode="auto">
                      <a:xfrm>
                        <a:off x="227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0" name="Oval 2108"/>
                      <p:cNvSpPr>
                        <a:spLocks noChangeArrowheads="1"/>
                      </p:cNvSpPr>
                      <p:nvPr/>
                    </p:nvSpPr>
                    <p:spPr bwMode="auto">
                      <a:xfrm>
                        <a:off x="2216"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1" name="Oval 2109"/>
                      <p:cNvSpPr>
                        <a:spLocks noChangeArrowheads="1"/>
                      </p:cNvSpPr>
                      <p:nvPr/>
                    </p:nvSpPr>
                    <p:spPr bwMode="auto">
                      <a:xfrm>
                        <a:off x="214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2" name="Oval 2110"/>
                      <p:cNvSpPr>
                        <a:spLocks noChangeArrowheads="1"/>
                      </p:cNvSpPr>
                      <p:nvPr/>
                    </p:nvSpPr>
                    <p:spPr bwMode="auto">
                      <a:xfrm>
                        <a:off x="227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3" name="Oval 2111"/>
                      <p:cNvSpPr>
                        <a:spLocks noChangeArrowheads="1"/>
                      </p:cNvSpPr>
                      <p:nvPr/>
                    </p:nvSpPr>
                    <p:spPr bwMode="auto">
                      <a:xfrm>
                        <a:off x="2094" y="2981"/>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4" name="Oval 2112"/>
                      <p:cNvSpPr>
                        <a:spLocks noChangeArrowheads="1"/>
                      </p:cNvSpPr>
                      <p:nvPr/>
                    </p:nvSpPr>
                    <p:spPr bwMode="auto">
                      <a:xfrm>
                        <a:off x="227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5" name="Oval 2113"/>
                      <p:cNvSpPr>
                        <a:spLocks noChangeArrowheads="1"/>
                      </p:cNvSpPr>
                      <p:nvPr/>
                    </p:nvSpPr>
                    <p:spPr bwMode="auto">
                      <a:xfrm>
                        <a:off x="2216"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6" name="Oval 2114"/>
                      <p:cNvSpPr>
                        <a:spLocks noChangeArrowheads="1"/>
                      </p:cNvSpPr>
                      <p:nvPr/>
                    </p:nvSpPr>
                    <p:spPr bwMode="auto">
                      <a:xfrm>
                        <a:off x="214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7" name="Oval 2115"/>
                      <p:cNvSpPr>
                        <a:spLocks noChangeArrowheads="1"/>
                      </p:cNvSpPr>
                      <p:nvPr/>
                    </p:nvSpPr>
                    <p:spPr bwMode="auto">
                      <a:xfrm>
                        <a:off x="2278" y="2929"/>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8" name="Oval 2116"/>
                      <p:cNvSpPr>
                        <a:spLocks noChangeArrowheads="1"/>
                      </p:cNvSpPr>
                      <p:nvPr/>
                    </p:nvSpPr>
                    <p:spPr bwMode="auto">
                      <a:xfrm>
                        <a:off x="187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39" name="Oval 2117"/>
                      <p:cNvSpPr>
                        <a:spLocks noChangeArrowheads="1"/>
                      </p:cNvSpPr>
                      <p:nvPr/>
                    </p:nvSpPr>
                    <p:spPr bwMode="auto">
                      <a:xfrm>
                        <a:off x="231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0" name="Oval 2118"/>
                      <p:cNvSpPr>
                        <a:spLocks noChangeArrowheads="1"/>
                      </p:cNvSpPr>
                      <p:nvPr/>
                    </p:nvSpPr>
                    <p:spPr bwMode="auto">
                      <a:xfrm>
                        <a:off x="187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1" name="Oval 2119"/>
                      <p:cNvSpPr>
                        <a:spLocks noChangeArrowheads="1"/>
                      </p:cNvSpPr>
                      <p:nvPr/>
                    </p:nvSpPr>
                    <p:spPr bwMode="auto">
                      <a:xfrm>
                        <a:off x="231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2" name="Oval 2120"/>
                      <p:cNvSpPr>
                        <a:spLocks noChangeArrowheads="1"/>
                      </p:cNvSpPr>
                      <p:nvPr/>
                    </p:nvSpPr>
                    <p:spPr bwMode="auto">
                      <a:xfrm>
                        <a:off x="200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3" name="Oval 2121"/>
                      <p:cNvSpPr>
                        <a:spLocks noChangeArrowheads="1"/>
                      </p:cNvSpPr>
                      <p:nvPr/>
                    </p:nvSpPr>
                    <p:spPr bwMode="auto">
                      <a:xfrm>
                        <a:off x="200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4" name="Oval 2122"/>
                      <p:cNvSpPr>
                        <a:spLocks noChangeArrowheads="1"/>
                      </p:cNvSpPr>
                      <p:nvPr/>
                    </p:nvSpPr>
                    <p:spPr bwMode="auto">
                      <a:xfrm>
                        <a:off x="207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5" name="Oval 2123"/>
                      <p:cNvSpPr>
                        <a:spLocks noChangeArrowheads="1"/>
                      </p:cNvSpPr>
                      <p:nvPr/>
                    </p:nvSpPr>
                    <p:spPr bwMode="auto">
                      <a:xfrm>
                        <a:off x="209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6" name="Oval 2124"/>
                      <p:cNvSpPr>
                        <a:spLocks noChangeArrowheads="1"/>
                      </p:cNvSpPr>
                      <p:nvPr/>
                    </p:nvSpPr>
                    <p:spPr bwMode="auto">
                      <a:xfrm>
                        <a:off x="214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7" name="Oval 2125"/>
                      <p:cNvSpPr>
                        <a:spLocks noChangeArrowheads="1"/>
                      </p:cNvSpPr>
                      <p:nvPr/>
                    </p:nvSpPr>
                    <p:spPr bwMode="auto">
                      <a:xfrm>
                        <a:off x="207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8" name="Oval 2126"/>
                      <p:cNvSpPr>
                        <a:spLocks noChangeArrowheads="1"/>
                      </p:cNvSpPr>
                      <p:nvPr/>
                    </p:nvSpPr>
                    <p:spPr bwMode="auto">
                      <a:xfrm>
                        <a:off x="208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49" name="Oval 2127"/>
                      <p:cNvSpPr>
                        <a:spLocks noChangeArrowheads="1"/>
                      </p:cNvSpPr>
                      <p:nvPr/>
                    </p:nvSpPr>
                    <p:spPr bwMode="auto">
                      <a:xfrm>
                        <a:off x="207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0" name="Oval 2128"/>
                      <p:cNvSpPr>
                        <a:spLocks noChangeArrowheads="1"/>
                      </p:cNvSpPr>
                      <p:nvPr/>
                    </p:nvSpPr>
                    <p:spPr bwMode="auto">
                      <a:xfrm>
                        <a:off x="209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1" name="Oval 2129"/>
                      <p:cNvSpPr>
                        <a:spLocks noChangeArrowheads="1"/>
                      </p:cNvSpPr>
                      <p:nvPr/>
                    </p:nvSpPr>
                    <p:spPr bwMode="auto">
                      <a:xfrm>
                        <a:off x="208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2" name="Oval 2130"/>
                      <p:cNvSpPr>
                        <a:spLocks noChangeArrowheads="1"/>
                      </p:cNvSpPr>
                      <p:nvPr/>
                    </p:nvSpPr>
                    <p:spPr bwMode="auto">
                      <a:xfrm>
                        <a:off x="235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3" name="Oval 2131"/>
                      <p:cNvSpPr>
                        <a:spLocks noChangeArrowheads="1"/>
                      </p:cNvSpPr>
                      <p:nvPr/>
                    </p:nvSpPr>
                    <p:spPr bwMode="auto">
                      <a:xfrm>
                        <a:off x="214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4" name="Oval 2132"/>
                      <p:cNvSpPr>
                        <a:spLocks noChangeArrowheads="1"/>
                      </p:cNvSpPr>
                      <p:nvPr/>
                    </p:nvSpPr>
                    <p:spPr bwMode="auto">
                      <a:xfrm>
                        <a:off x="207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5" name="Oval 2133"/>
                      <p:cNvSpPr>
                        <a:spLocks noChangeArrowheads="1"/>
                      </p:cNvSpPr>
                      <p:nvPr/>
                    </p:nvSpPr>
                    <p:spPr bwMode="auto">
                      <a:xfrm>
                        <a:off x="2350" y="2993"/>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6" name="Oval 2134"/>
                      <p:cNvSpPr>
                        <a:spLocks noChangeArrowheads="1"/>
                      </p:cNvSpPr>
                      <p:nvPr/>
                    </p:nvSpPr>
                    <p:spPr bwMode="auto">
                      <a:xfrm>
                        <a:off x="204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7" name="Oval 2135"/>
                      <p:cNvSpPr>
                        <a:spLocks noChangeArrowheads="1"/>
                      </p:cNvSpPr>
                      <p:nvPr/>
                    </p:nvSpPr>
                    <p:spPr bwMode="auto">
                      <a:xfrm>
                        <a:off x="211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8" name="Oval 2136"/>
                      <p:cNvSpPr>
                        <a:spLocks noChangeArrowheads="1"/>
                      </p:cNvSpPr>
                      <p:nvPr/>
                    </p:nvSpPr>
                    <p:spPr bwMode="auto">
                      <a:xfrm>
                        <a:off x="2047" y="2997"/>
                        <a:ext cx="20"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59" name="Oval 2137"/>
                      <p:cNvSpPr>
                        <a:spLocks noChangeArrowheads="1"/>
                      </p:cNvSpPr>
                      <p:nvPr/>
                    </p:nvSpPr>
                    <p:spPr bwMode="auto">
                      <a:xfrm>
                        <a:off x="2152"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0" name="Oval 2138"/>
                      <p:cNvSpPr>
                        <a:spLocks noChangeArrowheads="1"/>
                      </p:cNvSpPr>
                      <p:nvPr/>
                    </p:nvSpPr>
                    <p:spPr bwMode="auto">
                      <a:xfrm>
                        <a:off x="205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1" name="Oval 2139"/>
                      <p:cNvSpPr>
                        <a:spLocks noChangeArrowheads="1"/>
                      </p:cNvSpPr>
                      <p:nvPr/>
                    </p:nvSpPr>
                    <p:spPr bwMode="auto">
                      <a:xfrm>
                        <a:off x="209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2" name="Oval 2140"/>
                      <p:cNvSpPr>
                        <a:spLocks noChangeArrowheads="1"/>
                      </p:cNvSpPr>
                      <p:nvPr/>
                    </p:nvSpPr>
                    <p:spPr bwMode="auto">
                      <a:xfrm>
                        <a:off x="205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3" name="Oval 2141"/>
                      <p:cNvSpPr>
                        <a:spLocks noChangeArrowheads="1"/>
                      </p:cNvSpPr>
                      <p:nvPr/>
                    </p:nvSpPr>
                    <p:spPr bwMode="auto">
                      <a:xfrm>
                        <a:off x="199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4" name="Oval 2142"/>
                      <p:cNvSpPr>
                        <a:spLocks noChangeArrowheads="1"/>
                      </p:cNvSpPr>
                      <p:nvPr/>
                    </p:nvSpPr>
                    <p:spPr bwMode="auto">
                      <a:xfrm>
                        <a:off x="207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5" name="Oval 2143"/>
                      <p:cNvSpPr>
                        <a:spLocks noChangeArrowheads="1"/>
                      </p:cNvSpPr>
                      <p:nvPr/>
                    </p:nvSpPr>
                    <p:spPr bwMode="auto">
                      <a:xfrm>
                        <a:off x="199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6" name="Oval 2144"/>
                      <p:cNvSpPr>
                        <a:spLocks noChangeArrowheads="1"/>
                      </p:cNvSpPr>
                      <p:nvPr/>
                    </p:nvSpPr>
                    <p:spPr bwMode="auto">
                      <a:xfrm>
                        <a:off x="1975"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7" name="Oval 2145"/>
                      <p:cNvSpPr>
                        <a:spLocks noChangeArrowheads="1"/>
                      </p:cNvSpPr>
                      <p:nvPr/>
                    </p:nvSpPr>
                    <p:spPr bwMode="auto">
                      <a:xfrm>
                        <a:off x="207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8" name="Oval 2146"/>
                      <p:cNvSpPr>
                        <a:spLocks noChangeArrowheads="1"/>
                      </p:cNvSpPr>
                      <p:nvPr/>
                    </p:nvSpPr>
                    <p:spPr bwMode="auto">
                      <a:xfrm>
                        <a:off x="1975"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69" name="Oval 2147"/>
                      <p:cNvSpPr>
                        <a:spLocks noChangeArrowheads="1"/>
                      </p:cNvSpPr>
                      <p:nvPr/>
                    </p:nvSpPr>
                    <p:spPr bwMode="auto">
                      <a:xfrm>
                        <a:off x="221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0" name="Oval 2148"/>
                      <p:cNvSpPr>
                        <a:spLocks noChangeArrowheads="1"/>
                      </p:cNvSpPr>
                      <p:nvPr/>
                    </p:nvSpPr>
                    <p:spPr bwMode="auto">
                      <a:xfrm>
                        <a:off x="205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1" name="Oval 2149"/>
                      <p:cNvSpPr>
                        <a:spLocks noChangeArrowheads="1"/>
                      </p:cNvSpPr>
                      <p:nvPr/>
                    </p:nvSpPr>
                    <p:spPr bwMode="auto">
                      <a:xfrm>
                        <a:off x="221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2" name="Oval 2150"/>
                      <p:cNvSpPr>
                        <a:spLocks noChangeArrowheads="1"/>
                      </p:cNvSpPr>
                      <p:nvPr/>
                    </p:nvSpPr>
                    <p:spPr bwMode="auto">
                      <a:xfrm>
                        <a:off x="205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3" name="Oval 2151"/>
                      <p:cNvSpPr>
                        <a:spLocks noChangeArrowheads="1"/>
                      </p:cNvSpPr>
                      <p:nvPr/>
                    </p:nvSpPr>
                    <p:spPr bwMode="auto">
                      <a:xfrm>
                        <a:off x="209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4" name="Oval 2152"/>
                      <p:cNvSpPr>
                        <a:spLocks noChangeArrowheads="1"/>
                      </p:cNvSpPr>
                      <p:nvPr/>
                    </p:nvSpPr>
                    <p:spPr bwMode="auto">
                      <a:xfrm>
                        <a:off x="2032" y="2991"/>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5" name="Oval 2153"/>
                      <p:cNvSpPr>
                        <a:spLocks noChangeArrowheads="1"/>
                      </p:cNvSpPr>
                      <p:nvPr/>
                    </p:nvSpPr>
                    <p:spPr bwMode="auto">
                      <a:xfrm>
                        <a:off x="209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6" name="Oval 2154"/>
                      <p:cNvSpPr>
                        <a:spLocks noChangeArrowheads="1"/>
                      </p:cNvSpPr>
                      <p:nvPr/>
                    </p:nvSpPr>
                    <p:spPr bwMode="auto">
                      <a:xfrm>
                        <a:off x="2119" y="2909"/>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7" name="Oval 2155"/>
                      <p:cNvSpPr>
                        <a:spLocks noChangeArrowheads="1"/>
                      </p:cNvSpPr>
                      <p:nvPr/>
                    </p:nvSpPr>
                    <p:spPr bwMode="auto">
                      <a:xfrm>
                        <a:off x="2032"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8" name="Oval 2156"/>
                      <p:cNvSpPr>
                        <a:spLocks noChangeArrowheads="1"/>
                      </p:cNvSpPr>
                      <p:nvPr/>
                    </p:nvSpPr>
                    <p:spPr bwMode="auto">
                      <a:xfrm>
                        <a:off x="211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79" name="Oval 2157"/>
                      <p:cNvSpPr>
                        <a:spLocks noChangeArrowheads="1"/>
                      </p:cNvSpPr>
                      <p:nvPr/>
                    </p:nvSpPr>
                    <p:spPr bwMode="auto">
                      <a:xfrm>
                        <a:off x="203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0" name="Oval 2158"/>
                      <p:cNvSpPr>
                        <a:spLocks noChangeArrowheads="1"/>
                      </p:cNvSpPr>
                      <p:nvPr/>
                    </p:nvSpPr>
                    <p:spPr bwMode="auto">
                      <a:xfrm>
                        <a:off x="212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1" name="Oval 2159"/>
                      <p:cNvSpPr>
                        <a:spLocks noChangeArrowheads="1"/>
                      </p:cNvSpPr>
                      <p:nvPr/>
                    </p:nvSpPr>
                    <p:spPr bwMode="auto">
                      <a:xfrm>
                        <a:off x="211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2" name="Oval 2160"/>
                      <p:cNvSpPr>
                        <a:spLocks noChangeArrowheads="1"/>
                      </p:cNvSpPr>
                      <p:nvPr/>
                    </p:nvSpPr>
                    <p:spPr bwMode="auto">
                      <a:xfrm>
                        <a:off x="203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3" name="Oval 2161"/>
                      <p:cNvSpPr>
                        <a:spLocks noChangeArrowheads="1"/>
                      </p:cNvSpPr>
                      <p:nvPr/>
                    </p:nvSpPr>
                    <p:spPr bwMode="auto">
                      <a:xfrm>
                        <a:off x="193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4" name="Oval 2162"/>
                      <p:cNvSpPr>
                        <a:spLocks noChangeArrowheads="1"/>
                      </p:cNvSpPr>
                      <p:nvPr/>
                    </p:nvSpPr>
                    <p:spPr bwMode="auto">
                      <a:xfrm>
                        <a:off x="209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5" name="Oval 2163"/>
                      <p:cNvSpPr>
                        <a:spLocks noChangeArrowheads="1"/>
                      </p:cNvSpPr>
                      <p:nvPr/>
                    </p:nvSpPr>
                    <p:spPr bwMode="auto">
                      <a:xfrm>
                        <a:off x="2120"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6" name="Oval 2164"/>
                      <p:cNvSpPr>
                        <a:spLocks noChangeArrowheads="1"/>
                      </p:cNvSpPr>
                      <p:nvPr/>
                    </p:nvSpPr>
                    <p:spPr bwMode="auto">
                      <a:xfrm>
                        <a:off x="193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7" name="Oval 2165"/>
                      <p:cNvSpPr>
                        <a:spLocks noChangeArrowheads="1"/>
                      </p:cNvSpPr>
                      <p:nvPr/>
                    </p:nvSpPr>
                    <p:spPr bwMode="auto">
                      <a:xfrm>
                        <a:off x="201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8" name="Oval 2166"/>
                      <p:cNvSpPr>
                        <a:spLocks noChangeArrowheads="1"/>
                      </p:cNvSpPr>
                      <p:nvPr/>
                    </p:nvSpPr>
                    <p:spPr bwMode="auto">
                      <a:xfrm>
                        <a:off x="211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89" name="Oval 2167"/>
                      <p:cNvSpPr>
                        <a:spLocks noChangeArrowheads="1"/>
                      </p:cNvSpPr>
                      <p:nvPr/>
                    </p:nvSpPr>
                    <p:spPr bwMode="auto">
                      <a:xfrm>
                        <a:off x="2096"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0" name="Oval 2168"/>
                      <p:cNvSpPr>
                        <a:spLocks noChangeArrowheads="1"/>
                      </p:cNvSpPr>
                      <p:nvPr/>
                    </p:nvSpPr>
                    <p:spPr bwMode="auto">
                      <a:xfrm>
                        <a:off x="2014"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1" name="Oval 2169"/>
                      <p:cNvSpPr>
                        <a:spLocks noChangeArrowheads="1"/>
                      </p:cNvSpPr>
                      <p:nvPr/>
                    </p:nvSpPr>
                    <p:spPr bwMode="auto">
                      <a:xfrm>
                        <a:off x="1985"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2" name="Oval 2170"/>
                      <p:cNvSpPr>
                        <a:spLocks noChangeArrowheads="1"/>
                      </p:cNvSpPr>
                      <p:nvPr/>
                    </p:nvSpPr>
                    <p:spPr bwMode="auto">
                      <a:xfrm>
                        <a:off x="1985"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3" name="Oval 2171"/>
                      <p:cNvSpPr>
                        <a:spLocks noChangeArrowheads="1"/>
                      </p:cNvSpPr>
                      <p:nvPr/>
                    </p:nvSpPr>
                    <p:spPr bwMode="auto">
                      <a:xfrm>
                        <a:off x="191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4" name="Oval 2172"/>
                      <p:cNvSpPr>
                        <a:spLocks noChangeArrowheads="1"/>
                      </p:cNvSpPr>
                      <p:nvPr/>
                    </p:nvSpPr>
                    <p:spPr bwMode="auto">
                      <a:xfrm>
                        <a:off x="202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5" name="Oval 2173"/>
                      <p:cNvSpPr>
                        <a:spLocks noChangeArrowheads="1"/>
                      </p:cNvSpPr>
                      <p:nvPr/>
                    </p:nvSpPr>
                    <p:spPr bwMode="auto">
                      <a:xfrm>
                        <a:off x="193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6" name="Oval 2174"/>
                      <p:cNvSpPr>
                        <a:spLocks noChangeArrowheads="1"/>
                      </p:cNvSpPr>
                      <p:nvPr/>
                    </p:nvSpPr>
                    <p:spPr bwMode="auto">
                      <a:xfrm>
                        <a:off x="191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7" name="Oval 2175"/>
                      <p:cNvSpPr>
                        <a:spLocks noChangeArrowheads="1"/>
                      </p:cNvSpPr>
                      <p:nvPr/>
                    </p:nvSpPr>
                    <p:spPr bwMode="auto">
                      <a:xfrm>
                        <a:off x="2029"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8" name="Oval 2176"/>
                      <p:cNvSpPr>
                        <a:spLocks noChangeArrowheads="1"/>
                      </p:cNvSpPr>
                      <p:nvPr/>
                    </p:nvSpPr>
                    <p:spPr bwMode="auto">
                      <a:xfrm>
                        <a:off x="220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199" name="Oval 2177"/>
                      <p:cNvSpPr>
                        <a:spLocks noChangeArrowheads="1"/>
                      </p:cNvSpPr>
                      <p:nvPr/>
                    </p:nvSpPr>
                    <p:spPr bwMode="auto">
                      <a:xfrm>
                        <a:off x="2028" y="2963"/>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0" name="Oval 2178"/>
                      <p:cNvSpPr>
                        <a:spLocks noChangeArrowheads="1"/>
                      </p:cNvSpPr>
                      <p:nvPr/>
                    </p:nvSpPr>
                    <p:spPr bwMode="auto">
                      <a:xfrm>
                        <a:off x="2029"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1" name="Oval 2179"/>
                      <p:cNvSpPr>
                        <a:spLocks noChangeArrowheads="1"/>
                      </p:cNvSpPr>
                      <p:nvPr/>
                    </p:nvSpPr>
                    <p:spPr bwMode="auto">
                      <a:xfrm>
                        <a:off x="223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2" name="Oval 2180"/>
                      <p:cNvSpPr>
                        <a:spLocks noChangeArrowheads="1"/>
                      </p:cNvSpPr>
                      <p:nvPr/>
                    </p:nvSpPr>
                    <p:spPr bwMode="auto">
                      <a:xfrm>
                        <a:off x="1933"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3" name="Oval 2181"/>
                      <p:cNvSpPr>
                        <a:spLocks noChangeArrowheads="1"/>
                      </p:cNvSpPr>
                      <p:nvPr/>
                    </p:nvSpPr>
                    <p:spPr bwMode="auto">
                      <a:xfrm>
                        <a:off x="2205" y="3003"/>
                        <a:ext cx="19" cy="19"/>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4" name="Oval 2182"/>
                      <p:cNvSpPr>
                        <a:spLocks noChangeArrowheads="1"/>
                      </p:cNvSpPr>
                      <p:nvPr/>
                    </p:nvSpPr>
                    <p:spPr bwMode="auto">
                      <a:xfrm>
                        <a:off x="2233"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5" name="Oval 2183"/>
                      <p:cNvSpPr>
                        <a:spLocks noChangeArrowheads="1"/>
                      </p:cNvSpPr>
                      <p:nvPr/>
                    </p:nvSpPr>
                    <p:spPr bwMode="auto">
                      <a:xfrm>
                        <a:off x="204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6" name="Oval 2184"/>
                      <p:cNvSpPr>
                        <a:spLocks noChangeArrowheads="1"/>
                      </p:cNvSpPr>
                      <p:nvPr/>
                    </p:nvSpPr>
                    <p:spPr bwMode="auto">
                      <a:xfrm>
                        <a:off x="203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7" name="Oval 2185"/>
                      <p:cNvSpPr>
                        <a:spLocks noChangeArrowheads="1"/>
                      </p:cNvSpPr>
                      <p:nvPr/>
                    </p:nvSpPr>
                    <p:spPr bwMode="auto">
                      <a:xfrm>
                        <a:off x="2049"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8" name="Oval 2186"/>
                      <p:cNvSpPr>
                        <a:spLocks noChangeArrowheads="1"/>
                      </p:cNvSpPr>
                      <p:nvPr/>
                    </p:nvSpPr>
                    <p:spPr bwMode="auto">
                      <a:xfrm>
                        <a:off x="225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09" name="Oval 2187"/>
                      <p:cNvSpPr>
                        <a:spLocks noChangeArrowheads="1"/>
                      </p:cNvSpPr>
                      <p:nvPr/>
                    </p:nvSpPr>
                    <p:spPr bwMode="auto">
                      <a:xfrm>
                        <a:off x="203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0" name="Oval 2188"/>
                      <p:cNvSpPr>
                        <a:spLocks noChangeArrowheads="1"/>
                      </p:cNvSpPr>
                      <p:nvPr/>
                    </p:nvSpPr>
                    <p:spPr bwMode="auto">
                      <a:xfrm>
                        <a:off x="225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1" name="Oval 2189"/>
                      <p:cNvSpPr>
                        <a:spLocks noChangeArrowheads="1"/>
                      </p:cNvSpPr>
                      <p:nvPr/>
                    </p:nvSpPr>
                    <p:spPr bwMode="auto">
                      <a:xfrm>
                        <a:off x="213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2" name="Oval 2190"/>
                      <p:cNvSpPr>
                        <a:spLocks noChangeArrowheads="1"/>
                      </p:cNvSpPr>
                      <p:nvPr/>
                    </p:nvSpPr>
                    <p:spPr bwMode="auto">
                      <a:xfrm>
                        <a:off x="206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3" name="Oval 2191"/>
                      <p:cNvSpPr>
                        <a:spLocks noChangeArrowheads="1"/>
                      </p:cNvSpPr>
                      <p:nvPr/>
                    </p:nvSpPr>
                    <p:spPr bwMode="auto">
                      <a:xfrm>
                        <a:off x="213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4" name="Oval 2192"/>
                      <p:cNvSpPr>
                        <a:spLocks noChangeArrowheads="1"/>
                      </p:cNvSpPr>
                      <p:nvPr/>
                    </p:nvSpPr>
                    <p:spPr bwMode="auto">
                      <a:xfrm>
                        <a:off x="2081" y="2984"/>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5" name="Oval 2193"/>
                      <p:cNvSpPr>
                        <a:spLocks noChangeArrowheads="1"/>
                      </p:cNvSpPr>
                      <p:nvPr/>
                    </p:nvSpPr>
                    <p:spPr bwMode="auto">
                      <a:xfrm>
                        <a:off x="206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6" name="Oval 2194"/>
                      <p:cNvSpPr>
                        <a:spLocks noChangeArrowheads="1"/>
                      </p:cNvSpPr>
                      <p:nvPr/>
                    </p:nvSpPr>
                    <p:spPr bwMode="auto">
                      <a:xfrm>
                        <a:off x="208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7" name="Oval 2195"/>
                      <p:cNvSpPr>
                        <a:spLocks noChangeArrowheads="1"/>
                      </p:cNvSpPr>
                      <p:nvPr/>
                    </p:nvSpPr>
                    <p:spPr bwMode="auto">
                      <a:xfrm>
                        <a:off x="221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8" name="Oval 2196"/>
                      <p:cNvSpPr>
                        <a:spLocks noChangeArrowheads="1"/>
                      </p:cNvSpPr>
                      <p:nvPr/>
                    </p:nvSpPr>
                    <p:spPr bwMode="auto">
                      <a:xfrm>
                        <a:off x="2210"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19" name="Oval 2197"/>
                      <p:cNvSpPr>
                        <a:spLocks noChangeArrowheads="1"/>
                      </p:cNvSpPr>
                      <p:nvPr/>
                    </p:nvSpPr>
                    <p:spPr bwMode="auto">
                      <a:xfrm>
                        <a:off x="1829"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0" name="Oval 2198"/>
                      <p:cNvSpPr>
                        <a:spLocks noChangeArrowheads="1"/>
                      </p:cNvSpPr>
                      <p:nvPr/>
                    </p:nvSpPr>
                    <p:spPr bwMode="auto">
                      <a:xfrm>
                        <a:off x="1829"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1" name="Oval 2199"/>
                      <p:cNvSpPr>
                        <a:spLocks noChangeArrowheads="1"/>
                      </p:cNvSpPr>
                      <p:nvPr/>
                    </p:nvSpPr>
                    <p:spPr bwMode="auto">
                      <a:xfrm>
                        <a:off x="197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2" name="Oval 2200"/>
                      <p:cNvSpPr>
                        <a:spLocks noChangeArrowheads="1"/>
                      </p:cNvSpPr>
                      <p:nvPr/>
                    </p:nvSpPr>
                    <p:spPr bwMode="auto">
                      <a:xfrm>
                        <a:off x="1974"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3" name="Oval 2201"/>
                      <p:cNvSpPr>
                        <a:spLocks noChangeArrowheads="1"/>
                      </p:cNvSpPr>
                      <p:nvPr/>
                    </p:nvSpPr>
                    <p:spPr bwMode="auto">
                      <a:xfrm>
                        <a:off x="194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4" name="Oval 2202"/>
                      <p:cNvSpPr>
                        <a:spLocks noChangeArrowheads="1"/>
                      </p:cNvSpPr>
                      <p:nvPr/>
                    </p:nvSpPr>
                    <p:spPr bwMode="auto">
                      <a:xfrm>
                        <a:off x="194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5" name="Oval 2203"/>
                      <p:cNvSpPr>
                        <a:spLocks noChangeArrowheads="1"/>
                      </p:cNvSpPr>
                      <p:nvPr/>
                    </p:nvSpPr>
                    <p:spPr bwMode="auto">
                      <a:xfrm>
                        <a:off x="207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6" name="Oval 2204"/>
                      <p:cNvSpPr>
                        <a:spLocks noChangeArrowheads="1"/>
                      </p:cNvSpPr>
                      <p:nvPr/>
                    </p:nvSpPr>
                    <p:spPr bwMode="auto">
                      <a:xfrm>
                        <a:off x="206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7" name="Oval 2205"/>
                      <p:cNvSpPr>
                        <a:spLocks noChangeArrowheads="1"/>
                      </p:cNvSpPr>
                      <p:nvPr/>
                    </p:nvSpPr>
                    <p:spPr bwMode="auto">
                      <a:xfrm>
                        <a:off x="215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8" name="Oval 2206"/>
                      <p:cNvSpPr>
                        <a:spLocks noChangeArrowheads="1"/>
                      </p:cNvSpPr>
                      <p:nvPr/>
                    </p:nvSpPr>
                    <p:spPr bwMode="auto">
                      <a:xfrm>
                        <a:off x="2078"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29" name="Oval 2207"/>
                      <p:cNvSpPr>
                        <a:spLocks noChangeArrowheads="1"/>
                      </p:cNvSpPr>
                      <p:nvPr/>
                    </p:nvSpPr>
                    <p:spPr bwMode="auto">
                      <a:xfrm>
                        <a:off x="196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0" name="Oval 2208"/>
                      <p:cNvSpPr>
                        <a:spLocks noChangeArrowheads="1"/>
                      </p:cNvSpPr>
                      <p:nvPr/>
                    </p:nvSpPr>
                    <p:spPr bwMode="auto">
                      <a:xfrm>
                        <a:off x="215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1" name="Oval 2209"/>
                      <p:cNvSpPr>
                        <a:spLocks noChangeArrowheads="1"/>
                      </p:cNvSpPr>
                      <p:nvPr/>
                    </p:nvSpPr>
                    <p:spPr bwMode="auto">
                      <a:xfrm>
                        <a:off x="2065"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2" name="Oval 2210"/>
                      <p:cNvSpPr>
                        <a:spLocks noChangeArrowheads="1"/>
                      </p:cNvSpPr>
                      <p:nvPr/>
                    </p:nvSpPr>
                    <p:spPr bwMode="auto">
                      <a:xfrm>
                        <a:off x="1967"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3" name="Oval 2211"/>
                      <p:cNvSpPr>
                        <a:spLocks noChangeArrowheads="1"/>
                      </p:cNvSpPr>
                      <p:nvPr/>
                    </p:nvSpPr>
                    <p:spPr bwMode="auto">
                      <a:xfrm>
                        <a:off x="192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4" name="Oval 2212"/>
                      <p:cNvSpPr>
                        <a:spLocks noChangeArrowheads="1"/>
                      </p:cNvSpPr>
                      <p:nvPr/>
                    </p:nvSpPr>
                    <p:spPr bwMode="auto">
                      <a:xfrm>
                        <a:off x="2158"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5" name="Oval 2213"/>
                      <p:cNvSpPr>
                        <a:spLocks noChangeArrowheads="1"/>
                      </p:cNvSpPr>
                      <p:nvPr/>
                    </p:nvSpPr>
                    <p:spPr bwMode="auto">
                      <a:xfrm>
                        <a:off x="2151" y="3015"/>
                        <a:ext cx="19"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236" name="Oval 2214"/>
                      <p:cNvSpPr>
                        <a:spLocks noChangeArrowheads="1"/>
                      </p:cNvSpPr>
                      <p:nvPr/>
                    </p:nvSpPr>
                    <p:spPr bwMode="auto">
                      <a:xfrm>
                        <a:off x="1921" y="3015"/>
                        <a:ext cx="20" cy="20"/>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sp>
                  <p:nvSpPr>
                    <p:cNvPr id="4024" name="Oval 2280"/>
                    <p:cNvSpPr>
                      <a:spLocks noChangeArrowheads="1"/>
                    </p:cNvSpPr>
                    <p:nvPr/>
                  </p:nvSpPr>
                  <p:spPr bwMode="auto">
                    <a:xfrm>
                      <a:off x="6775244" y="3958510"/>
                      <a:ext cx="57572" cy="60601"/>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5" name="Oval 2381"/>
                    <p:cNvSpPr>
                      <a:spLocks noChangeArrowheads="1"/>
                    </p:cNvSpPr>
                    <p:nvPr/>
                  </p:nvSpPr>
                  <p:spPr bwMode="auto">
                    <a:xfrm>
                      <a:off x="6884327" y="4319090"/>
                      <a:ext cx="60601" cy="5757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6" name="Oval 2390"/>
                    <p:cNvSpPr>
                      <a:spLocks noChangeArrowheads="1"/>
                    </p:cNvSpPr>
                    <p:nvPr/>
                  </p:nvSpPr>
                  <p:spPr bwMode="auto">
                    <a:xfrm>
                      <a:off x="6829785" y="3564601"/>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7" name="Oval 2391"/>
                    <p:cNvSpPr>
                      <a:spLocks noChangeArrowheads="1"/>
                    </p:cNvSpPr>
                    <p:nvPr/>
                  </p:nvSpPr>
                  <p:spPr bwMode="auto">
                    <a:xfrm>
                      <a:off x="6829785" y="3613082"/>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8" name="Oval 2396"/>
                    <p:cNvSpPr>
                      <a:spLocks noChangeArrowheads="1"/>
                    </p:cNvSpPr>
                    <p:nvPr/>
                  </p:nvSpPr>
                  <p:spPr bwMode="auto">
                    <a:xfrm>
                      <a:off x="7381259" y="3925180"/>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29" name="Oval 2397"/>
                    <p:cNvSpPr>
                      <a:spLocks noChangeArrowheads="1"/>
                    </p:cNvSpPr>
                    <p:nvPr/>
                  </p:nvSpPr>
                  <p:spPr bwMode="auto">
                    <a:xfrm>
                      <a:off x="7381259" y="4288789"/>
                      <a:ext cx="60601"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0" name="Oval 2399"/>
                    <p:cNvSpPr>
                      <a:spLocks noChangeArrowheads="1"/>
                    </p:cNvSpPr>
                    <p:nvPr/>
                  </p:nvSpPr>
                  <p:spPr bwMode="auto">
                    <a:xfrm>
                      <a:off x="6823725" y="4061533"/>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1" name="Oval 2402"/>
                    <p:cNvSpPr>
                      <a:spLocks noChangeArrowheads="1"/>
                    </p:cNvSpPr>
                    <p:nvPr/>
                  </p:nvSpPr>
                  <p:spPr bwMode="auto">
                    <a:xfrm>
                      <a:off x="7050982" y="4082744"/>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2" name="Oval 2403"/>
                    <p:cNvSpPr>
                      <a:spLocks noChangeArrowheads="1"/>
                    </p:cNvSpPr>
                    <p:nvPr/>
                  </p:nvSpPr>
                  <p:spPr bwMode="auto">
                    <a:xfrm>
                      <a:off x="7050982" y="4200916"/>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3" name="Oval 2404"/>
                    <p:cNvSpPr>
                      <a:spLocks noChangeArrowheads="1"/>
                    </p:cNvSpPr>
                    <p:nvPr/>
                  </p:nvSpPr>
                  <p:spPr bwMode="auto">
                    <a:xfrm>
                      <a:off x="7066131" y="3243413"/>
                      <a:ext cx="57572"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4" name="Oval 2405"/>
                    <p:cNvSpPr>
                      <a:spLocks noChangeArrowheads="1"/>
                    </p:cNvSpPr>
                    <p:nvPr/>
                  </p:nvSpPr>
                  <p:spPr bwMode="auto">
                    <a:xfrm>
                      <a:off x="7066131" y="3058579"/>
                      <a:ext cx="57572" cy="6060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5" name="Oval 2406"/>
                    <p:cNvSpPr>
                      <a:spLocks noChangeArrowheads="1"/>
                    </p:cNvSpPr>
                    <p:nvPr/>
                  </p:nvSpPr>
                  <p:spPr bwMode="auto">
                    <a:xfrm>
                      <a:off x="7396410" y="1995022"/>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sp>
                  <p:nvSpPr>
                    <p:cNvPr id="4036" name="Oval 2408"/>
                    <p:cNvSpPr>
                      <a:spLocks noChangeArrowheads="1"/>
                    </p:cNvSpPr>
                    <p:nvPr/>
                  </p:nvSpPr>
                  <p:spPr bwMode="auto">
                    <a:xfrm>
                      <a:off x="7396410" y="3546420"/>
                      <a:ext cx="60601" cy="57572"/>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400">
                        <a:solidFill>
                          <a:prstClr val="black"/>
                        </a:solidFill>
                        <a:latin typeface="Arial" pitchFamily="34" charset="0"/>
                        <a:cs typeface="Arial" pitchFamily="34" charset="0"/>
                      </a:endParaRPr>
                    </a:p>
                  </p:txBody>
                </p:sp>
              </p:grpSp>
            </p:grpSp>
          </p:grpSp>
        </p:grpSp>
      </p:grpSp>
      <p:grpSp>
        <p:nvGrpSpPr>
          <p:cNvPr id="17" name="Group 16"/>
          <p:cNvGrpSpPr/>
          <p:nvPr/>
        </p:nvGrpSpPr>
        <p:grpSpPr>
          <a:xfrm>
            <a:off x="5505256" y="962092"/>
            <a:ext cx="1611703" cy="779853"/>
            <a:chOff x="5524007" y="5642580"/>
            <a:chExt cx="1611703" cy="779853"/>
          </a:xfrm>
        </p:grpSpPr>
        <p:sp>
          <p:nvSpPr>
            <p:cNvPr id="1950" name="Oval 2612"/>
            <p:cNvSpPr>
              <a:spLocks noChangeArrowheads="1"/>
            </p:cNvSpPr>
            <p:nvPr/>
          </p:nvSpPr>
          <p:spPr bwMode="auto">
            <a:xfrm>
              <a:off x="5634966" y="6000422"/>
              <a:ext cx="72722" cy="6969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sz="1200">
                <a:solidFill>
                  <a:prstClr val="black"/>
                </a:solidFill>
                <a:latin typeface="Arial" pitchFamily="34" charset="0"/>
                <a:cs typeface="Arial" pitchFamily="34" charset="0"/>
              </a:endParaRPr>
            </a:p>
          </p:txBody>
        </p:sp>
        <p:sp>
          <p:nvSpPr>
            <p:cNvPr id="1951" name="Oval 2310"/>
            <p:cNvSpPr>
              <a:spLocks noChangeArrowheads="1"/>
            </p:cNvSpPr>
            <p:nvPr/>
          </p:nvSpPr>
          <p:spPr bwMode="auto">
            <a:xfrm>
              <a:off x="5636481" y="6253425"/>
              <a:ext cx="69693" cy="72722"/>
            </a:xfrm>
            <a:prstGeom prst="ellipse">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GB" sz="1200">
                <a:solidFill>
                  <a:prstClr val="black"/>
                </a:solidFill>
                <a:latin typeface="Arial" pitchFamily="34" charset="0"/>
                <a:cs typeface="Arial" pitchFamily="34" charset="0"/>
              </a:endParaRPr>
            </a:p>
          </p:txBody>
        </p:sp>
        <p:sp>
          <p:nvSpPr>
            <p:cNvPr id="1952" name="TextBox 1951"/>
            <p:cNvSpPr txBox="1"/>
            <p:nvPr/>
          </p:nvSpPr>
          <p:spPr>
            <a:xfrm>
              <a:off x="5685865" y="5882035"/>
              <a:ext cx="1018227" cy="276999"/>
            </a:xfrm>
            <a:prstGeom prst="rect">
              <a:avLst/>
            </a:prstGeom>
            <a:noFill/>
          </p:spPr>
          <p:txBody>
            <a:bodyPr wrap="none" rtlCol="0">
              <a:spAutoFit/>
            </a:bodyPr>
            <a:lstStyle/>
            <a:p>
              <a:r>
                <a:rPr lang="en-GB" sz="1200" dirty="0">
                  <a:solidFill>
                    <a:srgbClr val="FF0000"/>
                  </a:solidFill>
                  <a:latin typeface="Arial" pitchFamily="34" charset="0"/>
                  <a:cs typeface="Arial" pitchFamily="34" charset="0"/>
                </a:rPr>
                <a:t>Bidirectional</a:t>
              </a:r>
            </a:p>
          </p:txBody>
        </p:sp>
        <p:sp>
          <p:nvSpPr>
            <p:cNvPr id="1953" name="TextBox 1952"/>
            <p:cNvSpPr txBox="1"/>
            <p:nvPr/>
          </p:nvSpPr>
          <p:spPr>
            <a:xfrm>
              <a:off x="5681327" y="6145434"/>
              <a:ext cx="1111202" cy="276999"/>
            </a:xfrm>
            <a:prstGeom prst="rect">
              <a:avLst/>
            </a:prstGeom>
            <a:noFill/>
          </p:spPr>
          <p:txBody>
            <a:bodyPr wrap="none" rtlCol="0">
              <a:spAutoFit/>
            </a:bodyPr>
            <a:lstStyle/>
            <a:p>
              <a:r>
                <a:rPr lang="en-GB" sz="1200" dirty="0">
                  <a:solidFill>
                    <a:prstClr val="black"/>
                  </a:solidFill>
                  <a:latin typeface="Arial" pitchFamily="34" charset="0"/>
                  <a:cs typeface="Arial" pitchFamily="34" charset="0"/>
                </a:rPr>
                <a:t>Unidirectional</a:t>
              </a:r>
            </a:p>
          </p:txBody>
        </p:sp>
        <p:sp>
          <p:nvSpPr>
            <p:cNvPr id="4553" name="TextBox 4552"/>
            <p:cNvSpPr txBox="1"/>
            <p:nvPr/>
          </p:nvSpPr>
          <p:spPr>
            <a:xfrm>
              <a:off x="5524007" y="5642580"/>
              <a:ext cx="1443024" cy="276999"/>
            </a:xfrm>
            <a:prstGeom prst="rect">
              <a:avLst/>
            </a:prstGeom>
            <a:noFill/>
          </p:spPr>
          <p:txBody>
            <a:bodyPr wrap="none" rtlCol="0">
              <a:spAutoFit/>
            </a:bodyPr>
            <a:lstStyle/>
            <a:p>
              <a:r>
                <a:rPr lang="en-GB" sz="1200" b="1" dirty="0">
                  <a:solidFill>
                    <a:prstClr val="black"/>
                  </a:solidFill>
                  <a:latin typeface="Arial" pitchFamily="34" charset="0"/>
                  <a:cs typeface="Arial" pitchFamily="34" charset="0"/>
                </a:rPr>
                <a:t>Connection type:</a:t>
              </a:r>
            </a:p>
          </p:txBody>
        </p:sp>
        <p:grpSp>
          <p:nvGrpSpPr>
            <p:cNvPr id="4554" name="Group 4553"/>
            <p:cNvGrpSpPr/>
            <p:nvPr/>
          </p:nvGrpSpPr>
          <p:grpSpPr>
            <a:xfrm>
              <a:off x="6778982" y="5972705"/>
              <a:ext cx="344893" cy="106716"/>
              <a:chOff x="1133060" y="5577508"/>
              <a:chExt cx="738810" cy="228600"/>
            </a:xfrm>
          </p:grpSpPr>
          <p:sp>
            <p:nvSpPr>
              <p:cNvPr id="4555" name="Oval 4554"/>
              <p:cNvSpPr/>
              <p:nvPr/>
            </p:nvSpPr>
            <p:spPr>
              <a:xfrm>
                <a:off x="1133060" y="5577508"/>
                <a:ext cx="228600" cy="2286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200">
                  <a:solidFill>
                    <a:prstClr val="white"/>
                  </a:solidFill>
                  <a:latin typeface="Arial" pitchFamily="34" charset="0"/>
                  <a:cs typeface="Arial" pitchFamily="34" charset="0"/>
                </a:endParaRPr>
              </a:p>
            </p:txBody>
          </p:sp>
          <p:sp>
            <p:nvSpPr>
              <p:cNvPr id="4556" name="Oval 4555"/>
              <p:cNvSpPr/>
              <p:nvPr/>
            </p:nvSpPr>
            <p:spPr>
              <a:xfrm>
                <a:off x="1643270" y="5577508"/>
                <a:ext cx="228600" cy="2286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200">
                  <a:solidFill>
                    <a:prstClr val="white"/>
                  </a:solidFill>
                  <a:latin typeface="Arial" pitchFamily="34" charset="0"/>
                  <a:cs typeface="Arial" pitchFamily="34" charset="0"/>
                </a:endParaRPr>
              </a:p>
            </p:txBody>
          </p:sp>
          <p:cxnSp>
            <p:nvCxnSpPr>
              <p:cNvPr id="4557" name="Straight Arrow Connector 4556"/>
              <p:cNvCxnSpPr/>
              <p:nvPr/>
            </p:nvCxnSpPr>
            <p:spPr>
              <a:xfrm>
                <a:off x="1371600" y="5625548"/>
                <a:ext cx="268357" cy="0"/>
              </a:xfrm>
              <a:prstGeom prst="straightConnector1">
                <a:avLst/>
              </a:prstGeom>
              <a:ln w="127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558" name="Straight Arrow Connector 4557"/>
              <p:cNvCxnSpPr/>
              <p:nvPr/>
            </p:nvCxnSpPr>
            <p:spPr>
              <a:xfrm>
                <a:off x="1371702" y="5769449"/>
                <a:ext cx="268357" cy="0"/>
              </a:xfrm>
              <a:prstGeom prst="straightConnector1">
                <a:avLst/>
              </a:prstGeom>
              <a:ln w="12700">
                <a:solidFill>
                  <a:srgbClr val="FF0000"/>
                </a:solidFill>
                <a:headEnd type="triangle" w="sm" len="med"/>
                <a:tailEnd type="none" w="sm" len="med"/>
              </a:ln>
            </p:spPr>
            <p:style>
              <a:lnRef idx="1">
                <a:schemeClr val="accent1"/>
              </a:lnRef>
              <a:fillRef idx="0">
                <a:schemeClr val="accent1"/>
              </a:fillRef>
              <a:effectRef idx="0">
                <a:schemeClr val="accent1"/>
              </a:effectRef>
              <a:fontRef idx="minor">
                <a:schemeClr val="tx1"/>
              </a:fontRef>
            </p:style>
          </p:cxnSp>
        </p:grpSp>
        <p:grpSp>
          <p:nvGrpSpPr>
            <p:cNvPr id="4559" name="Group 4558"/>
            <p:cNvGrpSpPr/>
            <p:nvPr/>
          </p:nvGrpSpPr>
          <p:grpSpPr>
            <a:xfrm>
              <a:off x="6790817" y="6232547"/>
              <a:ext cx="344893" cy="106716"/>
              <a:chOff x="1133060" y="5577508"/>
              <a:chExt cx="738810" cy="228600"/>
            </a:xfrm>
          </p:grpSpPr>
          <p:sp>
            <p:nvSpPr>
              <p:cNvPr id="4560" name="Oval 4559"/>
              <p:cNvSpPr/>
              <p:nvPr/>
            </p:nvSpPr>
            <p:spPr>
              <a:xfrm>
                <a:off x="1133060" y="5577508"/>
                <a:ext cx="228600" cy="228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200">
                  <a:solidFill>
                    <a:prstClr val="white"/>
                  </a:solidFill>
                  <a:latin typeface="Arial" pitchFamily="34" charset="0"/>
                  <a:cs typeface="Arial" pitchFamily="34" charset="0"/>
                </a:endParaRPr>
              </a:p>
            </p:txBody>
          </p:sp>
          <p:sp>
            <p:nvSpPr>
              <p:cNvPr id="4561" name="Oval 4560"/>
              <p:cNvSpPr/>
              <p:nvPr/>
            </p:nvSpPr>
            <p:spPr>
              <a:xfrm>
                <a:off x="1643270" y="5577508"/>
                <a:ext cx="228600" cy="228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200">
                  <a:solidFill>
                    <a:prstClr val="white"/>
                  </a:solidFill>
                  <a:latin typeface="Arial" pitchFamily="34" charset="0"/>
                  <a:cs typeface="Arial" pitchFamily="34" charset="0"/>
                </a:endParaRPr>
              </a:p>
            </p:txBody>
          </p:sp>
          <p:cxnSp>
            <p:nvCxnSpPr>
              <p:cNvPr id="4562" name="Straight Arrow Connector 4561"/>
              <p:cNvCxnSpPr/>
              <p:nvPr/>
            </p:nvCxnSpPr>
            <p:spPr>
              <a:xfrm>
                <a:off x="1371600" y="5625548"/>
                <a:ext cx="268357" cy="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grpSp>
      <p:sp>
        <p:nvSpPr>
          <p:cNvPr id="1140" name="Rectangle 1849"/>
          <p:cNvSpPr>
            <a:spLocks noChangeArrowheads="1"/>
          </p:cNvSpPr>
          <p:nvPr/>
        </p:nvSpPr>
        <p:spPr bwMode="auto">
          <a:xfrm rot="16200000">
            <a:off x="6676709" y="3074597"/>
            <a:ext cx="2736327"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400" dirty="0">
                <a:solidFill>
                  <a:srgbClr val="4F81BD"/>
                </a:solidFill>
                <a:latin typeface="Arial" pitchFamily="34" charset="0"/>
                <a:cs typeface="Arial" pitchFamily="34" charset="0"/>
              </a:rPr>
              <a:t>Density function of RF correlations</a:t>
            </a:r>
          </a:p>
        </p:txBody>
      </p:sp>
      <p:sp>
        <p:nvSpPr>
          <p:cNvPr id="1142" name="TextBox 1141"/>
          <p:cNvSpPr txBox="1"/>
          <p:nvPr/>
        </p:nvSpPr>
        <p:spPr>
          <a:xfrm>
            <a:off x="173012" y="6341692"/>
            <a:ext cx="7677102" cy="338554"/>
          </a:xfrm>
          <a:prstGeom prst="rect">
            <a:avLst/>
          </a:prstGeom>
          <a:noFill/>
        </p:spPr>
        <p:txBody>
          <a:bodyPr wrap="none" rtlCol="0">
            <a:spAutoFit/>
          </a:bodyPr>
          <a:lstStyle/>
          <a:p>
            <a:pPr>
              <a:buFont typeface="Arial" pitchFamily="34" charset="0"/>
              <a:buChar char="•"/>
            </a:pPr>
            <a:r>
              <a:rPr lang="en-GB" sz="1600" dirty="0">
                <a:solidFill>
                  <a:prstClr val="black"/>
                </a:solidFill>
                <a:latin typeface="Arial" pitchFamily="34" charset="0"/>
                <a:cs typeface="Arial" pitchFamily="34" charset="0"/>
              </a:rPr>
              <a:t> Reciprocal connections are stronger and exist between cell pairs with similar RFs</a:t>
            </a:r>
          </a:p>
        </p:txBody>
      </p:sp>
      <p:sp>
        <p:nvSpPr>
          <p:cNvPr id="1143" name="TextBox 1142"/>
          <p:cNvSpPr txBox="1"/>
          <p:nvPr/>
        </p:nvSpPr>
        <p:spPr>
          <a:xfrm>
            <a:off x="154740" y="5541071"/>
            <a:ext cx="5503430" cy="461665"/>
          </a:xfrm>
          <a:prstGeom prst="rect">
            <a:avLst/>
          </a:prstGeom>
          <a:noFill/>
        </p:spPr>
        <p:txBody>
          <a:bodyPr wrap="none" rtlCol="0">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Spatial RF correlation is a strong predictor of connectivity</a:t>
            </a:r>
          </a:p>
        </p:txBody>
      </p:sp>
      <p:sp>
        <p:nvSpPr>
          <p:cNvPr id="1144" name="Rectangle 1143"/>
          <p:cNvSpPr/>
          <p:nvPr/>
        </p:nvSpPr>
        <p:spPr>
          <a:xfrm>
            <a:off x="163144" y="5899076"/>
            <a:ext cx="8622704" cy="461665"/>
          </a:xfrm>
          <a:prstGeom prst="rect">
            <a:avLst/>
          </a:prstGeom>
        </p:spPr>
        <p:txBody>
          <a:bodyPr wrap="square">
            <a:spAutoFit/>
          </a:bodyPr>
          <a:lstStyle/>
          <a:p>
            <a:pPr fontAlgn="auto">
              <a:lnSpc>
                <a:spcPct val="150000"/>
              </a:lnSpc>
              <a:spcBef>
                <a:spcPts val="0"/>
              </a:spcBef>
              <a:spcAft>
                <a:spcPts val="0"/>
              </a:spcAft>
              <a:buFont typeface="Arial" pitchFamily="34" charset="0"/>
              <a:buChar char="•"/>
            </a:pPr>
            <a:r>
              <a:rPr lang="en-GB" sz="1600" dirty="0">
                <a:solidFill>
                  <a:prstClr val="black"/>
                </a:solidFill>
                <a:latin typeface="Arial" pitchFamily="34" charset="0"/>
                <a:cs typeface="Arial" pitchFamily="34" charset="0"/>
              </a:rPr>
              <a:t> Cell pairs with positive RF correlations are more likely to connect, with strong connections</a:t>
            </a:r>
          </a:p>
        </p:txBody>
      </p:sp>
      <p:sp>
        <p:nvSpPr>
          <p:cNvPr id="1141" name="TextBox 1140"/>
          <p:cNvSpPr txBox="1"/>
          <p:nvPr/>
        </p:nvSpPr>
        <p:spPr>
          <a:xfrm>
            <a:off x="104073" y="82988"/>
            <a:ext cx="9039928" cy="384721"/>
          </a:xfrm>
          <a:prstGeom prst="rect">
            <a:avLst/>
          </a:prstGeom>
          <a:noFill/>
        </p:spPr>
        <p:txBody>
          <a:bodyPr wrap="square" rtlCol="0">
            <a:spAutoFit/>
          </a:bodyPr>
          <a:lstStyle/>
          <a:p>
            <a:pPr fontAlgn="auto">
              <a:spcBef>
                <a:spcPts val="0"/>
              </a:spcBef>
              <a:spcAft>
                <a:spcPts val="0"/>
              </a:spcAft>
            </a:pPr>
            <a:r>
              <a:rPr lang="en-US" sz="1900" dirty="0">
                <a:solidFill>
                  <a:prstClr val="black"/>
                </a:solidFill>
                <a:latin typeface="Arial" pitchFamily="34" charset="0"/>
                <a:cs typeface="Arial" pitchFamily="34" charset="0"/>
              </a:rPr>
              <a:t>RF similarity predicts probability, strength &amp; reciprocity of synaptic connections</a:t>
            </a:r>
          </a:p>
        </p:txBody>
      </p:sp>
    </p:spTree>
    <p:extLst>
      <p:ext uri="{BB962C8B-B14F-4D97-AF65-F5344CB8AC3E}">
        <p14:creationId xmlns:p14="http://schemas.microsoft.com/office/powerpoint/2010/main" val="11333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1" name="TextBox 890"/>
          <p:cNvSpPr txBox="1"/>
          <p:nvPr/>
        </p:nvSpPr>
        <p:spPr>
          <a:xfrm>
            <a:off x="611560" y="107340"/>
            <a:ext cx="8136904" cy="369332"/>
          </a:xfrm>
          <a:prstGeom prst="rect">
            <a:avLst/>
          </a:prstGeom>
          <a:noFill/>
        </p:spPr>
        <p:txBody>
          <a:bodyPr wrap="square" rtlCol="0">
            <a:spAutoFit/>
          </a:bodyPr>
          <a:lstStyle/>
          <a:p>
            <a:pPr algn="ctr"/>
            <a:r>
              <a:rPr lang="en-US" dirty="0">
                <a:solidFill>
                  <a:srgbClr val="000000"/>
                </a:solidFill>
                <a:latin typeface="Arial"/>
                <a:cs typeface="Calibri" pitchFamily="34" charset="0"/>
              </a:rPr>
              <a:t>Neurons with similar receptive fields make frequent and strong connections</a:t>
            </a:r>
          </a:p>
        </p:txBody>
      </p:sp>
      <p:sp>
        <p:nvSpPr>
          <p:cNvPr id="675" name="TextBox 674"/>
          <p:cNvSpPr txBox="1"/>
          <p:nvPr/>
        </p:nvSpPr>
        <p:spPr>
          <a:xfrm>
            <a:off x="6829813" y="6364102"/>
            <a:ext cx="2164375" cy="276999"/>
          </a:xfrm>
          <a:prstGeom prst="rect">
            <a:avLst/>
          </a:prstGeom>
          <a:noFill/>
        </p:spPr>
        <p:txBody>
          <a:bodyPr wrap="none" rtlCol="0">
            <a:spAutoFit/>
          </a:bodyPr>
          <a:lstStyle/>
          <a:p>
            <a:r>
              <a:rPr lang="en-GB" sz="1200" dirty="0" err="1">
                <a:solidFill>
                  <a:srgbClr val="000000"/>
                </a:solidFill>
              </a:rPr>
              <a:t>Cossell</a:t>
            </a:r>
            <a:r>
              <a:rPr lang="en-GB" sz="1200" dirty="0">
                <a:solidFill>
                  <a:srgbClr val="000000"/>
                </a:solidFill>
              </a:rPr>
              <a:t>, </a:t>
            </a:r>
            <a:r>
              <a:rPr lang="en-GB" sz="1200" dirty="0" err="1">
                <a:solidFill>
                  <a:srgbClr val="000000"/>
                </a:solidFill>
              </a:rPr>
              <a:t>Iacaruso</a:t>
            </a:r>
            <a:r>
              <a:rPr lang="en-GB" sz="1200" dirty="0">
                <a:solidFill>
                  <a:srgbClr val="000000"/>
                </a:solidFill>
              </a:rPr>
              <a:t> et al., 2015</a:t>
            </a:r>
          </a:p>
        </p:txBody>
      </p:sp>
      <p:grpSp>
        <p:nvGrpSpPr>
          <p:cNvPr id="6" name="Group 5"/>
          <p:cNvGrpSpPr/>
          <p:nvPr/>
        </p:nvGrpSpPr>
        <p:grpSpPr>
          <a:xfrm>
            <a:off x="-2584431" y="698600"/>
            <a:ext cx="2035183" cy="2035183"/>
            <a:chOff x="820946" y="870513"/>
            <a:chExt cx="2035183" cy="2035183"/>
          </a:xfrm>
        </p:grpSpPr>
        <p:pic>
          <p:nvPicPr>
            <p:cNvPr id="279" name="Picture 27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0946" y="870513"/>
              <a:ext cx="2035183" cy="2035183"/>
            </a:xfrm>
            <a:prstGeom prst="rect">
              <a:avLst/>
            </a:prstGeom>
          </p:spPr>
        </p:pic>
        <p:sp>
          <p:nvSpPr>
            <p:cNvPr id="3" name="TextBox 2"/>
            <p:cNvSpPr txBox="1"/>
            <p:nvPr/>
          </p:nvSpPr>
          <p:spPr>
            <a:xfrm>
              <a:off x="1835696" y="1124744"/>
              <a:ext cx="312906" cy="369332"/>
            </a:xfrm>
            <a:prstGeom prst="rect">
              <a:avLst/>
            </a:prstGeom>
            <a:noFill/>
          </p:spPr>
          <p:txBody>
            <a:bodyPr wrap="none" rtlCol="0">
              <a:spAutoFit/>
            </a:bodyPr>
            <a:lstStyle/>
            <a:p>
              <a:r>
                <a:rPr lang="en-GB" dirty="0">
                  <a:solidFill>
                    <a:srgbClr val="FFFFFF"/>
                  </a:solidFill>
                </a:rPr>
                <a:t>1</a:t>
              </a:r>
            </a:p>
          </p:txBody>
        </p:sp>
        <p:sp>
          <p:nvSpPr>
            <p:cNvPr id="216" name="TextBox 215"/>
            <p:cNvSpPr txBox="1"/>
            <p:nvPr/>
          </p:nvSpPr>
          <p:spPr>
            <a:xfrm>
              <a:off x="1988096" y="1547500"/>
              <a:ext cx="312906" cy="369332"/>
            </a:xfrm>
            <a:prstGeom prst="rect">
              <a:avLst/>
            </a:prstGeom>
            <a:noFill/>
          </p:spPr>
          <p:txBody>
            <a:bodyPr wrap="none" rtlCol="0">
              <a:spAutoFit/>
            </a:bodyPr>
            <a:lstStyle/>
            <a:p>
              <a:r>
                <a:rPr lang="en-GB" dirty="0">
                  <a:solidFill>
                    <a:srgbClr val="FFFFFF"/>
                  </a:solidFill>
                </a:rPr>
                <a:t>2</a:t>
              </a:r>
            </a:p>
          </p:txBody>
        </p:sp>
        <p:sp>
          <p:nvSpPr>
            <p:cNvPr id="217" name="TextBox 216"/>
            <p:cNvSpPr txBox="1"/>
            <p:nvPr/>
          </p:nvSpPr>
          <p:spPr>
            <a:xfrm>
              <a:off x="2051720" y="1970256"/>
              <a:ext cx="312906" cy="369332"/>
            </a:xfrm>
            <a:prstGeom prst="rect">
              <a:avLst/>
            </a:prstGeom>
            <a:noFill/>
          </p:spPr>
          <p:txBody>
            <a:bodyPr wrap="none" rtlCol="0">
              <a:spAutoFit/>
            </a:bodyPr>
            <a:lstStyle/>
            <a:p>
              <a:r>
                <a:rPr lang="en-GB" dirty="0">
                  <a:solidFill>
                    <a:srgbClr val="FFFFFF"/>
                  </a:solidFill>
                </a:rPr>
                <a:t>3</a:t>
              </a:r>
            </a:p>
          </p:txBody>
        </p:sp>
        <p:sp>
          <p:nvSpPr>
            <p:cNvPr id="218" name="TextBox 217"/>
            <p:cNvSpPr txBox="1"/>
            <p:nvPr/>
          </p:nvSpPr>
          <p:spPr>
            <a:xfrm>
              <a:off x="1619672" y="2195572"/>
              <a:ext cx="312906" cy="369332"/>
            </a:xfrm>
            <a:prstGeom prst="rect">
              <a:avLst/>
            </a:prstGeom>
            <a:noFill/>
          </p:spPr>
          <p:txBody>
            <a:bodyPr wrap="none" rtlCol="0">
              <a:spAutoFit/>
            </a:bodyPr>
            <a:lstStyle/>
            <a:p>
              <a:r>
                <a:rPr lang="en-GB" dirty="0">
                  <a:solidFill>
                    <a:srgbClr val="FFFFFF"/>
                  </a:solidFill>
                </a:rPr>
                <a:t>4</a:t>
              </a:r>
            </a:p>
          </p:txBody>
        </p:sp>
        <p:sp>
          <p:nvSpPr>
            <p:cNvPr id="219" name="TextBox 218"/>
            <p:cNvSpPr txBox="1"/>
            <p:nvPr/>
          </p:nvSpPr>
          <p:spPr>
            <a:xfrm>
              <a:off x="1403648" y="1835532"/>
              <a:ext cx="312906" cy="369332"/>
            </a:xfrm>
            <a:prstGeom prst="rect">
              <a:avLst/>
            </a:prstGeom>
            <a:noFill/>
          </p:spPr>
          <p:txBody>
            <a:bodyPr wrap="none" rtlCol="0">
              <a:spAutoFit/>
            </a:bodyPr>
            <a:lstStyle/>
            <a:p>
              <a:r>
                <a:rPr lang="en-GB" dirty="0">
                  <a:solidFill>
                    <a:srgbClr val="FFFFFF"/>
                  </a:solidFill>
                </a:rPr>
                <a:t>5</a:t>
              </a:r>
            </a:p>
          </p:txBody>
        </p:sp>
        <p:sp>
          <p:nvSpPr>
            <p:cNvPr id="220" name="TextBox 219"/>
            <p:cNvSpPr txBox="1"/>
            <p:nvPr/>
          </p:nvSpPr>
          <p:spPr>
            <a:xfrm>
              <a:off x="1331640" y="1484784"/>
              <a:ext cx="312906" cy="369332"/>
            </a:xfrm>
            <a:prstGeom prst="rect">
              <a:avLst/>
            </a:prstGeom>
            <a:noFill/>
          </p:spPr>
          <p:txBody>
            <a:bodyPr wrap="none" rtlCol="0">
              <a:spAutoFit/>
            </a:bodyPr>
            <a:lstStyle/>
            <a:p>
              <a:r>
                <a:rPr lang="en-GB" dirty="0">
                  <a:solidFill>
                    <a:srgbClr val="FFFFFF"/>
                  </a:solidFill>
                </a:rPr>
                <a:t>6</a:t>
              </a:r>
            </a:p>
          </p:txBody>
        </p:sp>
      </p:grpSp>
      <p:grpSp>
        <p:nvGrpSpPr>
          <p:cNvPr id="8" name="Group 7"/>
          <p:cNvGrpSpPr/>
          <p:nvPr/>
        </p:nvGrpSpPr>
        <p:grpSpPr>
          <a:xfrm>
            <a:off x="611560" y="1332751"/>
            <a:ext cx="3742085" cy="3607260"/>
            <a:chOff x="824945" y="1332751"/>
            <a:chExt cx="3742085" cy="3607260"/>
          </a:xfrm>
        </p:grpSpPr>
        <p:sp>
          <p:nvSpPr>
            <p:cNvPr id="255" name="Rectangle 75"/>
            <p:cNvSpPr>
              <a:spLocks noChangeArrowheads="1"/>
            </p:cNvSpPr>
            <p:nvPr/>
          </p:nvSpPr>
          <p:spPr bwMode="auto">
            <a:xfrm>
              <a:off x="1408889" y="4401953"/>
              <a:ext cx="3029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defTabSz="914400" fontAlgn="base">
                <a:spcBef>
                  <a:spcPct val="0"/>
                </a:spcBef>
                <a:spcAft>
                  <a:spcPct val="0"/>
                </a:spcAft>
              </a:pPr>
              <a:r>
                <a:rPr lang="en-US" sz="1200" dirty="0">
                  <a:solidFill>
                    <a:srgbClr val="000000"/>
                  </a:solidFill>
                  <a:latin typeface="Arial" pitchFamily="34" charset="0"/>
                  <a:cs typeface="Arial" pitchFamily="34" charset="0"/>
                </a:rPr>
                <a:t>−</a:t>
              </a: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6" name="Rectangle 79"/>
            <p:cNvSpPr>
              <a:spLocks noChangeArrowheads="1"/>
            </p:cNvSpPr>
            <p:nvPr/>
          </p:nvSpPr>
          <p:spPr bwMode="auto">
            <a:xfrm>
              <a:off x="2126543" y="4401953"/>
              <a:ext cx="3029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defTabSz="914400" fontAlgn="base">
                <a:spcBef>
                  <a:spcPct val="0"/>
                </a:spcBef>
                <a:spcAft>
                  <a:spcPct val="0"/>
                </a:spcAft>
              </a:pPr>
              <a:r>
                <a:rPr lang="en-US" sz="1200" dirty="0">
                  <a:solidFill>
                    <a:srgbClr val="000000"/>
                  </a:solidFill>
                  <a:latin typeface="Arial" pitchFamily="34" charset="0"/>
                  <a:cs typeface="Arial" pitchFamily="34" charset="0"/>
                </a:rPr>
                <a:t>−</a:t>
              </a: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7" name="Rectangle 83"/>
            <p:cNvSpPr>
              <a:spLocks noChangeArrowheads="1"/>
            </p:cNvSpPr>
            <p:nvPr/>
          </p:nvSpPr>
          <p:spPr bwMode="auto">
            <a:xfrm>
              <a:off x="2999201" y="4401953"/>
              <a:ext cx="849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8" name="Rectangle 87"/>
            <p:cNvSpPr>
              <a:spLocks noChangeArrowheads="1"/>
            </p:cNvSpPr>
            <p:nvPr/>
          </p:nvSpPr>
          <p:spPr bwMode="auto">
            <a:xfrm>
              <a:off x="3639279" y="4401953"/>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59" name="Rectangle 91"/>
            <p:cNvSpPr>
              <a:spLocks noChangeArrowheads="1"/>
            </p:cNvSpPr>
            <p:nvPr/>
          </p:nvSpPr>
          <p:spPr bwMode="auto">
            <a:xfrm>
              <a:off x="4353831" y="4401953"/>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60" name="Rectangle 126"/>
            <p:cNvSpPr>
              <a:spLocks noChangeArrowheads="1"/>
            </p:cNvSpPr>
            <p:nvPr/>
          </p:nvSpPr>
          <p:spPr bwMode="auto">
            <a:xfrm>
              <a:off x="1935581" y="4693790"/>
              <a:ext cx="219771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Receptive field similarity</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61" name="Line 72"/>
            <p:cNvSpPr>
              <a:spLocks noChangeShapeType="1"/>
            </p:cNvSpPr>
            <p:nvPr/>
          </p:nvSpPr>
          <p:spPr bwMode="auto">
            <a:xfrm flipV="1">
              <a:off x="1578519" y="4316299"/>
              <a:ext cx="2901987"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2" name="Line 78"/>
            <p:cNvSpPr>
              <a:spLocks noChangeShapeType="1"/>
            </p:cNvSpPr>
            <p:nvPr/>
          </p:nvSpPr>
          <p:spPr bwMode="auto">
            <a:xfrm>
              <a:off x="2305640" y="4316299"/>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3" name="Line 82"/>
            <p:cNvSpPr>
              <a:spLocks noChangeShapeType="1"/>
            </p:cNvSpPr>
            <p:nvPr/>
          </p:nvSpPr>
          <p:spPr bwMode="auto">
            <a:xfrm>
              <a:off x="3032761" y="4316299"/>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4" name="Line 86"/>
            <p:cNvSpPr>
              <a:spLocks noChangeShapeType="1"/>
            </p:cNvSpPr>
            <p:nvPr/>
          </p:nvSpPr>
          <p:spPr bwMode="auto">
            <a:xfrm>
              <a:off x="3756633" y="4316299"/>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5" name="Line 90"/>
            <p:cNvSpPr>
              <a:spLocks noChangeShapeType="1"/>
            </p:cNvSpPr>
            <p:nvPr/>
          </p:nvSpPr>
          <p:spPr bwMode="auto">
            <a:xfrm>
              <a:off x="4471186" y="4316299"/>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6" name="Line 78"/>
            <p:cNvSpPr>
              <a:spLocks noChangeShapeType="1"/>
            </p:cNvSpPr>
            <p:nvPr/>
          </p:nvSpPr>
          <p:spPr bwMode="auto">
            <a:xfrm>
              <a:off x="1587839" y="4316299"/>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7" name="Line 73"/>
            <p:cNvSpPr>
              <a:spLocks noChangeShapeType="1"/>
            </p:cNvSpPr>
            <p:nvPr/>
          </p:nvSpPr>
          <p:spPr bwMode="auto">
            <a:xfrm flipV="1">
              <a:off x="1572153" y="1423417"/>
              <a:ext cx="0" cy="280403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68" name="Rectangle 93"/>
            <p:cNvSpPr>
              <a:spLocks noChangeArrowheads="1"/>
            </p:cNvSpPr>
            <p:nvPr/>
          </p:nvSpPr>
          <p:spPr bwMode="auto">
            <a:xfrm>
              <a:off x="1391439" y="4120328"/>
              <a:ext cx="849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69" name="Line 94"/>
            <p:cNvSpPr>
              <a:spLocks noChangeShapeType="1"/>
            </p:cNvSpPr>
            <p:nvPr/>
          </p:nvSpPr>
          <p:spPr bwMode="auto">
            <a:xfrm>
              <a:off x="1501696" y="3826427"/>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70" name="Rectangle 95"/>
            <p:cNvSpPr>
              <a:spLocks noChangeArrowheads="1"/>
            </p:cNvSpPr>
            <p:nvPr/>
          </p:nvSpPr>
          <p:spPr bwMode="auto">
            <a:xfrm>
              <a:off x="1263198" y="3726482"/>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0.1</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71" name="Line 96"/>
            <p:cNvSpPr>
              <a:spLocks noChangeShapeType="1"/>
            </p:cNvSpPr>
            <p:nvPr/>
          </p:nvSpPr>
          <p:spPr bwMode="auto">
            <a:xfrm>
              <a:off x="1501696" y="3425405"/>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72" name="Rectangle 97"/>
            <p:cNvSpPr>
              <a:spLocks noChangeArrowheads="1"/>
            </p:cNvSpPr>
            <p:nvPr/>
          </p:nvSpPr>
          <p:spPr bwMode="auto">
            <a:xfrm>
              <a:off x="1263198" y="3325436"/>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0.2</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73" name="Line 98"/>
            <p:cNvSpPr>
              <a:spLocks noChangeShapeType="1"/>
            </p:cNvSpPr>
            <p:nvPr/>
          </p:nvSpPr>
          <p:spPr bwMode="auto">
            <a:xfrm>
              <a:off x="1501696" y="3024380"/>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74" name="Rectangle 99"/>
            <p:cNvSpPr>
              <a:spLocks noChangeArrowheads="1"/>
            </p:cNvSpPr>
            <p:nvPr/>
          </p:nvSpPr>
          <p:spPr bwMode="auto">
            <a:xfrm>
              <a:off x="1263198" y="2924416"/>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0.3</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75" name="Line 100"/>
            <p:cNvSpPr>
              <a:spLocks noChangeShapeType="1"/>
            </p:cNvSpPr>
            <p:nvPr/>
          </p:nvSpPr>
          <p:spPr bwMode="auto">
            <a:xfrm>
              <a:off x="1501696" y="2626489"/>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76" name="Rectangle 101"/>
            <p:cNvSpPr>
              <a:spLocks noChangeArrowheads="1"/>
            </p:cNvSpPr>
            <p:nvPr/>
          </p:nvSpPr>
          <p:spPr bwMode="auto">
            <a:xfrm>
              <a:off x="1263198" y="2531204"/>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77" name="Line 102"/>
            <p:cNvSpPr>
              <a:spLocks noChangeShapeType="1"/>
            </p:cNvSpPr>
            <p:nvPr/>
          </p:nvSpPr>
          <p:spPr bwMode="auto">
            <a:xfrm>
              <a:off x="1501696" y="2225466"/>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78" name="Rectangle 103"/>
            <p:cNvSpPr>
              <a:spLocks noChangeArrowheads="1"/>
            </p:cNvSpPr>
            <p:nvPr/>
          </p:nvSpPr>
          <p:spPr bwMode="auto">
            <a:xfrm>
              <a:off x="1263198" y="2125519"/>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0.5</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80" name="Line 104"/>
            <p:cNvSpPr>
              <a:spLocks noChangeShapeType="1"/>
            </p:cNvSpPr>
            <p:nvPr/>
          </p:nvSpPr>
          <p:spPr bwMode="auto">
            <a:xfrm>
              <a:off x="1501696" y="1824442"/>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1" name="Rectangle 105"/>
            <p:cNvSpPr>
              <a:spLocks noChangeArrowheads="1"/>
            </p:cNvSpPr>
            <p:nvPr/>
          </p:nvSpPr>
          <p:spPr bwMode="auto">
            <a:xfrm>
              <a:off x="1263198" y="1729135"/>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0.6</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82" name="Line 106"/>
            <p:cNvSpPr>
              <a:spLocks noChangeShapeType="1"/>
            </p:cNvSpPr>
            <p:nvPr/>
          </p:nvSpPr>
          <p:spPr bwMode="auto">
            <a:xfrm>
              <a:off x="1501696" y="1432737"/>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3" name="Rectangle 107"/>
            <p:cNvSpPr>
              <a:spLocks noChangeArrowheads="1"/>
            </p:cNvSpPr>
            <p:nvPr/>
          </p:nvSpPr>
          <p:spPr bwMode="auto">
            <a:xfrm>
              <a:off x="1263198" y="1332751"/>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0.7</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84" name="Rectangle 109"/>
            <p:cNvSpPr>
              <a:spLocks noChangeArrowheads="1"/>
            </p:cNvSpPr>
            <p:nvPr/>
          </p:nvSpPr>
          <p:spPr bwMode="auto">
            <a:xfrm>
              <a:off x="1617474" y="3224893"/>
              <a:ext cx="288901" cy="1002560"/>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5" name="Rectangle 110"/>
            <p:cNvSpPr>
              <a:spLocks noChangeArrowheads="1"/>
            </p:cNvSpPr>
            <p:nvPr/>
          </p:nvSpPr>
          <p:spPr bwMode="auto">
            <a:xfrm>
              <a:off x="1981033" y="3929816"/>
              <a:ext cx="285654" cy="297636"/>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6" name="Rectangle 111"/>
            <p:cNvSpPr>
              <a:spLocks noChangeArrowheads="1"/>
            </p:cNvSpPr>
            <p:nvPr/>
          </p:nvSpPr>
          <p:spPr bwMode="auto">
            <a:xfrm>
              <a:off x="2341346" y="3779431"/>
              <a:ext cx="288901" cy="44802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7" name="Rectangle 112"/>
            <p:cNvSpPr>
              <a:spLocks noChangeArrowheads="1"/>
            </p:cNvSpPr>
            <p:nvPr/>
          </p:nvSpPr>
          <p:spPr bwMode="auto">
            <a:xfrm>
              <a:off x="2704907" y="3876555"/>
              <a:ext cx="285654" cy="350897"/>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8" name="Rectangle 113"/>
            <p:cNvSpPr>
              <a:spLocks noChangeArrowheads="1"/>
            </p:cNvSpPr>
            <p:nvPr/>
          </p:nvSpPr>
          <p:spPr bwMode="auto">
            <a:xfrm>
              <a:off x="3065222" y="3694842"/>
              <a:ext cx="288901" cy="532610"/>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89" name="Rectangle 114"/>
            <p:cNvSpPr>
              <a:spLocks noChangeArrowheads="1"/>
            </p:cNvSpPr>
            <p:nvPr/>
          </p:nvSpPr>
          <p:spPr bwMode="auto">
            <a:xfrm>
              <a:off x="3428781" y="3353345"/>
              <a:ext cx="285654" cy="874107"/>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90" name="Rectangle 115"/>
            <p:cNvSpPr>
              <a:spLocks noChangeArrowheads="1"/>
            </p:cNvSpPr>
            <p:nvPr/>
          </p:nvSpPr>
          <p:spPr bwMode="auto">
            <a:xfrm>
              <a:off x="3792342" y="2977386"/>
              <a:ext cx="285654" cy="1250066"/>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91" name="Rectangle 116"/>
            <p:cNvSpPr>
              <a:spLocks noChangeArrowheads="1"/>
            </p:cNvSpPr>
            <p:nvPr/>
          </p:nvSpPr>
          <p:spPr bwMode="auto">
            <a:xfrm>
              <a:off x="4152653" y="1561271"/>
              <a:ext cx="288901" cy="2666181"/>
            </a:xfrm>
            <a:prstGeom prst="rect">
              <a:avLst/>
            </a:prstGeom>
            <a:solidFill>
              <a:schemeClr val="tx1"/>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92" name="Rectangle 118"/>
            <p:cNvSpPr>
              <a:spLocks noChangeArrowheads="1"/>
            </p:cNvSpPr>
            <p:nvPr/>
          </p:nvSpPr>
          <p:spPr bwMode="auto">
            <a:xfrm>
              <a:off x="1676673" y="3071269"/>
              <a:ext cx="176330"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1/4</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3" name="Rectangle 119"/>
            <p:cNvSpPr>
              <a:spLocks noChangeArrowheads="1"/>
            </p:cNvSpPr>
            <p:nvPr/>
          </p:nvSpPr>
          <p:spPr bwMode="auto">
            <a:xfrm>
              <a:off x="2002803" y="3779942"/>
              <a:ext cx="24686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2/27</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4" name="Rectangle 120"/>
            <p:cNvSpPr>
              <a:spLocks noChangeArrowheads="1"/>
            </p:cNvSpPr>
            <p:nvPr/>
          </p:nvSpPr>
          <p:spPr bwMode="auto">
            <a:xfrm>
              <a:off x="2363738" y="3632758"/>
              <a:ext cx="246862"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7/63</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5" name="Rectangle 121"/>
            <p:cNvSpPr>
              <a:spLocks noChangeArrowheads="1"/>
            </p:cNvSpPr>
            <p:nvPr/>
          </p:nvSpPr>
          <p:spPr bwMode="auto">
            <a:xfrm>
              <a:off x="2650257" y="3722032"/>
              <a:ext cx="387927"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15/173</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6" name="Rectangle 122"/>
            <p:cNvSpPr>
              <a:spLocks noChangeArrowheads="1"/>
            </p:cNvSpPr>
            <p:nvPr/>
          </p:nvSpPr>
          <p:spPr bwMode="auto">
            <a:xfrm>
              <a:off x="2987407" y="3507829"/>
              <a:ext cx="387927"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17/128</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7" name="Rectangle 123"/>
            <p:cNvSpPr>
              <a:spLocks noChangeArrowheads="1"/>
            </p:cNvSpPr>
            <p:nvPr/>
          </p:nvSpPr>
          <p:spPr bwMode="auto">
            <a:xfrm>
              <a:off x="3399909" y="3196106"/>
              <a:ext cx="317395"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19/87</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8" name="Rectangle 124"/>
            <p:cNvSpPr>
              <a:spLocks noChangeArrowheads="1"/>
            </p:cNvSpPr>
            <p:nvPr/>
          </p:nvSpPr>
          <p:spPr bwMode="auto">
            <a:xfrm>
              <a:off x="3763361" y="2822849"/>
              <a:ext cx="317395"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10/32</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299" name="Rectangle 125"/>
            <p:cNvSpPr>
              <a:spLocks noChangeArrowheads="1"/>
            </p:cNvSpPr>
            <p:nvPr/>
          </p:nvSpPr>
          <p:spPr bwMode="auto">
            <a:xfrm>
              <a:off x="4207172" y="1402652"/>
              <a:ext cx="176330"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34" charset="0"/>
                  <a:cs typeface="Arial" pitchFamily="34" charset="0"/>
                </a:rPr>
                <a:t>4/6</a:t>
              </a:r>
              <a:endParaRPr kumimoji="0" lang="en-US" sz="1000" b="0" i="0" u="none" strike="noStrike" cap="none" normalizeH="0" baseline="0" dirty="0">
                <a:ln>
                  <a:noFill/>
                </a:ln>
                <a:solidFill>
                  <a:schemeClr val="tx1"/>
                </a:solidFill>
                <a:effectLst/>
                <a:latin typeface="Arial" pitchFamily="34" charset="0"/>
                <a:cs typeface="Arial" pitchFamily="34" charset="0"/>
              </a:endParaRPr>
            </a:p>
          </p:txBody>
        </p:sp>
        <p:sp>
          <p:nvSpPr>
            <p:cNvPr id="300" name="Rectangle 127"/>
            <p:cNvSpPr>
              <a:spLocks noChangeArrowheads="1"/>
            </p:cNvSpPr>
            <p:nvPr/>
          </p:nvSpPr>
          <p:spPr bwMode="auto">
            <a:xfrm rot="16200000">
              <a:off x="-65042" y="2708935"/>
              <a:ext cx="202619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Connection probability</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301" name="TextBox 300"/>
            <p:cNvSpPr txBox="1"/>
            <p:nvPr/>
          </p:nvSpPr>
          <p:spPr>
            <a:xfrm>
              <a:off x="1597451" y="1404300"/>
              <a:ext cx="1137299" cy="277000"/>
            </a:xfrm>
            <a:prstGeom prst="rect">
              <a:avLst/>
            </a:prstGeom>
            <a:noFill/>
          </p:spPr>
          <p:txBody>
            <a:bodyPr wrap="none" rtlCol="0">
              <a:spAutoFit/>
            </a:bodyPr>
            <a:lstStyle/>
            <a:p>
              <a:pPr algn="ctr"/>
              <a:r>
                <a:rPr lang="en-GB" sz="1200" dirty="0">
                  <a:latin typeface="Arial" pitchFamily="34" charset="0"/>
                  <a:cs typeface="Arial" pitchFamily="34" charset="0"/>
                </a:rPr>
                <a:t>P = 1.1 × 10</a:t>
              </a:r>
              <a:r>
                <a:rPr lang="en-GB" sz="1200" baseline="30000" dirty="0">
                  <a:latin typeface="Arial" pitchFamily="34" charset="0"/>
                  <a:cs typeface="Arial" pitchFamily="34" charset="0"/>
                </a:rPr>
                <a:t>−5</a:t>
              </a:r>
              <a:endParaRPr lang="en-GB" sz="1200" baseline="-25000" dirty="0">
                <a:latin typeface="Arial" pitchFamily="34" charset="0"/>
                <a:cs typeface="Arial" pitchFamily="34" charset="0"/>
              </a:endParaRPr>
            </a:p>
          </p:txBody>
        </p:sp>
        <p:sp>
          <p:nvSpPr>
            <p:cNvPr id="303" name="Line 106"/>
            <p:cNvSpPr>
              <a:spLocks noChangeShapeType="1"/>
            </p:cNvSpPr>
            <p:nvPr/>
          </p:nvSpPr>
          <p:spPr bwMode="auto">
            <a:xfrm>
              <a:off x="1501696" y="4218130"/>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grpSp>
      <p:grpSp>
        <p:nvGrpSpPr>
          <p:cNvPr id="7" name="Group 6"/>
          <p:cNvGrpSpPr/>
          <p:nvPr/>
        </p:nvGrpSpPr>
        <p:grpSpPr>
          <a:xfrm>
            <a:off x="4847203" y="1334772"/>
            <a:ext cx="3901261" cy="3605239"/>
            <a:chOff x="4716016" y="1334772"/>
            <a:chExt cx="3901261" cy="3605239"/>
          </a:xfrm>
        </p:grpSpPr>
        <p:sp>
          <p:nvSpPr>
            <p:cNvPr id="222" name="Line 8"/>
            <p:cNvSpPr>
              <a:spLocks noChangeShapeType="1"/>
            </p:cNvSpPr>
            <p:nvPr/>
          </p:nvSpPr>
          <p:spPr bwMode="auto">
            <a:xfrm>
              <a:off x="5662856" y="4314947"/>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23" name="Rectangle 9"/>
            <p:cNvSpPr>
              <a:spLocks noChangeArrowheads="1"/>
            </p:cNvSpPr>
            <p:nvPr/>
          </p:nvSpPr>
          <p:spPr bwMode="auto">
            <a:xfrm>
              <a:off x="5516339" y="4401953"/>
              <a:ext cx="3029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en-US" sz="1200" dirty="0">
                  <a:solidFill>
                    <a:srgbClr val="000000"/>
                  </a:solidFill>
                  <a:latin typeface="Arial" pitchFamily="34" charset="0"/>
                  <a:cs typeface="Arial" pitchFamily="34" charset="0"/>
                </a:rPr>
                <a:t>−</a:t>
              </a: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24" name="Line 10"/>
            <p:cNvSpPr>
              <a:spLocks noChangeShapeType="1"/>
            </p:cNvSpPr>
            <p:nvPr/>
          </p:nvSpPr>
          <p:spPr bwMode="auto">
            <a:xfrm>
              <a:off x="6366579" y="4314947"/>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25" name="Rectangle 11"/>
            <p:cNvSpPr>
              <a:spLocks noChangeArrowheads="1"/>
            </p:cNvSpPr>
            <p:nvPr/>
          </p:nvSpPr>
          <p:spPr bwMode="auto">
            <a:xfrm>
              <a:off x="6223168" y="4401953"/>
              <a:ext cx="30296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en-US" sz="1200" dirty="0">
                  <a:solidFill>
                    <a:srgbClr val="000000"/>
                  </a:solidFill>
                  <a:latin typeface="Arial" pitchFamily="34" charset="0"/>
                  <a:cs typeface="Arial" pitchFamily="34" charset="0"/>
                </a:rPr>
                <a:t>−</a:t>
              </a: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26" name="Line 12"/>
            <p:cNvSpPr>
              <a:spLocks noChangeShapeType="1"/>
            </p:cNvSpPr>
            <p:nvPr/>
          </p:nvSpPr>
          <p:spPr bwMode="auto">
            <a:xfrm>
              <a:off x="7084280" y="4314947"/>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27" name="Rectangle 13"/>
            <p:cNvSpPr>
              <a:spLocks noChangeArrowheads="1"/>
            </p:cNvSpPr>
            <p:nvPr/>
          </p:nvSpPr>
          <p:spPr bwMode="auto">
            <a:xfrm>
              <a:off x="7051435" y="4401953"/>
              <a:ext cx="849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28" name="Line 14"/>
            <p:cNvSpPr>
              <a:spLocks noChangeShapeType="1"/>
            </p:cNvSpPr>
            <p:nvPr/>
          </p:nvSpPr>
          <p:spPr bwMode="auto">
            <a:xfrm>
              <a:off x="7798875" y="4314947"/>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29" name="Rectangle 15"/>
            <p:cNvSpPr>
              <a:spLocks noChangeArrowheads="1"/>
            </p:cNvSpPr>
            <p:nvPr/>
          </p:nvSpPr>
          <p:spPr bwMode="auto">
            <a:xfrm>
              <a:off x="7698802" y="4401953"/>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30" name="Line 16"/>
            <p:cNvSpPr>
              <a:spLocks noChangeShapeType="1"/>
            </p:cNvSpPr>
            <p:nvPr/>
          </p:nvSpPr>
          <p:spPr bwMode="auto">
            <a:xfrm>
              <a:off x="8502596" y="4314947"/>
              <a:ext cx="0" cy="70456"/>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31" name="Rectangle 17"/>
            <p:cNvSpPr>
              <a:spLocks noChangeArrowheads="1"/>
            </p:cNvSpPr>
            <p:nvPr/>
          </p:nvSpPr>
          <p:spPr bwMode="auto">
            <a:xfrm>
              <a:off x="8404078" y="4401953"/>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0.8</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32" name="Rectangle 38"/>
            <p:cNvSpPr>
              <a:spLocks noChangeArrowheads="1"/>
            </p:cNvSpPr>
            <p:nvPr/>
          </p:nvSpPr>
          <p:spPr bwMode="auto">
            <a:xfrm>
              <a:off x="6007169" y="4693790"/>
              <a:ext cx="219771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Receptive field similarity</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33" name="Line 6"/>
            <p:cNvSpPr>
              <a:spLocks noChangeShapeType="1"/>
            </p:cNvSpPr>
            <p:nvPr/>
          </p:nvSpPr>
          <p:spPr bwMode="auto">
            <a:xfrm>
              <a:off x="5653536" y="4314947"/>
              <a:ext cx="2858380"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34" name="Line 7"/>
            <p:cNvSpPr>
              <a:spLocks noChangeShapeType="1"/>
            </p:cNvSpPr>
            <p:nvPr/>
          </p:nvSpPr>
          <p:spPr bwMode="auto">
            <a:xfrm flipV="1">
              <a:off x="5658198" y="1428608"/>
              <a:ext cx="0" cy="2793133"/>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35" name="Line 18"/>
            <p:cNvSpPr>
              <a:spLocks noChangeShapeType="1"/>
            </p:cNvSpPr>
            <p:nvPr/>
          </p:nvSpPr>
          <p:spPr bwMode="auto">
            <a:xfrm flipH="1">
              <a:off x="5587742" y="4212421"/>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36" name="Rectangle 19"/>
            <p:cNvSpPr>
              <a:spLocks noChangeArrowheads="1"/>
            </p:cNvSpPr>
            <p:nvPr/>
          </p:nvSpPr>
          <p:spPr bwMode="auto">
            <a:xfrm>
              <a:off x="5475676" y="4112374"/>
              <a:ext cx="849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37" name="Line 20"/>
            <p:cNvSpPr>
              <a:spLocks noChangeShapeType="1"/>
            </p:cNvSpPr>
            <p:nvPr/>
          </p:nvSpPr>
          <p:spPr bwMode="auto">
            <a:xfrm flipH="1">
              <a:off x="5587742" y="3752595"/>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38" name="Rectangle 21"/>
            <p:cNvSpPr>
              <a:spLocks noChangeArrowheads="1"/>
            </p:cNvSpPr>
            <p:nvPr/>
          </p:nvSpPr>
          <p:spPr bwMode="auto">
            <a:xfrm>
              <a:off x="5347433" y="3649439"/>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0.2</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39" name="Line 22"/>
            <p:cNvSpPr>
              <a:spLocks noChangeShapeType="1"/>
            </p:cNvSpPr>
            <p:nvPr/>
          </p:nvSpPr>
          <p:spPr bwMode="auto">
            <a:xfrm flipH="1">
              <a:off x="5587742" y="3286555"/>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40" name="Rectangle 23"/>
            <p:cNvSpPr>
              <a:spLocks noChangeArrowheads="1"/>
            </p:cNvSpPr>
            <p:nvPr/>
          </p:nvSpPr>
          <p:spPr bwMode="auto">
            <a:xfrm>
              <a:off x="5347433" y="3186507"/>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0.4</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1" name="Line 24"/>
            <p:cNvSpPr>
              <a:spLocks noChangeShapeType="1"/>
            </p:cNvSpPr>
            <p:nvPr/>
          </p:nvSpPr>
          <p:spPr bwMode="auto">
            <a:xfrm flipH="1">
              <a:off x="5587742" y="2823622"/>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42" name="Rectangle 25"/>
            <p:cNvSpPr>
              <a:spLocks noChangeArrowheads="1"/>
            </p:cNvSpPr>
            <p:nvPr/>
          </p:nvSpPr>
          <p:spPr bwMode="auto">
            <a:xfrm>
              <a:off x="5347433" y="2720467"/>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0.6</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243" name="Line 26"/>
            <p:cNvSpPr>
              <a:spLocks noChangeShapeType="1"/>
            </p:cNvSpPr>
            <p:nvPr/>
          </p:nvSpPr>
          <p:spPr bwMode="auto">
            <a:xfrm flipH="1">
              <a:off x="5587742" y="2360688"/>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44" name="Rectangle 27"/>
            <p:cNvSpPr>
              <a:spLocks noChangeArrowheads="1"/>
            </p:cNvSpPr>
            <p:nvPr/>
          </p:nvSpPr>
          <p:spPr bwMode="auto">
            <a:xfrm>
              <a:off x="5347433" y="2257533"/>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pitchFamily="34" charset="0"/>
                  <a:cs typeface="Arial" pitchFamily="34" charset="0"/>
                </a:rPr>
                <a:t>0.8</a:t>
              </a:r>
              <a:endParaRPr kumimoji="0" lang="en-US" sz="1200" b="0" i="0" u="none" strike="noStrike" cap="none" normalizeH="0" baseline="0">
                <a:ln>
                  <a:noFill/>
                </a:ln>
                <a:solidFill>
                  <a:schemeClr val="tx1"/>
                </a:solidFill>
                <a:effectLst/>
                <a:latin typeface="Arial" pitchFamily="34" charset="0"/>
                <a:cs typeface="Arial" pitchFamily="34" charset="0"/>
              </a:endParaRPr>
            </a:p>
          </p:txBody>
        </p:sp>
        <p:sp>
          <p:nvSpPr>
            <p:cNvPr id="245" name="Line 28"/>
            <p:cNvSpPr>
              <a:spLocks noChangeShapeType="1"/>
            </p:cNvSpPr>
            <p:nvPr/>
          </p:nvSpPr>
          <p:spPr bwMode="auto">
            <a:xfrm flipH="1">
              <a:off x="5587742" y="1894648"/>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46" name="Rectangle 29"/>
            <p:cNvSpPr>
              <a:spLocks noChangeArrowheads="1"/>
            </p:cNvSpPr>
            <p:nvPr/>
          </p:nvSpPr>
          <p:spPr bwMode="auto">
            <a:xfrm>
              <a:off x="5347433" y="1794600"/>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1.0</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7" name="Line 30"/>
            <p:cNvSpPr>
              <a:spLocks noChangeShapeType="1"/>
            </p:cNvSpPr>
            <p:nvPr/>
          </p:nvSpPr>
          <p:spPr bwMode="auto">
            <a:xfrm flipH="1">
              <a:off x="5587742" y="1437927"/>
              <a:ext cx="70456" cy="0"/>
            </a:xfrm>
            <a:prstGeom prst="line">
              <a:avLst/>
            </a:prstGeom>
            <a:no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48" name="Rectangle 31"/>
            <p:cNvSpPr>
              <a:spLocks noChangeArrowheads="1"/>
            </p:cNvSpPr>
            <p:nvPr/>
          </p:nvSpPr>
          <p:spPr bwMode="auto">
            <a:xfrm>
              <a:off x="5347433" y="1334772"/>
              <a:ext cx="21319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pitchFamily="34" charset="0"/>
                  <a:cs typeface="Arial" pitchFamily="34" charset="0"/>
                </a:rPr>
                <a:t>1.2</a:t>
              </a:r>
              <a:endParaRPr kumimoji="0" lang="en-US" sz="1200" b="0" i="0" u="none" strike="noStrike" cap="none" normalizeH="0" baseline="0" dirty="0">
                <a:ln>
                  <a:noFill/>
                </a:ln>
                <a:solidFill>
                  <a:schemeClr val="tx1"/>
                </a:solidFill>
                <a:effectLst/>
                <a:latin typeface="Arial" pitchFamily="34" charset="0"/>
                <a:cs typeface="Arial" pitchFamily="34" charset="0"/>
              </a:endParaRPr>
            </a:p>
          </p:txBody>
        </p:sp>
        <p:sp>
          <p:nvSpPr>
            <p:cNvPr id="249" name="Freeform 32"/>
            <p:cNvSpPr>
              <a:spLocks/>
            </p:cNvSpPr>
            <p:nvPr/>
          </p:nvSpPr>
          <p:spPr bwMode="auto">
            <a:xfrm>
              <a:off x="5832186" y="2851584"/>
              <a:ext cx="2501084" cy="1363945"/>
            </a:xfrm>
            <a:custGeom>
              <a:avLst/>
              <a:gdLst/>
              <a:ahLst/>
              <a:cxnLst>
                <a:cxn ang="0">
                  <a:pos x="0" y="439"/>
                </a:cxn>
                <a:cxn ang="0">
                  <a:pos x="0" y="0"/>
                </a:cxn>
                <a:cxn ang="0">
                  <a:pos x="115" y="273"/>
                </a:cxn>
                <a:cxn ang="0">
                  <a:pos x="230" y="320"/>
                </a:cxn>
                <a:cxn ang="0">
                  <a:pos x="345" y="350"/>
                </a:cxn>
                <a:cxn ang="0">
                  <a:pos x="461" y="344"/>
                </a:cxn>
                <a:cxn ang="0">
                  <a:pos x="576" y="332"/>
                </a:cxn>
                <a:cxn ang="0">
                  <a:pos x="691" y="289"/>
                </a:cxn>
                <a:cxn ang="0">
                  <a:pos x="805" y="71"/>
                </a:cxn>
                <a:cxn ang="0">
                  <a:pos x="805" y="439"/>
                </a:cxn>
                <a:cxn ang="0">
                  <a:pos x="691" y="439"/>
                </a:cxn>
                <a:cxn ang="0">
                  <a:pos x="576" y="439"/>
                </a:cxn>
                <a:cxn ang="0">
                  <a:pos x="461" y="439"/>
                </a:cxn>
                <a:cxn ang="0">
                  <a:pos x="345" y="439"/>
                </a:cxn>
                <a:cxn ang="0">
                  <a:pos x="230" y="439"/>
                </a:cxn>
                <a:cxn ang="0">
                  <a:pos x="115" y="439"/>
                </a:cxn>
                <a:cxn ang="0">
                  <a:pos x="0" y="439"/>
                </a:cxn>
              </a:cxnLst>
              <a:rect l="0" t="0" r="r" b="b"/>
              <a:pathLst>
                <a:path w="805" h="439">
                  <a:moveTo>
                    <a:pt x="0" y="439"/>
                  </a:moveTo>
                  <a:lnTo>
                    <a:pt x="0" y="0"/>
                  </a:lnTo>
                  <a:lnTo>
                    <a:pt x="115" y="273"/>
                  </a:lnTo>
                  <a:lnTo>
                    <a:pt x="230" y="320"/>
                  </a:lnTo>
                  <a:lnTo>
                    <a:pt x="345" y="350"/>
                  </a:lnTo>
                  <a:lnTo>
                    <a:pt x="461" y="344"/>
                  </a:lnTo>
                  <a:lnTo>
                    <a:pt x="576" y="332"/>
                  </a:lnTo>
                  <a:lnTo>
                    <a:pt x="691" y="289"/>
                  </a:lnTo>
                  <a:lnTo>
                    <a:pt x="805" y="71"/>
                  </a:lnTo>
                  <a:lnTo>
                    <a:pt x="805" y="439"/>
                  </a:lnTo>
                  <a:lnTo>
                    <a:pt x="691" y="439"/>
                  </a:lnTo>
                  <a:lnTo>
                    <a:pt x="576" y="439"/>
                  </a:lnTo>
                  <a:lnTo>
                    <a:pt x="461" y="439"/>
                  </a:lnTo>
                  <a:lnTo>
                    <a:pt x="345" y="439"/>
                  </a:lnTo>
                  <a:lnTo>
                    <a:pt x="230" y="439"/>
                  </a:lnTo>
                  <a:lnTo>
                    <a:pt x="115" y="439"/>
                  </a:lnTo>
                  <a:lnTo>
                    <a:pt x="0" y="439"/>
                  </a:lnTo>
                  <a:close/>
                </a:path>
              </a:pathLst>
            </a:custGeom>
            <a:solidFill>
              <a:schemeClr val="bg1">
                <a:lumMod val="85000"/>
              </a:schemeClr>
            </a:solidFill>
            <a:ln w="9525">
              <a:solidFill>
                <a:schemeClr val="bg1">
                  <a:lumMod val="85000"/>
                </a:schemeClr>
              </a:solidFill>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50" name="Freeform 34"/>
            <p:cNvSpPr>
              <a:spLocks/>
            </p:cNvSpPr>
            <p:nvPr/>
          </p:nvSpPr>
          <p:spPr bwMode="auto">
            <a:xfrm>
              <a:off x="5832186" y="4153390"/>
              <a:ext cx="2501084" cy="62139"/>
            </a:xfrm>
            <a:custGeom>
              <a:avLst/>
              <a:gdLst/>
              <a:ahLst/>
              <a:cxnLst>
                <a:cxn ang="0">
                  <a:pos x="0" y="20"/>
                </a:cxn>
                <a:cxn ang="0">
                  <a:pos x="0" y="20"/>
                </a:cxn>
                <a:cxn ang="0">
                  <a:pos x="115" y="19"/>
                </a:cxn>
                <a:cxn ang="0">
                  <a:pos x="230" y="11"/>
                </a:cxn>
                <a:cxn ang="0">
                  <a:pos x="345" y="0"/>
                </a:cxn>
                <a:cxn ang="0">
                  <a:pos x="461" y="4"/>
                </a:cxn>
                <a:cxn ang="0">
                  <a:pos x="576" y="7"/>
                </a:cxn>
                <a:cxn ang="0">
                  <a:pos x="691" y="17"/>
                </a:cxn>
                <a:cxn ang="0">
                  <a:pos x="805" y="20"/>
                </a:cxn>
                <a:cxn ang="0">
                  <a:pos x="805" y="20"/>
                </a:cxn>
                <a:cxn ang="0">
                  <a:pos x="691" y="20"/>
                </a:cxn>
                <a:cxn ang="0">
                  <a:pos x="576" y="20"/>
                </a:cxn>
                <a:cxn ang="0">
                  <a:pos x="461" y="20"/>
                </a:cxn>
                <a:cxn ang="0">
                  <a:pos x="345" y="20"/>
                </a:cxn>
                <a:cxn ang="0">
                  <a:pos x="230" y="20"/>
                </a:cxn>
                <a:cxn ang="0">
                  <a:pos x="115" y="20"/>
                </a:cxn>
                <a:cxn ang="0">
                  <a:pos x="0" y="20"/>
                </a:cxn>
              </a:cxnLst>
              <a:rect l="0" t="0" r="r" b="b"/>
              <a:pathLst>
                <a:path w="805" h="20">
                  <a:moveTo>
                    <a:pt x="0" y="20"/>
                  </a:moveTo>
                  <a:lnTo>
                    <a:pt x="0" y="20"/>
                  </a:lnTo>
                  <a:lnTo>
                    <a:pt x="115" y="19"/>
                  </a:lnTo>
                  <a:lnTo>
                    <a:pt x="230" y="11"/>
                  </a:lnTo>
                  <a:lnTo>
                    <a:pt x="345" y="0"/>
                  </a:lnTo>
                  <a:lnTo>
                    <a:pt x="461" y="4"/>
                  </a:lnTo>
                  <a:lnTo>
                    <a:pt x="576" y="7"/>
                  </a:lnTo>
                  <a:lnTo>
                    <a:pt x="691" y="17"/>
                  </a:lnTo>
                  <a:lnTo>
                    <a:pt x="805" y="20"/>
                  </a:lnTo>
                  <a:lnTo>
                    <a:pt x="805" y="20"/>
                  </a:lnTo>
                  <a:lnTo>
                    <a:pt x="691" y="20"/>
                  </a:lnTo>
                  <a:lnTo>
                    <a:pt x="576" y="20"/>
                  </a:lnTo>
                  <a:lnTo>
                    <a:pt x="461" y="20"/>
                  </a:lnTo>
                  <a:lnTo>
                    <a:pt x="345" y="20"/>
                  </a:lnTo>
                  <a:lnTo>
                    <a:pt x="230" y="20"/>
                  </a:lnTo>
                  <a:lnTo>
                    <a:pt x="115" y="20"/>
                  </a:lnTo>
                  <a:lnTo>
                    <a:pt x="0" y="20"/>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52" name="Freeform 37"/>
            <p:cNvSpPr>
              <a:spLocks/>
            </p:cNvSpPr>
            <p:nvPr/>
          </p:nvSpPr>
          <p:spPr bwMode="auto">
            <a:xfrm>
              <a:off x="5832186" y="1742409"/>
              <a:ext cx="2501084" cy="2463800"/>
            </a:xfrm>
            <a:custGeom>
              <a:avLst/>
              <a:gdLst/>
              <a:ahLst/>
              <a:cxnLst>
                <a:cxn ang="0">
                  <a:pos x="0" y="782"/>
                </a:cxn>
                <a:cxn ang="0">
                  <a:pos x="115" y="793"/>
                </a:cxn>
                <a:cxn ang="0">
                  <a:pos x="230" y="783"/>
                </a:cxn>
                <a:cxn ang="0">
                  <a:pos x="345" y="784"/>
                </a:cxn>
                <a:cxn ang="0">
                  <a:pos x="461" y="769"/>
                </a:cxn>
                <a:cxn ang="0">
                  <a:pos x="576" y="711"/>
                </a:cxn>
                <a:cxn ang="0">
                  <a:pos x="691" y="589"/>
                </a:cxn>
                <a:cxn ang="0">
                  <a:pos x="805" y="0"/>
                </a:cxn>
              </a:cxnLst>
              <a:rect l="0" t="0" r="r" b="b"/>
              <a:pathLst>
                <a:path w="805" h="793">
                  <a:moveTo>
                    <a:pt x="0" y="782"/>
                  </a:moveTo>
                  <a:lnTo>
                    <a:pt x="115" y="793"/>
                  </a:lnTo>
                  <a:lnTo>
                    <a:pt x="230" y="783"/>
                  </a:lnTo>
                  <a:lnTo>
                    <a:pt x="345" y="784"/>
                  </a:lnTo>
                  <a:lnTo>
                    <a:pt x="461" y="769"/>
                  </a:lnTo>
                  <a:lnTo>
                    <a:pt x="576" y="711"/>
                  </a:lnTo>
                  <a:lnTo>
                    <a:pt x="691" y="589"/>
                  </a:lnTo>
                  <a:lnTo>
                    <a:pt x="805" y="0"/>
                  </a:lnTo>
                </a:path>
              </a:pathLst>
            </a:custGeom>
            <a:noFill/>
            <a:ln w="571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sz="1200">
                <a:latin typeface="Arial" pitchFamily="34" charset="0"/>
                <a:cs typeface="Arial" pitchFamily="34" charset="0"/>
              </a:endParaRPr>
            </a:p>
          </p:txBody>
        </p:sp>
        <p:sp>
          <p:nvSpPr>
            <p:cNvPr id="253" name="Rectangle 39"/>
            <p:cNvSpPr>
              <a:spLocks noChangeArrowheads="1"/>
            </p:cNvSpPr>
            <p:nvPr/>
          </p:nvSpPr>
          <p:spPr bwMode="auto">
            <a:xfrm rot="16200000">
              <a:off x="3938175" y="2577403"/>
              <a:ext cx="2048125" cy="49244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Connection strength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pitchFamily="34" charset="0"/>
                  <a:cs typeface="Arial" pitchFamily="34" charset="0"/>
                </a:rPr>
                <a:t>(EPSP amplitude, mV)</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305" name="Rectangle 11"/>
            <p:cNvSpPr>
              <a:spLocks noChangeArrowheads="1"/>
            </p:cNvSpPr>
            <p:nvPr/>
          </p:nvSpPr>
          <p:spPr bwMode="auto">
            <a:xfrm>
              <a:off x="6734319" y="3734094"/>
              <a:ext cx="53424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lgn="ctr" fontAlgn="base">
                <a:spcBef>
                  <a:spcPct val="0"/>
                </a:spcBef>
                <a:spcAft>
                  <a:spcPct val="0"/>
                </a:spcAft>
              </a:pPr>
              <a:r>
                <a:rPr lang="en-US" sz="1200" dirty="0">
                  <a:solidFill>
                    <a:schemeClr val="bg1">
                      <a:lumMod val="65000"/>
                    </a:schemeClr>
                  </a:solidFill>
                  <a:latin typeface="Arial" pitchFamily="34" charset="0"/>
                  <a:cs typeface="Arial" pitchFamily="34" charset="0"/>
                </a:rPr>
                <a:t>shuffled</a:t>
              </a:r>
              <a:endParaRPr kumimoji="0" lang="en-US" sz="1200" b="0" i="0" u="none" strike="noStrike" cap="none" normalizeH="0" baseline="0" dirty="0">
                <a:ln>
                  <a:noFill/>
                </a:ln>
                <a:solidFill>
                  <a:schemeClr val="bg1">
                    <a:lumMod val="65000"/>
                  </a:schemeClr>
                </a:solidFill>
                <a:effectLst/>
                <a:latin typeface="Arial" pitchFamily="34" charset="0"/>
                <a:cs typeface="Arial" pitchFamily="34" charset="0"/>
              </a:endParaRPr>
            </a:p>
          </p:txBody>
        </p:sp>
      </p:grpSp>
    </p:spTree>
    <p:extLst>
      <p:ext uri="{BB962C8B-B14F-4D97-AF65-F5344CB8AC3E}">
        <p14:creationId xmlns:p14="http://schemas.microsoft.com/office/powerpoint/2010/main" val="3213734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212592" y="899428"/>
            <a:ext cx="9039928" cy="369332"/>
          </a:xfrm>
          <a:prstGeom prst="rect">
            <a:avLst/>
          </a:prstGeom>
          <a:noFill/>
        </p:spPr>
        <p:txBody>
          <a:bodyPr wrap="square" rtlCol="0">
            <a:spAutoFit/>
          </a:bodyPr>
          <a:lstStyle/>
          <a:p>
            <a:pPr algn="ctr" fontAlgn="auto">
              <a:spcBef>
                <a:spcPts val="0"/>
              </a:spcBef>
              <a:spcAft>
                <a:spcPts val="0"/>
              </a:spcAft>
            </a:pPr>
            <a:r>
              <a:rPr lang="en-US" b="1" dirty="0">
                <a:solidFill>
                  <a:prstClr val="black"/>
                </a:solidFill>
                <a:latin typeface="Arial" pitchFamily="34" charset="0"/>
                <a:cs typeface="Arial" pitchFamily="34" charset="0"/>
              </a:rPr>
              <a:t>Signal amplification within subnetworks</a:t>
            </a:r>
          </a:p>
        </p:txBody>
      </p:sp>
      <p:sp>
        <p:nvSpPr>
          <p:cNvPr id="196" name="TextBox 195"/>
          <p:cNvSpPr txBox="1"/>
          <p:nvPr/>
        </p:nvSpPr>
        <p:spPr>
          <a:xfrm>
            <a:off x="6056193" y="6444044"/>
            <a:ext cx="2393604" cy="307777"/>
          </a:xfrm>
          <a:prstGeom prst="rect">
            <a:avLst/>
          </a:prstGeom>
          <a:noFill/>
        </p:spPr>
        <p:txBody>
          <a:bodyPr wrap="none" rtlCol="0">
            <a:spAutoFit/>
          </a:bodyPr>
          <a:lstStyle/>
          <a:p>
            <a:r>
              <a:rPr lang="en-GB" sz="1400" dirty="0" err="1">
                <a:solidFill>
                  <a:prstClr val="black"/>
                </a:solidFill>
              </a:rPr>
              <a:t>Cossell</a:t>
            </a:r>
            <a:r>
              <a:rPr lang="en-GB" sz="1400" dirty="0">
                <a:solidFill>
                  <a:prstClr val="black"/>
                </a:solidFill>
              </a:rPr>
              <a:t>, </a:t>
            </a:r>
            <a:r>
              <a:rPr lang="en-GB" sz="1400" dirty="0" err="1">
                <a:solidFill>
                  <a:prstClr val="black"/>
                </a:solidFill>
              </a:rPr>
              <a:t>Iacaruso</a:t>
            </a:r>
            <a:r>
              <a:rPr lang="en-GB" sz="1400" dirty="0">
                <a:solidFill>
                  <a:prstClr val="black"/>
                </a:solidFill>
              </a:rPr>
              <a:t> et al 2015</a:t>
            </a:r>
          </a:p>
        </p:txBody>
      </p:sp>
      <p:grpSp>
        <p:nvGrpSpPr>
          <p:cNvPr id="195" name="Group 194"/>
          <p:cNvGrpSpPr/>
          <p:nvPr/>
        </p:nvGrpSpPr>
        <p:grpSpPr>
          <a:xfrm>
            <a:off x="1682990" y="908720"/>
            <a:ext cx="6495174" cy="4726853"/>
            <a:chOff x="2623855" y="952341"/>
            <a:chExt cx="6495174" cy="4726853"/>
          </a:xfrm>
        </p:grpSpPr>
        <p:grpSp>
          <p:nvGrpSpPr>
            <p:cNvPr id="197" name="Group 196"/>
            <p:cNvGrpSpPr/>
            <p:nvPr/>
          </p:nvGrpSpPr>
          <p:grpSpPr>
            <a:xfrm>
              <a:off x="6623851" y="1865818"/>
              <a:ext cx="214308" cy="815277"/>
              <a:chOff x="5539844" y="1880566"/>
              <a:chExt cx="214308" cy="815277"/>
            </a:xfrm>
          </p:grpSpPr>
          <p:sp>
            <p:nvSpPr>
              <p:cNvPr id="277" name="Freeform 276"/>
              <p:cNvSpPr/>
              <p:nvPr/>
            </p:nvSpPr>
            <p:spPr>
              <a:xfrm rot="7554485" flipV="1">
                <a:off x="5346367" y="2288058"/>
                <a:ext cx="713789" cy="101781"/>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8" name="Freeform 277"/>
              <p:cNvSpPr/>
              <p:nvPr/>
            </p:nvSpPr>
            <p:spPr>
              <a:xfrm rot="18782894" flipV="1">
                <a:off x="5348923" y="2071487"/>
                <a:ext cx="592105" cy="210264"/>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98" name="Freeform 197"/>
            <p:cNvSpPr/>
            <p:nvPr/>
          </p:nvSpPr>
          <p:spPr>
            <a:xfrm rot="11264122" flipH="1" flipV="1">
              <a:off x="5786094" y="2985413"/>
              <a:ext cx="483884" cy="219998"/>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99" name="Group 198"/>
            <p:cNvGrpSpPr/>
            <p:nvPr/>
          </p:nvGrpSpPr>
          <p:grpSpPr>
            <a:xfrm>
              <a:off x="4073489" y="2889306"/>
              <a:ext cx="1428435" cy="640258"/>
              <a:chOff x="2989482" y="2904054"/>
              <a:chExt cx="1428435" cy="640258"/>
            </a:xfrm>
          </p:grpSpPr>
          <p:sp>
            <p:nvSpPr>
              <p:cNvPr id="274" name="Freeform 273"/>
              <p:cNvSpPr/>
              <p:nvPr/>
            </p:nvSpPr>
            <p:spPr>
              <a:xfrm rot="20375187" flipV="1">
                <a:off x="3877998" y="2904054"/>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5" name="Freeform 274"/>
              <p:cNvSpPr/>
              <p:nvPr/>
            </p:nvSpPr>
            <p:spPr>
              <a:xfrm rot="4147642" flipH="1">
                <a:off x="3168116" y="317479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6" name="Freeform 275"/>
              <p:cNvSpPr/>
              <p:nvPr/>
            </p:nvSpPr>
            <p:spPr>
              <a:xfrm rot="14927774" flipH="1">
                <a:off x="3444503" y="3010576"/>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0" name="Freeform 199"/>
            <p:cNvSpPr/>
            <p:nvPr/>
          </p:nvSpPr>
          <p:spPr>
            <a:xfrm flipH="1" flipV="1">
              <a:off x="5065246" y="3403843"/>
              <a:ext cx="406864" cy="14205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01" name="Group 200"/>
            <p:cNvGrpSpPr/>
            <p:nvPr/>
          </p:nvGrpSpPr>
          <p:grpSpPr>
            <a:xfrm>
              <a:off x="5607987" y="3086965"/>
              <a:ext cx="1492572" cy="650426"/>
              <a:chOff x="4523980" y="3101713"/>
              <a:chExt cx="1492572" cy="650426"/>
            </a:xfrm>
          </p:grpSpPr>
          <p:sp>
            <p:nvSpPr>
              <p:cNvPr id="271" name="Freeform 270"/>
              <p:cNvSpPr/>
              <p:nvPr/>
            </p:nvSpPr>
            <p:spPr>
              <a:xfrm rot="10611093" flipV="1">
                <a:off x="4523980" y="3521242"/>
                <a:ext cx="539919" cy="23089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2" name="Freeform 271"/>
              <p:cNvSpPr/>
              <p:nvPr/>
            </p:nvSpPr>
            <p:spPr>
              <a:xfrm rot="4147642" flipH="1">
                <a:off x="5366525" y="309168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3" name="Freeform 272"/>
              <p:cNvSpPr/>
              <p:nvPr/>
            </p:nvSpPr>
            <p:spPr>
              <a:xfrm rot="14927774" flipH="1">
                <a:off x="5647031" y="2923079"/>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2" name="Freeform 201"/>
            <p:cNvSpPr/>
            <p:nvPr/>
          </p:nvSpPr>
          <p:spPr>
            <a:xfrm rot="13300907" flipV="1">
              <a:off x="6036140" y="4333776"/>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3" name="Arc 202"/>
            <p:cNvSpPr/>
            <p:nvPr/>
          </p:nvSpPr>
          <p:spPr>
            <a:xfrm rot="2033893">
              <a:off x="6787274" y="3330135"/>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4" name="Arc 203"/>
            <p:cNvSpPr/>
            <p:nvPr/>
          </p:nvSpPr>
          <p:spPr>
            <a:xfrm rot="2883078">
              <a:off x="6150127" y="2997600"/>
              <a:ext cx="1249431"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5" name="Arc 204"/>
            <p:cNvSpPr/>
            <p:nvPr/>
          </p:nvSpPr>
          <p:spPr>
            <a:xfrm rot="2883078">
              <a:off x="4392402" y="1975754"/>
              <a:ext cx="718807"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6" name="Arc 205"/>
            <p:cNvSpPr/>
            <p:nvPr/>
          </p:nvSpPr>
          <p:spPr>
            <a:xfrm rot="19194675">
              <a:off x="3951324" y="1993064"/>
              <a:ext cx="718807" cy="733719"/>
            </a:xfrm>
            <a:prstGeom prst="arc">
              <a:avLst>
                <a:gd name="adj1" fmla="val 12586732"/>
                <a:gd name="adj2" fmla="val 19239491"/>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7" name="Arc 206"/>
            <p:cNvSpPr/>
            <p:nvPr/>
          </p:nvSpPr>
          <p:spPr>
            <a:xfrm rot="1765212">
              <a:off x="5207299" y="4929843"/>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8" name="Arc 207"/>
            <p:cNvSpPr/>
            <p:nvPr/>
          </p:nvSpPr>
          <p:spPr>
            <a:xfrm rot="10045285">
              <a:off x="3975825" y="448282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9" name="Arc 208"/>
            <p:cNvSpPr/>
            <p:nvPr/>
          </p:nvSpPr>
          <p:spPr>
            <a:xfrm rot="10800000">
              <a:off x="4423405" y="952341"/>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0" name="Arc 209"/>
            <p:cNvSpPr/>
            <p:nvPr/>
          </p:nvSpPr>
          <p:spPr>
            <a:xfrm rot="5052666" flipH="1">
              <a:off x="5200969" y="2001212"/>
              <a:ext cx="718807"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1" name="Arc 210"/>
            <p:cNvSpPr/>
            <p:nvPr/>
          </p:nvSpPr>
          <p:spPr>
            <a:xfrm rot="15795645">
              <a:off x="3955027" y="4073480"/>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2" name="Arc 211"/>
            <p:cNvSpPr/>
            <p:nvPr/>
          </p:nvSpPr>
          <p:spPr>
            <a:xfrm rot="5400000">
              <a:off x="3769466" y="4280213"/>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3" name="Arc 212"/>
            <p:cNvSpPr/>
            <p:nvPr/>
          </p:nvSpPr>
          <p:spPr>
            <a:xfrm rot="17741863">
              <a:off x="3881188" y="2969645"/>
              <a:ext cx="2611408" cy="624697"/>
            </a:xfrm>
            <a:prstGeom prst="arc">
              <a:avLst>
                <a:gd name="adj1" fmla="val 16875228"/>
                <a:gd name="adj2" fmla="val 21533932"/>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4" name="Arc 213"/>
            <p:cNvSpPr/>
            <p:nvPr/>
          </p:nvSpPr>
          <p:spPr>
            <a:xfrm rot="13562028">
              <a:off x="6282343" y="3337361"/>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5" name="Arc 214"/>
            <p:cNvSpPr/>
            <p:nvPr/>
          </p:nvSpPr>
          <p:spPr>
            <a:xfrm rot="16765918">
              <a:off x="6598656" y="1509136"/>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6" name="Arc 215"/>
            <p:cNvSpPr/>
            <p:nvPr/>
          </p:nvSpPr>
          <p:spPr>
            <a:xfrm rot="1240986">
              <a:off x="3171108" y="417598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7" name="Arc 216"/>
            <p:cNvSpPr/>
            <p:nvPr/>
          </p:nvSpPr>
          <p:spPr>
            <a:xfrm rot="11531824">
              <a:off x="2712016" y="259702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8" name="Arc 217"/>
            <p:cNvSpPr/>
            <p:nvPr/>
          </p:nvSpPr>
          <p:spPr>
            <a:xfrm rot="18310243">
              <a:off x="4417482" y="320676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19" name="Arc 218"/>
            <p:cNvSpPr/>
            <p:nvPr/>
          </p:nvSpPr>
          <p:spPr>
            <a:xfrm rot="10045285">
              <a:off x="5085395" y="3623120"/>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0" name="Arc 219"/>
            <p:cNvSpPr/>
            <p:nvPr/>
          </p:nvSpPr>
          <p:spPr>
            <a:xfrm rot="6664977">
              <a:off x="5882575" y="3923177"/>
              <a:ext cx="2678615" cy="733719"/>
            </a:xfrm>
            <a:prstGeom prst="arc">
              <a:avLst>
                <a:gd name="adj1" fmla="val 12080270"/>
                <a:gd name="adj2" fmla="val 1529840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1" name="Arc 220"/>
            <p:cNvSpPr/>
            <p:nvPr/>
          </p:nvSpPr>
          <p:spPr>
            <a:xfrm rot="3231378">
              <a:off x="5320938" y="2386534"/>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2" name="Arc 221"/>
            <p:cNvSpPr/>
            <p:nvPr/>
          </p:nvSpPr>
          <p:spPr>
            <a:xfrm rot="18011654" flipH="1">
              <a:off x="5356945" y="4223870"/>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3" name="Arc 222"/>
            <p:cNvSpPr/>
            <p:nvPr/>
          </p:nvSpPr>
          <p:spPr>
            <a:xfrm rot="17012000">
              <a:off x="4006584" y="1740508"/>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4" name="Arc 223"/>
            <p:cNvSpPr/>
            <p:nvPr/>
          </p:nvSpPr>
          <p:spPr>
            <a:xfrm rot="8347684" flipH="1">
              <a:off x="2623855" y="2876493"/>
              <a:ext cx="2678615" cy="733719"/>
            </a:xfrm>
            <a:prstGeom prst="arc">
              <a:avLst>
                <a:gd name="adj1" fmla="val 12080270"/>
                <a:gd name="adj2" fmla="val 1687528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5" name="Arc 224"/>
            <p:cNvSpPr/>
            <p:nvPr/>
          </p:nvSpPr>
          <p:spPr>
            <a:xfrm rot="1540875" flipH="1">
              <a:off x="6855753" y="4430380"/>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6" name="Arc 225"/>
            <p:cNvSpPr/>
            <p:nvPr/>
          </p:nvSpPr>
          <p:spPr>
            <a:xfrm rot="12812526">
              <a:off x="6408730" y="1933460"/>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7" name="Arc 226"/>
            <p:cNvSpPr/>
            <p:nvPr/>
          </p:nvSpPr>
          <p:spPr>
            <a:xfrm rot="18064140">
              <a:off x="4976171" y="4107312"/>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28" name="Arc 227"/>
            <p:cNvSpPr/>
            <p:nvPr/>
          </p:nvSpPr>
          <p:spPr>
            <a:xfrm rot="11869547">
              <a:off x="4559712" y="3802862"/>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229" name="Straight Connector 228"/>
            <p:cNvCxnSpPr/>
            <p:nvPr/>
          </p:nvCxnSpPr>
          <p:spPr>
            <a:xfrm>
              <a:off x="7797800" y="5350933"/>
              <a:ext cx="596900" cy="0"/>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7802039" y="5537197"/>
              <a:ext cx="596900"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8458201" y="5176687"/>
              <a:ext cx="580800" cy="307777"/>
            </a:xfrm>
            <a:prstGeom prst="rect">
              <a:avLst/>
            </a:prstGeom>
            <a:noFill/>
          </p:spPr>
          <p:txBody>
            <a:bodyPr wrap="none" rtlCol="0">
              <a:spAutoFit/>
            </a:bodyPr>
            <a:lstStyle/>
            <a:p>
              <a:r>
                <a:rPr lang="en-GB" sz="1400" b="1" dirty="0">
                  <a:solidFill>
                    <a:prstClr val="black">
                      <a:lumMod val="50000"/>
                      <a:lumOff val="50000"/>
                    </a:prstClr>
                  </a:solidFill>
                </a:rPr>
                <a:t>weak</a:t>
              </a:r>
            </a:p>
          </p:txBody>
        </p:sp>
        <p:sp>
          <p:nvSpPr>
            <p:cNvPr id="232" name="TextBox 231"/>
            <p:cNvSpPr txBox="1"/>
            <p:nvPr/>
          </p:nvSpPr>
          <p:spPr>
            <a:xfrm>
              <a:off x="8462439" y="5371417"/>
              <a:ext cx="656590" cy="307777"/>
            </a:xfrm>
            <a:prstGeom prst="rect">
              <a:avLst/>
            </a:prstGeom>
            <a:noFill/>
          </p:spPr>
          <p:txBody>
            <a:bodyPr wrap="none" rtlCol="0">
              <a:spAutoFit/>
            </a:bodyPr>
            <a:lstStyle/>
            <a:p>
              <a:r>
                <a:rPr lang="en-GB" sz="1400" b="1" dirty="0">
                  <a:solidFill>
                    <a:prstClr val="black"/>
                  </a:solidFill>
                </a:rPr>
                <a:t>strong</a:t>
              </a:r>
            </a:p>
          </p:txBody>
        </p:sp>
        <p:sp>
          <p:nvSpPr>
            <p:cNvPr id="233" name="Arc 232"/>
            <p:cNvSpPr/>
            <p:nvPr/>
          </p:nvSpPr>
          <p:spPr>
            <a:xfrm rot="15547959">
              <a:off x="4154108" y="2779272"/>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34" name="Arc 233"/>
            <p:cNvSpPr/>
            <p:nvPr/>
          </p:nvSpPr>
          <p:spPr>
            <a:xfrm rot="8787474" flipV="1">
              <a:off x="5648698" y="194525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35" name="Freeform 234"/>
            <p:cNvSpPr/>
            <p:nvPr/>
          </p:nvSpPr>
          <p:spPr>
            <a:xfrm rot="10611093" flipV="1">
              <a:off x="7101347" y="3007188"/>
              <a:ext cx="539919" cy="23089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36" name="Group 235"/>
            <p:cNvGrpSpPr/>
            <p:nvPr/>
          </p:nvGrpSpPr>
          <p:grpSpPr>
            <a:xfrm>
              <a:off x="3227947" y="1366543"/>
              <a:ext cx="4703770" cy="3952414"/>
              <a:chOff x="3227947" y="1366543"/>
              <a:chExt cx="4703770" cy="3952414"/>
            </a:xfrm>
          </p:grpSpPr>
          <p:sp>
            <p:nvSpPr>
              <p:cNvPr id="237" name="Isosceles Triangle 1"/>
              <p:cNvSpPr/>
              <p:nvPr/>
            </p:nvSpPr>
            <p:spPr>
              <a:xfrm>
                <a:off x="3956341" y="318404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8" name="Isosceles Triangle 1"/>
              <p:cNvSpPr/>
              <p:nvPr/>
            </p:nvSpPr>
            <p:spPr>
              <a:xfrm>
                <a:off x="4685558" y="313541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9" name="Isosceles Triangle 1"/>
              <p:cNvSpPr/>
              <p:nvPr/>
            </p:nvSpPr>
            <p:spPr>
              <a:xfrm>
                <a:off x="6168527" y="311301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AA72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0" name="Isosceles Triangle 1"/>
              <p:cNvSpPr/>
              <p:nvPr/>
            </p:nvSpPr>
            <p:spPr>
              <a:xfrm>
                <a:off x="6853812" y="311415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AA72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1" name="Isosceles Triangle 1"/>
              <p:cNvSpPr/>
              <p:nvPr/>
            </p:nvSpPr>
            <p:spPr>
              <a:xfrm>
                <a:off x="5663361" y="191683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2" name="Isosceles Triangle 1"/>
              <p:cNvSpPr/>
              <p:nvPr/>
            </p:nvSpPr>
            <p:spPr>
              <a:xfrm>
                <a:off x="6738782" y="157151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3" name="Isosceles Triangle 1"/>
              <p:cNvSpPr/>
              <p:nvPr/>
            </p:nvSpPr>
            <p:spPr>
              <a:xfrm>
                <a:off x="6560774" y="440086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4" name="Isosceles Triangle 1"/>
              <p:cNvSpPr/>
              <p:nvPr/>
            </p:nvSpPr>
            <p:spPr>
              <a:xfrm>
                <a:off x="5809333" y="4140779"/>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5" name="Isosceles Triangle 1"/>
              <p:cNvSpPr/>
              <p:nvPr/>
            </p:nvSpPr>
            <p:spPr>
              <a:xfrm>
                <a:off x="6284145" y="244769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6" name="Isosceles Triangle 1"/>
              <p:cNvSpPr/>
              <p:nvPr/>
            </p:nvSpPr>
            <p:spPr>
              <a:xfrm>
                <a:off x="7295345" y="424459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7" name="Isosceles Triangle 1"/>
              <p:cNvSpPr/>
              <p:nvPr/>
            </p:nvSpPr>
            <p:spPr>
              <a:xfrm>
                <a:off x="4721676" y="493282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8" name="Isosceles Triangle 1"/>
              <p:cNvSpPr/>
              <p:nvPr/>
            </p:nvSpPr>
            <p:spPr>
              <a:xfrm>
                <a:off x="7504037" y="32612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9" name="Isosceles Triangle 1"/>
              <p:cNvSpPr/>
              <p:nvPr/>
            </p:nvSpPr>
            <p:spPr>
              <a:xfrm>
                <a:off x="6176993" y="4852837"/>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0" name="Isosceles Triangle 1"/>
              <p:cNvSpPr/>
              <p:nvPr/>
            </p:nvSpPr>
            <p:spPr>
              <a:xfrm>
                <a:off x="6947727" y="22912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1" name="Isosceles Triangle 1"/>
              <p:cNvSpPr/>
              <p:nvPr/>
            </p:nvSpPr>
            <p:spPr>
              <a:xfrm>
                <a:off x="7517394" y="256798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2" name="Isosceles Triangle 1"/>
              <p:cNvSpPr/>
              <p:nvPr/>
            </p:nvSpPr>
            <p:spPr>
              <a:xfrm>
                <a:off x="7077020" y="369393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3" name="Isosceles Triangle 1"/>
              <p:cNvSpPr/>
              <p:nvPr/>
            </p:nvSpPr>
            <p:spPr>
              <a:xfrm>
                <a:off x="5335800" y="397865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4" name="Isosceles Triangle 1"/>
              <p:cNvSpPr/>
              <p:nvPr/>
            </p:nvSpPr>
            <p:spPr>
              <a:xfrm>
                <a:off x="4160036" y="45996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5" name="Isosceles Triangle 1"/>
              <p:cNvSpPr/>
              <p:nvPr/>
            </p:nvSpPr>
            <p:spPr>
              <a:xfrm>
                <a:off x="3227947" y="388125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6" name="Isosceles Triangle 1"/>
              <p:cNvSpPr/>
              <p:nvPr/>
            </p:nvSpPr>
            <p:spPr>
              <a:xfrm>
                <a:off x="4362616" y="37088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7" name="Isosceles Triangle 1"/>
              <p:cNvSpPr/>
              <p:nvPr/>
            </p:nvSpPr>
            <p:spPr>
              <a:xfrm>
                <a:off x="3332460" y="311990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8" name="Isosceles Triangle 1"/>
              <p:cNvSpPr/>
              <p:nvPr/>
            </p:nvSpPr>
            <p:spPr>
              <a:xfrm>
                <a:off x="6322193" y="373517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9" name="Isosceles Triangle 1"/>
              <p:cNvSpPr/>
              <p:nvPr/>
            </p:nvSpPr>
            <p:spPr>
              <a:xfrm>
                <a:off x="5358005" y="46282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0" name="Isosceles Triangle 1"/>
              <p:cNvSpPr/>
              <p:nvPr/>
            </p:nvSpPr>
            <p:spPr>
              <a:xfrm>
                <a:off x="4279769" y="178428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1" name="Isosceles Triangle 1"/>
              <p:cNvSpPr/>
              <p:nvPr/>
            </p:nvSpPr>
            <p:spPr>
              <a:xfrm>
                <a:off x="5023739" y="14666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2" name="Isosceles Triangle 1"/>
              <p:cNvSpPr/>
              <p:nvPr/>
            </p:nvSpPr>
            <p:spPr>
              <a:xfrm>
                <a:off x="4861890" y="199536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3" name="Isosceles Triangle 1"/>
              <p:cNvSpPr/>
              <p:nvPr/>
            </p:nvSpPr>
            <p:spPr>
              <a:xfrm>
                <a:off x="3626194" y="236173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4" name="Isosceles Triangle 1"/>
              <p:cNvSpPr/>
              <p:nvPr/>
            </p:nvSpPr>
            <p:spPr>
              <a:xfrm>
                <a:off x="5765128" y="136654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5" name="Isosceles Triangle 1"/>
              <p:cNvSpPr/>
              <p:nvPr/>
            </p:nvSpPr>
            <p:spPr>
              <a:xfrm>
                <a:off x="3879052" y="408801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6" name="Isosceles Triangle 1"/>
              <p:cNvSpPr/>
              <p:nvPr/>
            </p:nvSpPr>
            <p:spPr>
              <a:xfrm>
                <a:off x="6181899" y="174837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7" name="Isosceles Triangle 1"/>
              <p:cNvSpPr/>
              <p:nvPr/>
            </p:nvSpPr>
            <p:spPr>
              <a:xfrm>
                <a:off x="4740103" y="4273399"/>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8" name="Isosceles Triangle 1"/>
              <p:cNvSpPr/>
              <p:nvPr/>
            </p:nvSpPr>
            <p:spPr>
              <a:xfrm>
                <a:off x="5444958" y="337228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9" name="Isosceles Triangle 1"/>
              <p:cNvSpPr/>
              <p:nvPr/>
            </p:nvSpPr>
            <p:spPr>
              <a:xfrm>
                <a:off x="5395010" y="253351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AA72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0" name="Isosceles Triangle 1"/>
              <p:cNvSpPr/>
              <p:nvPr/>
            </p:nvSpPr>
            <p:spPr>
              <a:xfrm>
                <a:off x="4287421" y="25540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2" name="Rectangle 1"/>
          <p:cNvSpPr/>
          <p:nvPr/>
        </p:nvSpPr>
        <p:spPr>
          <a:xfrm>
            <a:off x="139082" y="-62"/>
            <a:ext cx="8897414" cy="530915"/>
          </a:xfrm>
          <a:prstGeom prst="rect">
            <a:avLst/>
          </a:prstGeom>
        </p:spPr>
        <p:txBody>
          <a:bodyPr wrap="square">
            <a:spAutoFit/>
          </a:bodyPr>
          <a:lstStyle/>
          <a:p>
            <a:pPr algn="ctr" fontAlgn="auto">
              <a:lnSpc>
                <a:spcPct val="150000"/>
              </a:lnSpc>
              <a:spcBef>
                <a:spcPts val="0"/>
              </a:spcBef>
              <a:spcAft>
                <a:spcPts val="0"/>
              </a:spcAft>
            </a:pPr>
            <a:r>
              <a:rPr lang="en-GB" sz="1900" dirty="0">
                <a:solidFill>
                  <a:prstClr val="black"/>
                </a:solidFill>
                <a:latin typeface="Arial" pitchFamily="34" charset="0"/>
                <a:cs typeface="Arial" pitchFamily="34" charset="0"/>
              </a:rPr>
              <a:t>Cells that fire together, wire together with strong connections</a:t>
            </a:r>
            <a:endParaRPr lang="en-GB" sz="1900" dirty="0">
              <a:solidFill>
                <a:prstClr val="black"/>
              </a:solidFill>
            </a:endParaRPr>
          </a:p>
        </p:txBody>
      </p:sp>
    </p:spTree>
    <p:extLst>
      <p:ext uri="{BB962C8B-B14F-4D97-AF65-F5344CB8AC3E}">
        <p14:creationId xmlns:p14="http://schemas.microsoft.com/office/powerpoint/2010/main" val="3984685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68576" y="82988"/>
            <a:ext cx="9039928" cy="384721"/>
          </a:xfrm>
          <a:prstGeom prst="rect">
            <a:avLst/>
          </a:prstGeom>
          <a:noFill/>
        </p:spPr>
        <p:txBody>
          <a:bodyPr wrap="square" rtlCol="0">
            <a:spAutoFit/>
          </a:bodyPr>
          <a:lstStyle/>
          <a:p>
            <a:pPr algn="ctr" fontAlgn="auto">
              <a:spcBef>
                <a:spcPts val="0"/>
              </a:spcBef>
              <a:spcAft>
                <a:spcPts val="0"/>
              </a:spcAft>
            </a:pPr>
            <a:r>
              <a:rPr lang="en-US" sz="1900" dirty="0">
                <a:solidFill>
                  <a:prstClr val="black"/>
                </a:solidFill>
                <a:latin typeface="Arial" pitchFamily="34" charset="0"/>
                <a:cs typeface="Arial" pitchFamily="34" charset="0"/>
              </a:rPr>
              <a:t>Connectivity of cortical inhibitory interneurons</a:t>
            </a:r>
          </a:p>
        </p:txBody>
      </p:sp>
      <p:pic>
        <p:nvPicPr>
          <p:cNvPr id="156" name="Picture 155"/>
          <p:cNvPicPr>
            <a:picLocks noChangeAspect="1"/>
          </p:cNvPicPr>
          <p:nvPr/>
        </p:nvPicPr>
        <p:blipFill>
          <a:blip r:embed="rId2"/>
          <a:stretch>
            <a:fillRect/>
          </a:stretch>
        </p:blipFill>
        <p:spPr>
          <a:xfrm>
            <a:off x="831672" y="1730324"/>
            <a:ext cx="3240360" cy="2968560"/>
          </a:xfrm>
          <a:prstGeom prst="rect">
            <a:avLst/>
          </a:prstGeom>
        </p:spPr>
      </p:pic>
      <p:grpSp>
        <p:nvGrpSpPr>
          <p:cNvPr id="199" name="Group 198"/>
          <p:cNvGrpSpPr/>
          <p:nvPr/>
        </p:nvGrpSpPr>
        <p:grpSpPr>
          <a:xfrm>
            <a:off x="4427984" y="1604280"/>
            <a:ext cx="3170316" cy="3840944"/>
            <a:chOff x="251520" y="2398550"/>
            <a:chExt cx="2923483" cy="3541898"/>
          </a:xfrm>
        </p:grpSpPr>
        <p:sp>
          <p:nvSpPr>
            <p:cNvPr id="200" name="Arc 199"/>
            <p:cNvSpPr/>
            <p:nvPr/>
          </p:nvSpPr>
          <p:spPr>
            <a:xfrm rot="5721979" flipH="1" flipV="1">
              <a:off x="2228467" y="2495670"/>
              <a:ext cx="607138" cy="1285934"/>
            </a:xfrm>
            <a:prstGeom prst="arc">
              <a:avLst>
                <a:gd name="adj1" fmla="val 17190501"/>
                <a:gd name="adj2" fmla="val 410427"/>
              </a:avLst>
            </a:prstGeom>
            <a:ln w="28575">
              <a:solidFill>
                <a:schemeClr val="tx2">
                  <a:lumMod val="60000"/>
                  <a:lumOff val="40000"/>
                </a:schemeClr>
              </a:soli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solidFill>
                  <a:prstClr val="black"/>
                </a:solidFill>
              </a:endParaRPr>
            </a:p>
          </p:txBody>
        </p:sp>
        <p:grpSp>
          <p:nvGrpSpPr>
            <p:cNvPr id="201" name="Group 200"/>
            <p:cNvGrpSpPr/>
            <p:nvPr/>
          </p:nvGrpSpPr>
          <p:grpSpPr>
            <a:xfrm>
              <a:off x="251520" y="5013176"/>
              <a:ext cx="2490797" cy="927272"/>
              <a:chOff x="138334" y="5596220"/>
              <a:chExt cx="2490797" cy="927272"/>
            </a:xfrm>
          </p:grpSpPr>
          <p:sp>
            <p:nvSpPr>
              <p:cNvPr id="221" name="TextBox 222"/>
              <p:cNvSpPr txBox="1">
                <a:spLocks noChangeArrowheads="1"/>
              </p:cNvSpPr>
              <p:nvPr/>
            </p:nvSpPr>
            <p:spPr bwMode="auto">
              <a:xfrm>
                <a:off x="138334" y="5938717"/>
                <a:ext cx="1840084"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sz="1600" dirty="0">
                    <a:solidFill>
                      <a:prstClr val="black"/>
                    </a:solidFill>
                  </a:rPr>
                  <a:t>Excitatory </a:t>
                </a:r>
              </a:p>
              <a:p>
                <a:pPr algn="ctr" eaLnBrk="1" hangingPunct="1"/>
                <a:r>
                  <a:rPr lang="en-GB" sz="1600" dirty="0">
                    <a:solidFill>
                      <a:prstClr val="black"/>
                    </a:solidFill>
                  </a:rPr>
                  <a:t>cell</a:t>
                </a:r>
              </a:p>
            </p:txBody>
          </p:sp>
          <p:sp>
            <p:nvSpPr>
              <p:cNvPr id="222" name="Rectangle 221"/>
              <p:cNvSpPr/>
              <p:nvPr/>
            </p:nvSpPr>
            <p:spPr>
              <a:xfrm>
                <a:off x="1589423" y="5935611"/>
                <a:ext cx="1039708" cy="584775"/>
              </a:xfrm>
              <a:prstGeom prst="rect">
                <a:avLst/>
              </a:prstGeom>
            </p:spPr>
            <p:txBody>
              <a:bodyPr wrap="none">
                <a:spAutoFit/>
              </a:bodyPr>
              <a:lstStyle/>
              <a:p>
                <a:pPr algn="ctr"/>
                <a:r>
                  <a:rPr lang="en-GB" sz="1600" dirty="0">
                    <a:solidFill>
                      <a:prstClr val="black"/>
                    </a:solidFill>
                    <a:latin typeface="Calibri"/>
                  </a:rPr>
                  <a:t>Inhibitory </a:t>
                </a:r>
              </a:p>
              <a:p>
                <a:pPr algn="ctr"/>
                <a:r>
                  <a:rPr lang="en-GB" sz="1600" dirty="0">
                    <a:solidFill>
                      <a:prstClr val="black"/>
                    </a:solidFill>
                    <a:latin typeface="Calibri"/>
                  </a:rPr>
                  <a:t>cell types</a:t>
                </a:r>
              </a:p>
            </p:txBody>
          </p:sp>
          <p:cxnSp>
            <p:nvCxnSpPr>
              <p:cNvPr id="223" name="Straight Connector 222"/>
              <p:cNvCxnSpPr/>
              <p:nvPr/>
            </p:nvCxnSpPr>
            <p:spPr>
              <a:xfrm flipV="1">
                <a:off x="1098481" y="5612263"/>
                <a:ext cx="0" cy="339505"/>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1919172" y="5596220"/>
                <a:ext cx="0" cy="339505"/>
              </a:xfrm>
              <a:prstGeom prst="line">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2071572" y="5596220"/>
                <a:ext cx="0" cy="339505"/>
              </a:xfrm>
              <a:prstGeom prst="line">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2223972" y="5599567"/>
                <a:ext cx="0" cy="339505"/>
              </a:xfrm>
              <a:prstGeom prst="line">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02" name="Arc 201"/>
            <p:cNvSpPr/>
            <p:nvPr/>
          </p:nvSpPr>
          <p:spPr>
            <a:xfrm rot="5721979">
              <a:off x="2027433" y="2095442"/>
              <a:ext cx="607138" cy="1285934"/>
            </a:xfrm>
            <a:prstGeom prst="arc">
              <a:avLst>
                <a:gd name="adj1" fmla="val 17190501"/>
                <a:gd name="adj2" fmla="val 410427"/>
              </a:avLst>
            </a:prstGeom>
            <a:ln w="28575">
              <a:solidFill>
                <a:srgbClr val="7030A0"/>
              </a:soli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200">
                <a:solidFill>
                  <a:prstClr val="black"/>
                </a:solidFill>
              </a:endParaRPr>
            </a:p>
          </p:txBody>
        </p:sp>
        <p:grpSp>
          <p:nvGrpSpPr>
            <p:cNvPr id="203" name="Group 202"/>
            <p:cNvGrpSpPr/>
            <p:nvPr/>
          </p:nvGrpSpPr>
          <p:grpSpPr>
            <a:xfrm>
              <a:off x="772374" y="2398550"/>
              <a:ext cx="851703" cy="2517451"/>
              <a:chOff x="2904976" y="988749"/>
              <a:chExt cx="587596" cy="1662845"/>
            </a:xfrm>
          </p:grpSpPr>
          <p:sp>
            <p:nvSpPr>
              <p:cNvPr id="214" name="Freeform 213"/>
              <p:cNvSpPr/>
              <p:nvPr/>
            </p:nvSpPr>
            <p:spPr>
              <a:xfrm>
                <a:off x="3155877" y="1003504"/>
                <a:ext cx="60437" cy="1352003"/>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sp>
            <p:nvSpPr>
              <p:cNvPr id="215" name="Freeform 214"/>
              <p:cNvSpPr/>
              <p:nvPr/>
            </p:nvSpPr>
            <p:spPr>
              <a:xfrm rot="2332539">
                <a:off x="3239368" y="988749"/>
                <a:ext cx="74551" cy="335501"/>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sp>
            <p:nvSpPr>
              <p:cNvPr id="216" name="Freeform 215"/>
              <p:cNvSpPr/>
              <p:nvPr/>
            </p:nvSpPr>
            <p:spPr>
              <a:xfrm rot="17824961" flipH="1">
                <a:off x="2914774" y="1065877"/>
                <a:ext cx="343208" cy="362803"/>
              </a:xfrm>
              <a:custGeom>
                <a:avLst/>
                <a:gdLst>
                  <a:gd name="connsiteX0" fmla="*/ 43543 w 50800"/>
                  <a:gd name="connsiteY0" fmla="*/ 402772 h 402772"/>
                  <a:gd name="connsiteX1" fmla="*/ 43543 w 50800"/>
                  <a:gd name="connsiteY1" fmla="*/ 217714 h 402772"/>
                  <a:gd name="connsiteX2" fmla="*/ 0 w 50800"/>
                  <a:gd name="connsiteY2" fmla="*/ 0 h 402772"/>
                  <a:gd name="connsiteX3" fmla="*/ 0 w 50800"/>
                  <a:gd name="connsiteY3" fmla="*/ 0 h 402772"/>
                </a:gdLst>
                <a:ahLst/>
                <a:cxnLst>
                  <a:cxn ang="0">
                    <a:pos x="connsiteX0" y="connsiteY0"/>
                  </a:cxn>
                  <a:cxn ang="0">
                    <a:pos x="connsiteX1" y="connsiteY1"/>
                  </a:cxn>
                  <a:cxn ang="0">
                    <a:pos x="connsiteX2" y="connsiteY2"/>
                  </a:cxn>
                  <a:cxn ang="0">
                    <a:pos x="connsiteX3" y="connsiteY3"/>
                  </a:cxn>
                </a:cxnLst>
                <a:rect l="l" t="t" r="r" b="b"/>
                <a:pathLst>
                  <a:path w="50800" h="402772">
                    <a:moveTo>
                      <a:pt x="43543" y="402772"/>
                    </a:moveTo>
                    <a:cubicBezTo>
                      <a:pt x="47171" y="343807"/>
                      <a:pt x="50800" y="284843"/>
                      <a:pt x="43543" y="217714"/>
                    </a:cubicBezTo>
                    <a:cubicBezTo>
                      <a:pt x="36286" y="150585"/>
                      <a:pt x="0" y="0"/>
                      <a:pt x="0" y="0"/>
                    </a:cubicBezTo>
                    <a:lnTo>
                      <a:pt x="0" y="0"/>
                    </a:lnTo>
                  </a:path>
                </a:pathLst>
              </a:cu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sz="1200">
                  <a:solidFill>
                    <a:prstClr val="black"/>
                  </a:solidFill>
                </a:endParaRPr>
              </a:p>
            </p:txBody>
          </p:sp>
          <p:cxnSp>
            <p:nvCxnSpPr>
              <p:cNvPr id="217" name="Straight Connector 216"/>
              <p:cNvCxnSpPr/>
              <p:nvPr/>
            </p:nvCxnSpPr>
            <p:spPr>
              <a:xfrm>
                <a:off x="3384520" y="2344832"/>
                <a:ext cx="108052" cy="41296"/>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2923899" y="2348642"/>
                <a:ext cx="108052" cy="41296"/>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3207546" y="2353561"/>
                <a:ext cx="135" cy="298033"/>
              </a:xfrm>
              <a:prstGeom prst="line">
                <a:avLst/>
              </a:prstGeom>
              <a:ln w="28575" cap="rnd">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Isosceles Triangle 219"/>
              <p:cNvSpPr/>
              <p:nvPr/>
            </p:nvSpPr>
            <p:spPr>
              <a:xfrm>
                <a:off x="3012281" y="2049896"/>
                <a:ext cx="390530" cy="308740"/>
              </a:xfrm>
              <a:prstGeom prst="triangle">
                <a:avLst/>
              </a:prstGeom>
              <a:solidFill>
                <a:schemeClr val="bg1">
                  <a:lumMod val="65000"/>
                </a:schemeClr>
              </a:solidFill>
              <a:ln w="28575"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prstClr val="white"/>
                  </a:solidFill>
                </a:endParaRPr>
              </a:p>
            </p:txBody>
          </p:sp>
        </p:grpSp>
        <p:cxnSp>
          <p:nvCxnSpPr>
            <p:cNvPr id="204" name="Straight Arrow Connector 203"/>
            <p:cNvCxnSpPr/>
            <p:nvPr/>
          </p:nvCxnSpPr>
          <p:spPr>
            <a:xfrm flipH="1">
              <a:off x="1237771" y="2959813"/>
              <a:ext cx="893401" cy="0"/>
            </a:xfrm>
            <a:prstGeom prst="straightConnector1">
              <a:avLst/>
            </a:prstGeom>
            <a:ln w="28575">
              <a:solidFill>
                <a:schemeClr val="tx2">
                  <a:lumMod val="60000"/>
                  <a:lumOff val="40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H="1" flipV="1">
              <a:off x="1401817" y="2671903"/>
              <a:ext cx="268947" cy="287910"/>
            </a:xfrm>
            <a:prstGeom prst="straightConnector1">
              <a:avLst/>
            </a:prstGeom>
            <a:ln w="28575">
              <a:solidFill>
                <a:schemeClr val="tx2">
                  <a:lumMod val="60000"/>
                  <a:lumOff val="40000"/>
                </a:schemeClr>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1277119" y="3607490"/>
              <a:ext cx="946826" cy="691391"/>
              <a:chOff x="3250102" y="2109848"/>
              <a:chExt cx="653221" cy="461390"/>
            </a:xfrm>
          </p:grpSpPr>
          <p:cxnSp>
            <p:nvCxnSpPr>
              <p:cNvPr id="210" name="Straight Arrow Connector 209"/>
              <p:cNvCxnSpPr/>
              <p:nvPr/>
            </p:nvCxnSpPr>
            <p:spPr>
              <a:xfrm flipH="1" flipV="1">
                <a:off x="3279316" y="2427690"/>
                <a:ext cx="474798" cy="1"/>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a:off x="3380826" y="2427690"/>
                <a:ext cx="106674" cy="107550"/>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flipV="1">
                <a:off x="3250102" y="2109848"/>
                <a:ext cx="237397" cy="321557"/>
              </a:xfrm>
              <a:prstGeom prst="straightConnector1">
                <a:avLst/>
              </a:prstGeom>
              <a:ln w="28575">
                <a:solidFill>
                  <a:srgbClr val="FF0000"/>
                </a:solidFill>
                <a:tailEnd type="oval" w="med" len="med"/>
              </a:ln>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3627760" y="2294038"/>
                <a:ext cx="275563" cy="27720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200" b="1" dirty="0">
                    <a:solidFill>
                      <a:prstClr val="white"/>
                    </a:solidFill>
                  </a:rPr>
                  <a:t>PV</a:t>
                </a:r>
              </a:p>
            </p:txBody>
          </p:sp>
        </p:grpSp>
        <p:sp>
          <p:nvSpPr>
            <p:cNvPr id="207" name="Oval 206"/>
            <p:cNvSpPr/>
            <p:nvPr/>
          </p:nvSpPr>
          <p:spPr>
            <a:xfrm>
              <a:off x="2642489" y="2720166"/>
              <a:ext cx="362939" cy="377621"/>
            </a:xfrm>
            <a:prstGeom prst="ellipse">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GB" sz="1200" b="1" dirty="0">
                  <a:solidFill>
                    <a:prstClr val="white"/>
                  </a:solidFill>
                </a:rPr>
                <a:t>VIP</a:t>
              </a:r>
              <a:endParaRPr lang="en-US" sz="1200" b="1" dirty="0">
                <a:solidFill>
                  <a:prstClr val="white"/>
                </a:solidFill>
              </a:endParaRPr>
            </a:p>
          </p:txBody>
        </p:sp>
        <p:cxnSp>
          <p:nvCxnSpPr>
            <p:cNvPr id="208" name="Straight Arrow Connector 207"/>
            <p:cNvCxnSpPr>
              <a:stCxn id="209" idx="4"/>
            </p:cNvCxnSpPr>
            <p:nvPr/>
          </p:nvCxnSpPr>
          <p:spPr>
            <a:xfrm>
              <a:off x="2024782" y="3153551"/>
              <a:ext cx="0" cy="673911"/>
            </a:xfrm>
            <a:prstGeom prst="straightConnector1">
              <a:avLst/>
            </a:prstGeom>
            <a:ln w="28575">
              <a:solidFill>
                <a:schemeClr val="tx2">
                  <a:lumMod val="60000"/>
                  <a:lumOff val="4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09" name="Oval 208"/>
            <p:cNvSpPr/>
            <p:nvPr/>
          </p:nvSpPr>
          <p:spPr>
            <a:xfrm>
              <a:off x="1822546" y="2732773"/>
              <a:ext cx="404472" cy="420778"/>
            </a:xfrm>
            <a:prstGeom prst="ellipse">
              <a:avLst/>
            </a:prstGeom>
            <a:solidFill>
              <a:schemeClr val="tx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1200" b="1" dirty="0">
                  <a:solidFill>
                    <a:prstClr val="white"/>
                  </a:solidFill>
                </a:rPr>
                <a:t>SOM</a:t>
              </a:r>
              <a:endParaRPr lang="en-US" sz="1200" b="1" dirty="0">
                <a:solidFill>
                  <a:prstClr val="white"/>
                </a:solidFill>
              </a:endParaRPr>
            </a:p>
          </p:txBody>
        </p:sp>
      </p:grpSp>
    </p:spTree>
    <p:extLst>
      <p:ext uri="{BB962C8B-B14F-4D97-AF65-F5344CB8AC3E}">
        <p14:creationId xmlns:p14="http://schemas.microsoft.com/office/powerpoint/2010/main" val="1268296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p:cNvSpPr txBox="1"/>
          <p:nvPr/>
        </p:nvSpPr>
        <p:spPr>
          <a:xfrm>
            <a:off x="899592" y="107340"/>
            <a:ext cx="7200800" cy="369332"/>
          </a:xfrm>
          <a:prstGeom prst="rect">
            <a:avLst/>
          </a:prstGeom>
          <a:noFill/>
        </p:spPr>
        <p:txBody>
          <a:bodyPr wrap="square" rtlCol="0">
            <a:spAutoFit/>
          </a:bodyPr>
          <a:lstStyle/>
          <a:p>
            <a:pPr algn="ctr"/>
            <a:r>
              <a:rPr lang="en-US" dirty="0">
                <a:solidFill>
                  <a:srgbClr val="000000"/>
                </a:solidFill>
                <a:latin typeface="Arial"/>
                <a:cs typeface="Calibri" pitchFamily="34" charset="0"/>
              </a:rPr>
              <a:t>Less selective responses in PV+ interneurons</a:t>
            </a:r>
          </a:p>
        </p:txBody>
      </p:sp>
      <p:sp>
        <p:nvSpPr>
          <p:cNvPr id="89" name="TextBox 88">
            <a:extLst>
              <a:ext uri="{FF2B5EF4-FFF2-40B4-BE49-F238E27FC236}">
                <a16:creationId xmlns:a16="http://schemas.microsoft.com/office/drawing/2014/main" id="{009B4AE0-A822-4D77-9562-841FB33DD477}"/>
              </a:ext>
            </a:extLst>
          </p:cNvPr>
          <p:cNvSpPr txBox="1"/>
          <p:nvPr/>
        </p:nvSpPr>
        <p:spPr>
          <a:xfrm>
            <a:off x="6332168" y="6577607"/>
            <a:ext cx="2365391" cy="307777"/>
          </a:xfrm>
          <a:prstGeom prst="rect">
            <a:avLst/>
          </a:prstGeom>
          <a:noFill/>
        </p:spPr>
        <p:txBody>
          <a:bodyPr wrap="none" rtlCol="0">
            <a:spAutoFit/>
          </a:bodyPr>
          <a:lstStyle/>
          <a:p>
            <a:r>
              <a:rPr lang="en-GB" sz="1400" dirty="0" err="1">
                <a:solidFill>
                  <a:prstClr val="black"/>
                </a:solidFill>
              </a:rPr>
              <a:t>Znamenskiy</a:t>
            </a:r>
            <a:r>
              <a:rPr lang="en-GB" sz="1400" dirty="0">
                <a:solidFill>
                  <a:prstClr val="black"/>
                </a:solidFill>
              </a:rPr>
              <a:t> et al </a:t>
            </a:r>
            <a:r>
              <a:rPr lang="en-GB" sz="1400" dirty="0" err="1">
                <a:solidFill>
                  <a:prstClr val="black"/>
                </a:solidFill>
              </a:rPr>
              <a:t>biorXiv</a:t>
            </a:r>
            <a:r>
              <a:rPr lang="en-GB" sz="1400" dirty="0">
                <a:solidFill>
                  <a:prstClr val="black"/>
                </a:solidFill>
              </a:rPr>
              <a:t> 2019</a:t>
            </a:r>
          </a:p>
        </p:txBody>
      </p:sp>
      <p:pic>
        <p:nvPicPr>
          <p:cNvPr id="94" name="Picture 93">
            <a:extLst>
              <a:ext uri="{FF2B5EF4-FFF2-40B4-BE49-F238E27FC236}">
                <a16:creationId xmlns:a16="http://schemas.microsoft.com/office/drawing/2014/main" id="{0BDC6F56-8FFD-4B51-B897-6F5FD3BB50DA}"/>
              </a:ext>
            </a:extLst>
          </p:cNvPr>
          <p:cNvPicPr>
            <a:picLocks noChangeAspect="1"/>
          </p:cNvPicPr>
          <p:nvPr/>
        </p:nvPicPr>
        <p:blipFill>
          <a:blip r:embed="rId2"/>
          <a:stretch>
            <a:fillRect/>
          </a:stretch>
        </p:blipFill>
        <p:spPr>
          <a:xfrm>
            <a:off x="2483768" y="1556792"/>
            <a:ext cx="3240360" cy="3050008"/>
          </a:xfrm>
          <a:prstGeom prst="rect">
            <a:avLst/>
          </a:prstGeom>
        </p:spPr>
      </p:pic>
    </p:spTree>
    <p:extLst>
      <p:ext uri="{BB962C8B-B14F-4D97-AF65-F5344CB8AC3E}">
        <p14:creationId xmlns:p14="http://schemas.microsoft.com/office/powerpoint/2010/main" val="3433097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p:cNvSpPr txBox="1"/>
          <p:nvPr/>
        </p:nvSpPr>
        <p:spPr>
          <a:xfrm>
            <a:off x="899592" y="107340"/>
            <a:ext cx="7200800" cy="369332"/>
          </a:xfrm>
          <a:prstGeom prst="rect">
            <a:avLst/>
          </a:prstGeom>
          <a:noFill/>
        </p:spPr>
        <p:txBody>
          <a:bodyPr wrap="square" rtlCol="0">
            <a:spAutoFit/>
          </a:bodyPr>
          <a:lstStyle/>
          <a:p>
            <a:pPr algn="ctr"/>
            <a:r>
              <a:rPr lang="en-US" dirty="0">
                <a:solidFill>
                  <a:srgbClr val="000000"/>
                </a:solidFill>
                <a:latin typeface="Arial"/>
                <a:cs typeface="Calibri" pitchFamily="34" charset="0"/>
              </a:rPr>
              <a:t>Different rules of connectivity for excitatory and inhibitory neurons</a:t>
            </a:r>
          </a:p>
        </p:txBody>
      </p:sp>
      <p:pic>
        <p:nvPicPr>
          <p:cNvPr id="3" name="Picture 2">
            <a:extLst>
              <a:ext uri="{FF2B5EF4-FFF2-40B4-BE49-F238E27FC236}">
                <a16:creationId xmlns:a16="http://schemas.microsoft.com/office/drawing/2014/main" id="{81E67767-348E-4CDE-BA7F-A42AFCD0EBE4}"/>
              </a:ext>
            </a:extLst>
          </p:cNvPr>
          <p:cNvPicPr>
            <a:picLocks noChangeAspect="1"/>
          </p:cNvPicPr>
          <p:nvPr/>
        </p:nvPicPr>
        <p:blipFill>
          <a:blip r:embed="rId2"/>
          <a:stretch>
            <a:fillRect/>
          </a:stretch>
        </p:blipFill>
        <p:spPr>
          <a:xfrm>
            <a:off x="1187624" y="1340768"/>
            <a:ext cx="6300851" cy="3312368"/>
          </a:xfrm>
          <a:prstGeom prst="rect">
            <a:avLst/>
          </a:prstGeom>
        </p:spPr>
      </p:pic>
      <p:sp>
        <p:nvSpPr>
          <p:cNvPr id="89" name="TextBox 88">
            <a:extLst>
              <a:ext uri="{FF2B5EF4-FFF2-40B4-BE49-F238E27FC236}">
                <a16:creationId xmlns:a16="http://schemas.microsoft.com/office/drawing/2014/main" id="{009B4AE0-A822-4D77-9562-841FB33DD477}"/>
              </a:ext>
            </a:extLst>
          </p:cNvPr>
          <p:cNvSpPr txBox="1"/>
          <p:nvPr/>
        </p:nvSpPr>
        <p:spPr>
          <a:xfrm>
            <a:off x="6332168" y="6577607"/>
            <a:ext cx="2365391" cy="307777"/>
          </a:xfrm>
          <a:prstGeom prst="rect">
            <a:avLst/>
          </a:prstGeom>
          <a:noFill/>
        </p:spPr>
        <p:txBody>
          <a:bodyPr wrap="none" rtlCol="0">
            <a:spAutoFit/>
          </a:bodyPr>
          <a:lstStyle/>
          <a:p>
            <a:r>
              <a:rPr lang="en-GB" sz="1400" dirty="0" err="1">
                <a:solidFill>
                  <a:prstClr val="black"/>
                </a:solidFill>
              </a:rPr>
              <a:t>Znamenskiy</a:t>
            </a:r>
            <a:r>
              <a:rPr lang="en-GB" sz="1400" dirty="0">
                <a:solidFill>
                  <a:prstClr val="black"/>
                </a:solidFill>
              </a:rPr>
              <a:t> et al </a:t>
            </a:r>
            <a:r>
              <a:rPr lang="en-GB" sz="1400" dirty="0" err="1">
                <a:solidFill>
                  <a:prstClr val="black"/>
                </a:solidFill>
              </a:rPr>
              <a:t>biorXiv</a:t>
            </a:r>
            <a:r>
              <a:rPr lang="en-GB" sz="1400" dirty="0">
                <a:solidFill>
                  <a:prstClr val="black"/>
                </a:solidFill>
              </a:rPr>
              <a:t> 2019</a:t>
            </a:r>
          </a:p>
        </p:txBody>
      </p:sp>
    </p:spTree>
    <p:extLst>
      <p:ext uri="{BB962C8B-B14F-4D97-AF65-F5344CB8AC3E}">
        <p14:creationId xmlns:p14="http://schemas.microsoft.com/office/powerpoint/2010/main" val="3936778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extBox 439"/>
          <p:cNvSpPr txBox="1"/>
          <p:nvPr/>
        </p:nvSpPr>
        <p:spPr>
          <a:xfrm>
            <a:off x="1372306" y="988739"/>
            <a:ext cx="2534668" cy="307777"/>
          </a:xfrm>
          <a:prstGeom prst="rect">
            <a:avLst/>
          </a:prstGeom>
          <a:noFill/>
        </p:spPr>
        <p:txBody>
          <a:bodyPr wrap="none" rtlCol="0">
            <a:spAutoFit/>
          </a:bodyPr>
          <a:lstStyle/>
          <a:p>
            <a:pPr algn="ctr"/>
            <a:r>
              <a:rPr lang="en-GB" sz="1400" dirty="0">
                <a:solidFill>
                  <a:srgbClr val="000000"/>
                </a:solidFill>
                <a:latin typeface="Arial" pitchFamily="34" charset="0"/>
                <a:cs typeface="Arial" pitchFamily="34" charset="0"/>
              </a:rPr>
              <a:t>Sparse, selective connectivity</a:t>
            </a:r>
          </a:p>
        </p:txBody>
      </p:sp>
      <p:sp>
        <p:nvSpPr>
          <p:cNvPr id="463" name="Rounded Rectangle 462"/>
          <p:cNvSpPr/>
          <p:nvPr/>
        </p:nvSpPr>
        <p:spPr>
          <a:xfrm>
            <a:off x="1879994" y="1345684"/>
            <a:ext cx="1520075" cy="1462646"/>
          </a:xfrm>
          <a:prstGeom prst="roundRect">
            <a:avLst>
              <a:gd name="adj" fmla="val 11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cs typeface="Arial" pitchFamily="34" charset="0"/>
            </a:endParaRPr>
          </a:p>
        </p:txBody>
      </p:sp>
      <p:sp>
        <p:nvSpPr>
          <p:cNvPr id="465" name="Isosceles Triangle 464"/>
          <p:cNvSpPr/>
          <p:nvPr/>
        </p:nvSpPr>
        <p:spPr>
          <a:xfrm>
            <a:off x="2483024" y="1911166"/>
            <a:ext cx="321569" cy="2829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70" name="Isosceles Triangle 469"/>
          <p:cNvSpPr/>
          <p:nvPr/>
        </p:nvSpPr>
        <p:spPr>
          <a:xfrm>
            <a:off x="2117760" y="2338175"/>
            <a:ext cx="321569" cy="282975"/>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71" name="Isosceles Triangle 470"/>
          <p:cNvSpPr/>
          <p:nvPr/>
        </p:nvSpPr>
        <p:spPr>
          <a:xfrm>
            <a:off x="2909158" y="2329827"/>
            <a:ext cx="321569" cy="28297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72" name="Isosceles Triangle 471"/>
          <p:cNvSpPr/>
          <p:nvPr/>
        </p:nvSpPr>
        <p:spPr>
          <a:xfrm>
            <a:off x="3058558" y="1648957"/>
            <a:ext cx="321569" cy="2829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58" name="Arc 457"/>
          <p:cNvSpPr/>
          <p:nvPr/>
        </p:nvSpPr>
        <p:spPr>
          <a:xfrm rot="5010085">
            <a:off x="2119326" y="2072843"/>
            <a:ext cx="468496" cy="365561"/>
          </a:xfrm>
          <a:prstGeom prst="arc">
            <a:avLst>
              <a:gd name="adj1" fmla="val 16200000"/>
              <a:gd name="adj2" fmla="val 21161400"/>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nvGrpSpPr>
          <p:cNvPr id="78" name="Group 77"/>
          <p:cNvGrpSpPr/>
          <p:nvPr/>
        </p:nvGrpSpPr>
        <p:grpSpPr>
          <a:xfrm>
            <a:off x="1916514" y="1389955"/>
            <a:ext cx="1367527" cy="1320013"/>
            <a:chOff x="1296152" y="1389955"/>
            <a:chExt cx="1367527" cy="1320013"/>
          </a:xfrm>
        </p:grpSpPr>
        <p:grpSp>
          <p:nvGrpSpPr>
            <p:cNvPr id="75" name="Group 74"/>
            <p:cNvGrpSpPr/>
            <p:nvPr/>
          </p:nvGrpSpPr>
          <p:grpSpPr>
            <a:xfrm>
              <a:off x="1296152" y="1389955"/>
              <a:ext cx="1367527" cy="859240"/>
              <a:chOff x="1296152" y="1389955"/>
              <a:chExt cx="1367527" cy="859240"/>
            </a:xfrm>
          </p:grpSpPr>
          <p:sp>
            <p:nvSpPr>
              <p:cNvPr id="464" name="Isosceles Triangle 463"/>
              <p:cNvSpPr/>
              <p:nvPr/>
            </p:nvSpPr>
            <p:spPr>
              <a:xfrm>
                <a:off x="1858779" y="1408679"/>
                <a:ext cx="321569" cy="282975"/>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66" name="Isosceles Triangle 465"/>
              <p:cNvSpPr/>
              <p:nvPr/>
            </p:nvSpPr>
            <p:spPr>
              <a:xfrm>
                <a:off x="2342110" y="1966220"/>
                <a:ext cx="321569" cy="28297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67" name="Isosceles Triangle 466"/>
              <p:cNvSpPr/>
              <p:nvPr/>
            </p:nvSpPr>
            <p:spPr>
              <a:xfrm>
                <a:off x="1296152" y="1840181"/>
                <a:ext cx="321569" cy="28297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73" name="Isosceles Triangle 472"/>
              <p:cNvSpPr/>
              <p:nvPr/>
            </p:nvSpPr>
            <p:spPr>
              <a:xfrm>
                <a:off x="2240837" y="1389955"/>
                <a:ext cx="321569" cy="282975"/>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grpSp>
        <p:grpSp>
          <p:nvGrpSpPr>
            <p:cNvPr id="77" name="Group 76"/>
            <p:cNvGrpSpPr/>
            <p:nvPr/>
          </p:nvGrpSpPr>
          <p:grpSpPr>
            <a:xfrm>
              <a:off x="1318107" y="1500576"/>
              <a:ext cx="844022" cy="1209392"/>
              <a:chOff x="1318107" y="1500576"/>
              <a:chExt cx="844022" cy="1209392"/>
            </a:xfrm>
          </p:grpSpPr>
          <p:sp>
            <p:nvSpPr>
              <p:cNvPr id="468" name="Isosceles Triangle 467"/>
              <p:cNvSpPr/>
              <p:nvPr/>
            </p:nvSpPr>
            <p:spPr>
              <a:xfrm>
                <a:off x="1318107" y="1500576"/>
                <a:ext cx="321569" cy="28297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69" name="Isosceles Triangle 468"/>
              <p:cNvSpPr/>
              <p:nvPr/>
            </p:nvSpPr>
            <p:spPr>
              <a:xfrm>
                <a:off x="1840560" y="2426993"/>
                <a:ext cx="321569" cy="28297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59" name="Arc 458"/>
              <p:cNvSpPr/>
              <p:nvPr/>
            </p:nvSpPr>
            <p:spPr>
              <a:xfrm rot="20427414">
                <a:off x="1487414" y="1751676"/>
                <a:ext cx="419569" cy="436422"/>
              </a:xfrm>
              <a:prstGeom prst="arc">
                <a:avLst>
                  <a:gd name="adj1" fmla="val 17014968"/>
                  <a:gd name="adj2" fmla="val 628174"/>
                </a:avLst>
              </a:prstGeom>
              <a:ln w="19050">
                <a:solidFill>
                  <a:srgbClr val="FFCC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grpSp>
      <p:sp>
        <p:nvSpPr>
          <p:cNvPr id="460" name="Arc 459"/>
          <p:cNvSpPr/>
          <p:nvPr/>
        </p:nvSpPr>
        <p:spPr>
          <a:xfrm rot="16642502">
            <a:off x="2246546" y="2153916"/>
            <a:ext cx="419569" cy="436422"/>
          </a:xfrm>
          <a:prstGeom prst="arc">
            <a:avLst/>
          </a:prstGeom>
          <a:ln w="19050">
            <a:solidFill>
              <a:srgbClr val="FF0066"/>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461" name="Arc 460"/>
          <p:cNvSpPr/>
          <p:nvPr/>
        </p:nvSpPr>
        <p:spPr>
          <a:xfrm rot="16932928" flipV="1">
            <a:off x="2614419" y="2130834"/>
            <a:ext cx="331166" cy="506868"/>
          </a:xfrm>
          <a:prstGeom prst="arc">
            <a:avLst>
              <a:gd name="adj1" fmla="val 16899123"/>
              <a:gd name="adj2" fmla="val 964903"/>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462" name="Arc 461"/>
          <p:cNvSpPr/>
          <p:nvPr/>
        </p:nvSpPr>
        <p:spPr>
          <a:xfrm rot="5877192" flipV="1">
            <a:off x="2758094" y="1994256"/>
            <a:ext cx="419569" cy="436422"/>
          </a:xfrm>
          <a:prstGeom prst="arc">
            <a:avLst>
              <a:gd name="adj1" fmla="val 17418039"/>
              <a:gd name="adj2" fmla="val 643654"/>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474" name="Arc 473"/>
          <p:cNvSpPr/>
          <p:nvPr/>
        </p:nvSpPr>
        <p:spPr>
          <a:xfrm rot="13316492" flipV="1">
            <a:off x="2736445" y="1828096"/>
            <a:ext cx="328758" cy="559987"/>
          </a:xfrm>
          <a:prstGeom prst="arc">
            <a:avLst>
              <a:gd name="adj1" fmla="val 16899123"/>
              <a:gd name="adj2" fmla="val 964903"/>
            </a:avLst>
          </a:prstGeom>
          <a:ln w="19050">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nvGrpSpPr>
          <p:cNvPr id="478" name="Group 477"/>
          <p:cNvGrpSpPr/>
          <p:nvPr/>
        </p:nvGrpSpPr>
        <p:grpSpPr>
          <a:xfrm>
            <a:off x="1547664" y="3244994"/>
            <a:ext cx="1908413" cy="1447902"/>
            <a:chOff x="974165" y="4569177"/>
            <a:chExt cx="1908413" cy="1447902"/>
          </a:xfrm>
        </p:grpSpPr>
        <p:grpSp>
          <p:nvGrpSpPr>
            <p:cNvPr id="442" name="Group 441"/>
            <p:cNvGrpSpPr/>
            <p:nvPr/>
          </p:nvGrpSpPr>
          <p:grpSpPr>
            <a:xfrm>
              <a:off x="1297882" y="4569177"/>
              <a:ext cx="1517521" cy="1050762"/>
              <a:chOff x="890194" y="1196109"/>
              <a:chExt cx="1334683" cy="924161"/>
            </a:xfrm>
          </p:grpSpPr>
          <p:sp>
            <p:nvSpPr>
              <p:cNvPr id="443" name="Line 10"/>
              <p:cNvSpPr>
                <a:spLocks noChangeShapeType="1"/>
              </p:cNvSpPr>
              <p:nvPr/>
            </p:nvSpPr>
            <p:spPr bwMode="auto">
              <a:xfrm flipV="1">
                <a:off x="2224877"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sp>
            <p:nvSpPr>
              <p:cNvPr id="444" name="Line 12"/>
              <p:cNvSpPr>
                <a:spLocks noChangeShapeType="1"/>
              </p:cNvSpPr>
              <p:nvPr/>
            </p:nvSpPr>
            <p:spPr bwMode="auto">
              <a:xfrm>
                <a:off x="890194" y="2120270"/>
                <a:ext cx="133468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sp>
            <p:nvSpPr>
              <p:cNvPr id="445" name="Line 13"/>
              <p:cNvSpPr>
                <a:spLocks noChangeShapeType="1"/>
              </p:cNvSpPr>
              <p:nvPr/>
            </p:nvSpPr>
            <p:spPr bwMode="auto">
              <a:xfrm flipV="1">
                <a:off x="890194"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grpSp>
        <p:grpSp>
          <p:nvGrpSpPr>
            <p:cNvPr id="446" name="Group 445"/>
            <p:cNvGrpSpPr/>
            <p:nvPr/>
          </p:nvGrpSpPr>
          <p:grpSpPr>
            <a:xfrm>
              <a:off x="1521580" y="4618315"/>
              <a:ext cx="1067153" cy="1001623"/>
              <a:chOff x="-7108825" y="3992474"/>
              <a:chExt cx="6410325" cy="2933700"/>
            </a:xfrm>
          </p:grpSpPr>
          <p:sp>
            <p:nvSpPr>
              <p:cNvPr id="447"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sp>
            <p:nvSpPr>
              <p:cNvPr id="448"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sp>
            <p:nvSpPr>
              <p:cNvPr id="449"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srgbClr val="000000"/>
                  </a:solidFill>
                  <a:latin typeface="Arial" pitchFamily="34" charset="0"/>
                  <a:cs typeface="Arial" pitchFamily="34" charset="0"/>
                </a:endParaRPr>
              </a:p>
            </p:txBody>
          </p:sp>
        </p:grpSp>
        <p:sp>
          <p:nvSpPr>
            <p:cNvPr id="456" name="TextBox 455"/>
            <p:cNvSpPr txBox="1"/>
            <p:nvPr/>
          </p:nvSpPr>
          <p:spPr>
            <a:xfrm rot="16200000">
              <a:off x="672319" y="4947539"/>
              <a:ext cx="875561" cy="271869"/>
            </a:xfrm>
            <a:prstGeom prst="rect">
              <a:avLst/>
            </a:prstGeom>
            <a:noFill/>
          </p:spPr>
          <p:txBody>
            <a:bodyPr wrap="none" rtlCol="0">
              <a:spAutoFit/>
            </a:bodyPr>
            <a:lstStyle/>
            <a:p>
              <a:pPr algn="ctr">
                <a:lnSpc>
                  <a:spcPts val="1400"/>
                </a:lnSpc>
              </a:pPr>
              <a:r>
                <a:rPr lang="en-GB" sz="1200" dirty="0">
                  <a:solidFill>
                    <a:srgbClr val="000000"/>
                  </a:solidFill>
                  <a:latin typeface="Arial" pitchFamily="34" charset="0"/>
                  <a:cs typeface="Arial" pitchFamily="34" charset="0"/>
                </a:rPr>
                <a:t>Firing rate</a:t>
              </a:r>
            </a:p>
          </p:txBody>
        </p:sp>
        <p:sp>
          <p:nvSpPr>
            <p:cNvPr id="475" name="TextBox 474"/>
            <p:cNvSpPr txBox="1"/>
            <p:nvPr/>
          </p:nvSpPr>
          <p:spPr>
            <a:xfrm>
              <a:off x="1261353" y="5745210"/>
              <a:ext cx="1531188" cy="271869"/>
            </a:xfrm>
            <a:prstGeom prst="rect">
              <a:avLst/>
            </a:prstGeom>
            <a:noFill/>
          </p:spPr>
          <p:txBody>
            <a:bodyPr wrap="none" rtlCol="0">
              <a:spAutoFit/>
            </a:bodyPr>
            <a:lstStyle/>
            <a:p>
              <a:pPr algn="ctr">
                <a:lnSpc>
                  <a:spcPts val="1400"/>
                </a:lnSpc>
              </a:pPr>
              <a:r>
                <a:rPr lang="en-GB" sz="1200" dirty="0">
                  <a:solidFill>
                    <a:srgbClr val="000000"/>
                  </a:solidFill>
                  <a:latin typeface="Arial" pitchFamily="34" charset="0"/>
                  <a:cs typeface="Arial" pitchFamily="34" charset="0"/>
                </a:rPr>
                <a:t>Stimulus orientation</a:t>
              </a:r>
            </a:p>
          </p:txBody>
        </p:sp>
        <p:sp>
          <p:nvSpPr>
            <p:cNvPr id="476" name="TextBox 475"/>
            <p:cNvSpPr txBox="1"/>
            <p:nvPr/>
          </p:nvSpPr>
          <p:spPr>
            <a:xfrm>
              <a:off x="1322536" y="5580302"/>
              <a:ext cx="1560042" cy="271869"/>
            </a:xfrm>
            <a:prstGeom prst="rect">
              <a:avLst/>
            </a:prstGeom>
            <a:noFill/>
          </p:spPr>
          <p:txBody>
            <a:bodyPr wrap="none" rtlCol="0">
              <a:spAutoFit/>
            </a:bodyPr>
            <a:lstStyle/>
            <a:p>
              <a:pPr algn="ctr">
                <a:lnSpc>
                  <a:spcPts val="1400"/>
                </a:lnSpc>
              </a:pPr>
              <a:r>
                <a:rPr lang="en-GB" sz="1200" dirty="0">
                  <a:solidFill>
                    <a:srgbClr val="000000"/>
                  </a:solidFill>
                  <a:latin typeface="Arial" pitchFamily="34" charset="0"/>
                  <a:cs typeface="Arial" pitchFamily="34" charset="0"/>
                </a:rPr>
                <a:t>0</a:t>
              </a:r>
              <a:r>
                <a:rPr lang="en-GB" sz="1200" baseline="30000" dirty="0">
                  <a:solidFill>
                    <a:srgbClr val="000000"/>
                  </a:solidFill>
                  <a:latin typeface="Arial" pitchFamily="34" charset="0"/>
                  <a:cs typeface="Arial" pitchFamily="34" charset="0"/>
                </a:rPr>
                <a:t>o   </a:t>
              </a:r>
              <a:r>
                <a:rPr lang="en-GB" sz="1200" dirty="0">
                  <a:solidFill>
                    <a:srgbClr val="000000"/>
                  </a:solidFill>
                  <a:latin typeface="Arial" pitchFamily="34" charset="0"/>
                  <a:cs typeface="Arial" pitchFamily="34" charset="0"/>
                </a:rPr>
                <a:t>       90</a:t>
              </a:r>
              <a:r>
                <a:rPr lang="en-GB" sz="1200" baseline="30000" dirty="0">
                  <a:solidFill>
                    <a:srgbClr val="000000"/>
                  </a:solidFill>
                  <a:latin typeface="Arial" pitchFamily="34" charset="0"/>
                  <a:cs typeface="Arial" pitchFamily="34" charset="0"/>
                </a:rPr>
                <a:t>o</a:t>
              </a:r>
              <a:r>
                <a:rPr lang="en-GB" sz="1200" dirty="0">
                  <a:solidFill>
                    <a:srgbClr val="000000"/>
                  </a:solidFill>
                  <a:latin typeface="Arial" pitchFamily="34" charset="0"/>
                  <a:cs typeface="Arial" pitchFamily="34" charset="0"/>
                </a:rPr>
                <a:t>       180</a:t>
              </a:r>
              <a:r>
                <a:rPr lang="en-GB" sz="1200" baseline="30000" dirty="0">
                  <a:solidFill>
                    <a:srgbClr val="000000"/>
                  </a:solidFill>
                  <a:latin typeface="Arial" pitchFamily="34" charset="0"/>
                  <a:cs typeface="Arial" pitchFamily="34" charset="0"/>
                </a:rPr>
                <a:t>o</a:t>
              </a:r>
            </a:p>
          </p:txBody>
        </p:sp>
      </p:grpSp>
      <p:sp>
        <p:nvSpPr>
          <p:cNvPr id="480" name="TextBox 479"/>
          <p:cNvSpPr txBox="1"/>
          <p:nvPr/>
        </p:nvSpPr>
        <p:spPr>
          <a:xfrm>
            <a:off x="6155747" y="6581001"/>
            <a:ext cx="2395207" cy="276999"/>
          </a:xfrm>
          <a:prstGeom prst="rect">
            <a:avLst/>
          </a:prstGeom>
          <a:noFill/>
        </p:spPr>
        <p:txBody>
          <a:bodyPr wrap="none" rtlCol="0">
            <a:spAutoFit/>
          </a:bodyPr>
          <a:lstStyle/>
          <a:p>
            <a:r>
              <a:rPr lang="en-GB" sz="1200" dirty="0">
                <a:solidFill>
                  <a:srgbClr val="000000"/>
                </a:solidFill>
              </a:rPr>
              <a:t>from Harris &amp; Mrsic-Flogel, 2013</a:t>
            </a:r>
          </a:p>
        </p:txBody>
      </p:sp>
      <p:sp>
        <p:nvSpPr>
          <p:cNvPr id="450" name="TextBox 449"/>
          <p:cNvSpPr txBox="1"/>
          <p:nvPr/>
        </p:nvSpPr>
        <p:spPr>
          <a:xfrm>
            <a:off x="1782286" y="2976998"/>
            <a:ext cx="1697902" cy="307777"/>
          </a:xfrm>
          <a:prstGeom prst="rect">
            <a:avLst/>
          </a:prstGeom>
          <a:noFill/>
        </p:spPr>
        <p:txBody>
          <a:bodyPr wrap="none" rtlCol="0">
            <a:spAutoFit/>
          </a:bodyPr>
          <a:lstStyle/>
          <a:p>
            <a:pPr algn="ctr"/>
            <a:r>
              <a:rPr lang="en-GB" sz="1400" dirty="0">
                <a:solidFill>
                  <a:srgbClr val="000000"/>
                </a:solidFill>
                <a:latin typeface="Arial" pitchFamily="34" charset="0"/>
                <a:cs typeface="Arial" pitchFamily="34" charset="0"/>
              </a:rPr>
              <a:t>Selective response</a:t>
            </a:r>
          </a:p>
        </p:txBody>
      </p:sp>
      <p:grpSp>
        <p:nvGrpSpPr>
          <p:cNvPr id="81" name="Group 80"/>
          <p:cNvGrpSpPr/>
          <p:nvPr/>
        </p:nvGrpSpPr>
        <p:grpSpPr>
          <a:xfrm>
            <a:off x="3657090" y="1922215"/>
            <a:ext cx="2226662" cy="292579"/>
            <a:chOff x="3672160" y="2207154"/>
            <a:chExt cx="2226662" cy="292579"/>
          </a:xfrm>
        </p:grpSpPr>
        <p:sp>
          <p:nvSpPr>
            <p:cNvPr id="4" name="Isosceles Triangle 3"/>
            <p:cNvSpPr/>
            <p:nvPr/>
          </p:nvSpPr>
          <p:spPr>
            <a:xfrm>
              <a:off x="3672160" y="2207154"/>
              <a:ext cx="275282" cy="275281"/>
            </a:xfrm>
            <a:prstGeom prst="triangle">
              <a:avLst/>
            </a:prstGeom>
            <a:solidFill>
              <a:schemeClr val="bg1">
                <a:lumMod val="5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6" name="TextBox 5"/>
            <p:cNvSpPr txBox="1"/>
            <p:nvPr/>
          </p:nvSpPr>
          <p:spPr>
            <a:xfrm>
              <a:off x="3924582" y="2218438"/>
              <a:ext cx="1974240" cy="281295"/>
            </a:xfrm>
            <a:prstGeom prst="rect">
              <a:avLst/>
            </a:prstGeom>
            <a:noFill/>
          </p:spPr>
          <p:txBody>
            <a:bodyPr wrap="square" rtlCol="0">
              <a:spAutoFit/>
            </a:bodyPr>
            <a:lstStyle/>
            <a:p>
              <a:pPr>
                <a:lnSpc>
                  <a:spcPts val="1600"/>
                </a:lnSpc>
              </a:pPr>
              <a:r>
                <a:rPr lang="en-GB" sz="1200" dirty="0">
                  <a:solidFill>
                    <a:srgbClr val="000000"/>
                  </a:solidFill>
                  <a:latin typeface="Arial" pitchFamily="34" charset="0"/>
                  <a:cs typeface="Arial" pitchFamily="34" charset="0"/>
                </a:rPr>
                <a:t>Excitatory neuron</a:t>
              </a:r>
            </a:p>
          </p:txBody>
        </p:sp>
      </p:grpSp>
      <p:grpSp>
        <p:nvGrpSpPr>
          <p:cNvPr id="191" name="Group 190"/>
          <p:cNvGrpSpPr/>
          <p:nvPr/>
        </p:nvGrpSpPr>
        <p:grpSpPr>
          <a:xfrm>
            <a:off x="3634757" y="991414"/>
            <a:ext cx="3938044" cy="3703082"/>
            <a:chOff x="3634757" y="991414"/>
            <a:chExt cx="3938044" cy="3703082"/>
          </a:xfrm>
        </p:grpSpPr>
        <p:grpSp>
          <p:nvGrpSpPr>
            <p:cNvPr id="93" name="Group 92"/>
            <p:cNvGrpSpPr/>
            <p:nvPr/>
          </p:nvGrpSpPr>
          <p:grpSpPr>
            <a:xfrm>
              <a:off x="4719135" y="991414"/>
              <a:ext cx="2853666" cy="3703082"/>
              <a:chOff x="4719135" y="991414"/>
              <a:chExt cx="2853666" cy="3703082"/>
            </a:xfrm>
          </p:grpSpPr>
          <p:sp>
            <p:nvSpPr>
              <p:cNvPr id="34" name="Arc 33"/>
              <p:cNvSpPr/>
              <p:nvPr/>
            </p:nvSpPr>
            <p:spPr>
              <a:xfrm rot="20427414">
                <a:off x="5570462" y="1750518"/>
                <a:ext cx="423451" cy="440460"/>
              </a:xfrm>
              <a:prstGeom prst="arc">
                <a:avLst>
                  <a:gd name="adj1" fmla="val 17014968"/>
                  <a:gd name="adj2" fmla="val 628174"/>
                </a:avLst>
              </a:prstGeom>
              <a:ln w="19050">
                <a:solidFill>
                  <a:srgbClr val="FFCC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35" name="Arc 34"/>
              <p:cNvSpPr/>
              <p:nvPr/>
            </p:nvSpPr>
            <p:spPr>
              <a:xfrm rot="16642502">
                <a:off x="5688655" y="2178341"/>
                <a:ext cx="423451" cy="440460"/>
              </a:xfrm>
              <a:prstGeom prst="arc">
                <a:avLst/>
              </a:prstGeom>
              <a:ln w="19050">
                <a:solidFill>
                  <a:srgbClr val="FF0066"/>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36" name="Arc 35"/>
              <p:cNvSpPr/>
              <p:nvPr/>
            </p:nvSpPr>
            <p:spPr>
              <a:xfrm rot="16932928" flipV="1">
                <a:off x="6059931" y="2202123"/>
                <a:ext cx="334230" cy="511558"/>
              </a:xfrm>
              <a:prstGeom prst="arc">
                <a:avLst>
                  <a:gd name="adj1" fmla="val 16899123"/>
                  <a:gd name="adj2" fmla="val 964903"/>
                </a:avLst>
              </a:prstGeom>
              <a:ln w="1905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37" name="Arc 36"/>
              <p:cNvSpPr/>
              <p:nvPr/>
            </p:nvSpPr>
            <p:spPr>
              <a:xfrm rot="1972265">
                <a:off x="5863362" y="1587661"/>
                <a:ext cx="334230" cy="511558"/>
              </a:xfrm>
              <a:prstGeom prst="arc">
                <a:avLst>
                  <a:gd name="adj1" fmla="val 17516581"/>
                  <a:gd name="adj2" fmla="val 964903"/>
                </a:avLst>
              </a:prstGeom>
              <a:ln w="19050">
                <a:solidFill>
                  <a:srgbClr val="0066FF"/>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38" name="Rounded Rectangle 37"/>
              <p:cNvSpPr/>
              <p:nvPr/>
            </p:nvSpPr>
            <p:spPr>
              <a:xfrm>
                <a:off x="5340573" y="1340768"/>
                <a:ext cx="1534140" cy="1476180"/>
              </a:xfrm>
              <a:prstGeom prst="roundRect">
                <a:avLst>
                  <a:gd name="adj" fmla="val 1126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cs typeface="Arial" pitchFamily="34" charset="0"/>
                </a:endParaRPr>
              </a:p>
            </p:txBody>
          </p:sp>
          <p:sp>
            <p:nvSpPr>
              <p:cNvPr id="39" name="Isosceles Triangle 38"/>
              <p:cNvSpPr/>
              <p:nvPr/>
            </p:nvSpPr>
            <p:spPr>
              <a:xfrm>
                <a:off x="5945265" y="1404347"/>
                <a:ext cx="324545" cy="285593"/>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0" name="Isosceles Triangle 39"/>
              <p:cNvSpPr/>
              <p:nvPr/>
            </p:nvSpPr>
            <p:spPr>
              <a:xfrm>
                <a:off x="6433068" y="1967047"/>
                <a:ext cx="324545" cy="28559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1" name="Isosceles Triangle 40"/>
              <p:cNvSpPr/>
              <p:nvPr/>
            </p:nvSpPr>
            <p:spPr>
              <a:xfrm>
                <a:off x="5377431" y="1839840"/>
                <a:ext cx="324545" cy="28559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2" name="Isosceles Triangle 41"/>
              <p:cNvSpPr/>
              <p:nvPr/>
            </p:nvSpPr>
            <p:spPr>
              <a:xfrm>
                <a:off x="5480676" y="1486162"/>
                <a:ext cx="324545" cy="28559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3" name="Isosceles Triangle 42"/>
              <p:cNvSpPr/>
              <p:nvPr/>
            </p:nvSpPr>
            <p:spPr>
              <a:xfrm>
                <a:off x="5926876" y="2432082"/>
                <a:ext cx="324545" cy="28559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4" name="Isosceles Triangle 43"/>
              <p:cNvSpPr/>
              <p:nvPr/>
            </p:nvSpPr>
            <p:spPr>
              <a:xfrm>
                <a:off x="5580539" y="2342441"/>
                <a:ext cx="324545" cy="285593"/>
              </a:xfrm>
              <a:prstGeom prst="triangl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5" name="Isosceles Triangle 44"/>
              <p:cNvSpPr/>
              <p:nvPr/>
            </p:nvSpPr>
            <p:spPr>
              <a:xfrm>
                <a:off x="6379260" y="2334018"/>
                <a:ext cx="324545" cy="28559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6" name="Isosceles Triangle 45"/>
              <p:cNvSpPr/>
              <p:nvPr/>
            </p:nvSpPr>
            <p:spPr>
              <a:xfrm>
                <a:off x="6530042" y="1646848"/>
                <a:ext cx="324545" cy="28559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7" name="Isosceles Triangle 46"/>
              <p:cNvSpPr/>
              <p:nvPr/>
            </p:nvSpPr>
            <p:spPr>
              <a:xfrm>
                <a:off x="6330856" y="1385449"/>
                <a:ext cx="324545" cy="285593"/>
              </a:xfrm>
              <a:prstGeom prst="triangl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cs typeface="Arial" pitchFamily="34" charset="0"/>
                </a:endParaRPr>
              </a:p>
            </p:txBody>
          </p:sp>
          <p:sp>
            <p:nvSpPr>
              <p:cNvPr id="48" name="Arc 47"/>
              <p:cNvSpPr/>
              <p:nvPr/>
            </p:nvSpPr>
            <p:spPr>
              <a:xfrm rot="13316492" flipV="1">
                <a:off x="6276648" y="1749616"/>
                <a:ext cx="331799" cy="565168"/>
              </a:xfrm>
              <a:prstGeom prst="arc">
                <a:avLst>
                  <a:gd name="adj1" fmla="val 16899123"/>
                  <a:gd name="adj2" fmla="val 964903"/>
                </a:avLst>
              </a:prstGeom>
              <a:ln w="19050">
                <a:solidFill>
                  <a:srgbClr val="C000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nvGrpSpPr>
              <p:cNvPr id="49" name="Group 48"/>
              <p:cNvGrpSpPr/>
              <p:nvPr/>
            </p:nvGrpSpPr>
            <p:grpSpPr>
              <a:xfrm>
                <a:off x="5509176" y="1487628"/>
                <a:ext cx="1227480" cy="1316582"/>
                <a:chOff x="7996267" y="2787325"/>
                <a:chExt cx="1069690" cy="1147338"/>
              </a:xfrm>
            </p:grpSpPr>
            <p:sp>
              <p:nvSpPr>
                <p:cNvPr id="51" name="Arc 50"/>
                <p:cNvSpPr/>
                <p:nvPr/>
              </p:nvSpPr>
              <p:spPr>
                <a:xfrm rot="5010085">
                  <a:off x="8022461" y="3331149"/>
                  <a:ext cx="412050" cy="321517"/>
                </a:xfrm>
                <a:prstGeom prst="arc">
                  <a:avLst>
                    <a:gd name="adj1" fmla="val 16200000"/>
                    <a:gd name="adj2" fmla="val 21161400"/>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2" name="Arc 51"/>
                <p:cNvSpPr/>
                <p:nvPr/>
              </p:nvSpPr>
              <p:spPr>
                <a:xfrm rot="7553700" flipH="1" flipV="1">
                  <a:off x="8542613" y="3213151"/>
                  <a:ext cx="369017" cy="383840"/>
                </a:xfrm>
                <a:prstGeom prst="arc">
                  <a:avLst>
                    <a:gd name="adj1" fmla="val 16980821"/>
                    <a:gd name="adj2" fmla="val 1173839"/>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3" name="Arc 52"/>
                <p:cNvSpPr/>
                <p:nvPr/>
              </p:nvSpPr>
              <p:spPr>
                <a:xfrm rot="12787954">
                  <a:off x="8429436" y="2852364"/>
                  <a:ext cx="369017" cy="383840"/>
                </a:xfrm>
                <a:prstGeom prst="arc">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5" name="Arc 54"/>
                <p:cNvSpPr/>
                <p:nvPr/>
              </p:nvSpPr>
              <p:spPr>
                <a:xfrm rot="3798199" flipH="1" flipV="1">
                  <a:off x="8657242" y="2982785"/>
                  <a:ext cx="414989" cy="402441"/>
                </a:xfrm>
                <a:prstGeom prst="arc">
                  <a:avLst>
                    <a:gd name="adj1" fmla="val 17054498"/>
                    <a:gd name="adj2" fmla="val 540621"/>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6" name="Arc 55"/>
                <p:cNvSpPr/>
                <p:nvPr/>
              </p:nvSpPr>
              <p:spPr>
                <a:xfrm rot="10322796">
                  <a:off x="8081783" y="2787325"/>
                  <a:ext cx="493976" cy="419301"/>
                </a:xfrm>
                <a:prstGeom prst="arc">
                  <a:avLst>
                    <a:gd name="adj1" fmla="val 16200000"/>
                    <a:gd name="adj2" fmla="val 21161400"/>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7" name="Arc 56"/>
                <p:cNvSpPr/>
                <p:nvPr/>
              </p:nvSpPr>
              <p:spPr>
                <a:xfrm rot="12366312" flipH="1" flipV="1">
                  <a:off x="8225114" y="3418594"/>
                  <a:ext cx="369017" cy="383840"/>
                </a:xfrm>
                <a:prstGeom prst="arc">
                  <a:avLst>
                    <a:gd name="adj1" fmla="val 17418039"/>
                    <a:gd name="adj2" fmla="val 643654"/>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8" name="Arc 57"/>
                <p:cNvSpPr/>
                <p:nvPr/>
              </p:nvSpPr>
              <p:spPr>
                <a:xfrm rot="10045723" flipH="1" flipV="1">
                  <a:off x="8374244" y="3532222"/>
                  <a:ext cx="414989" cy="402441"/>
                </a:xfrm>
                <a:prstGeom prst="arc">
                  <a:avLst>
                    <a:gd name="adj1" fmla="val 17054498"/>
                    <a:gd name="adj2" fmla="val 21240885"/>
                  </a:avLst>
                </a:prstGeom>
                <a:ln w="19050">
                  <a:solidFill>
                    <a:srgbClr val="60553A"/>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59" name="Arc 58"/>
                <p:cNvSpPr/>
                <p:nvPr/>
              </p:nvSpPr>
              <p:spPr>
                <a:xfrm rot="14046300" flipH="1">
                  <a:off x="8003678" y="3008419"/>
                  <a:ext cx="369017" cy="383840"/>
                </a:xfrm>
                <a:prstGeom prst="arc">
                  <a:avLst>
                    <a:gd name="adj1" fmla="val 17418039"/>
                    <a:gd name="adj2" fmla="val 1173839"/>
                  </a:avLst>
                </a:prstGeom>
                <a:ln w="19050">
                  <a:solidFill>
                    <a:srgbClr val="00B05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sp>
              <p:nvSpPr>
                <p:cNvPr id="60" name="Arc 59"/>
                <p:cNvSpPr/>
                <p:nvPr/>
              </p:nvSpPr>
              <p:spPr>
                <a:xfrm rot="7553700">
                  <a:off x="8588872" y="3067436"/>
                  <a:ext cx="354476" cy="304558"/>
                </a:xfrm>
                <a:prstGeom prst="arc">
                  <a:avLst>
                    <a:gd name="adj1" fmla="val 17418039"/>
                    <a:gd name="adj2" fmla="val 1173839"/>
                  </a:avLst>
                </a:prstGeom>
                <a:ln w="19050">
                  <a:solidFill>
                    <a:srgbClr val="00B05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sp>
            <p:nvSpPr>
              <p:cNvPr id="50" name="Arc 49"/>
              <p:cNvSpPr/>
              <p:nvPr/>
            </p:nvSpPr>
            <p:spPr>
              <a:xfrm rot="13102589">
                <a:off x="6005437" y="2228617"/>
                <a:ext cx="334237" cy="360015"/>
              </a:xfrm>
              <a:prstGeom prst="arc">
                <a:avLst>
                  <a:gd name="adj1" fmla="val 17014968"/>
                  <a:gd name="adj2" fmla="val 628174"/>
                </a:avLst>
              </a:prstGeom>
              <a:ln w="19050">
                <a:solidFill>
                  <a:srgbClr val="FFCC00"/>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00"/>
                  </a:solidFill>
                  <a:cs typeface="Arial" pitchFamily="34" charset="0"/>
                </a:endParaRPr>
              </a:p>
            </p:txBody>
          </p:sp>
          <p:grpSp>
            <p:nvGrpSpPr>
              <p:cNvPr id="61" name="Group 60"/>
              <p:cNvGrpSpPr/>
              <p:nvPr/>
            </p:nvGrpSpPr>
            <p:grpSpPr>
              <a:xfrm>
                <a:off x="5356359" y="3237610"/>
                <a:ext cx="1531562" cy="1060484"/>
                <a:chOff x="890194" y="1196109"/>
                <a:chExt cx="1334683" cy="924161"/>
              </a:xfrm>
            </p:grpSpPr>
            <p:sp>
              <p:nvSpPr>
                <p:cNvPr id="62" name="Line 10"/>
                <p:cNvSpPr>
                  <a:spLocks noChangeShapeType="1"/>
                </p:cNvSpPr>
                <p:nvPr/>
              </p:nvSpPr>
              <p:spPr bwMode="auto">
                <a:xfrm flipV="1">
                  <a:off x="2224877"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solidFill>
                      <a:srgbClr val="000000"/>
                    </a:solidFill>
                    <a:latin typeface="Arial" pitchFamily="34" charset="0"/>
                    <a:cs typeface="Arial" pitchFamily="34" charset="0"/>
                  </a:endParaRPr>
                </a:p>
              </p:txBody>
            </p:sp>
            <p:sp>
              <p:nvSpPr>
                <p:cNvPr id="63" name="Line 12"/>
                <p:cNvSpPr>
                  <a:spLocks noChangeShapeType="1"/>
                </p:cNvSpPr>
                <p:nvPr/>
              </p:nvSpPr>
              <p:spPr bwMode="auto">
                <a:xfrm>
                  <a:off x="890194" y="2120270"/>
                  <a:ext cx="133468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solidFill>
                      <a:srgbClr val="000000"/>
                    </a:solidFill>
                    <a:latin typeface="Arial" pitchFamily="34" charset="0"/>
                    <a:cs typeface="Arial" pitchFamily="34" charset="0"/>
                  </a:endParaRPr>
                </a:p>
              </p:txBody>
            </p:sp>
            <p:sp>
              <p:nvSpPr>
                <p:cNvPr id="64" name="Line 13"/>
                <p:cNvSpPr>
                  <a:spLocks noChangeShapeType="1"/>
                </p:cNvSpPr>
                <p:nvPr/>
              </p:nvSpPr>
              <p:spPr bwMode="auto">
                <a:xfrm flipV="1">
                  <a:off x="890194" y="1196109"/>
                  <a:ext cx="0" cy="92416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200">
                    <a:solidFill>
                      <a:srgbClr val="000000"/>
                    </a:solidFill>
                    <a:latin typeface="Arial" pitchFamily="34" charset="0"/>
                    <a:cs typeface="Arial" pitchFamily="34" charset="0"/>
                  </a:endParaRPr>
                </a:p>
              </p:txBody>
            </p:sp>
          </p:grpSp>
          <p:grpSp>
            <p:nvGrpSpPr>
              <p:cNvPr id="65" name="Group 64"/>
              <p:cNvGrpSpPr/>
              <p:nvPr/>
            </p:nvGrpSpPr>
            <p:grpSpPr>
              <a:xfrm>
                <a:off x="5366483" y="3530464"/>
                <a:ext cx="1511312" cy="108447"/>
                <a:chOff x="-7108825" y="3992474"/>
                <a:chExt cx="6410325" cy="2933700"/>
              </a:xfrm>
            </p:grpSpPr>
            <p:sp>
              <p:nvSpPr>
                <p:cNvPr id="66" name="Freeform 179"/>
                <p:cNvSpPr>
                  <a:spLocks/>
                </p:cNvSpPr>
                <p:nvPr/>
              </p:nvSpPr>
              <p:spPr bwMode="auto">
                <a:xfrm>
                  <a:off x="-3422650" y="4411574"/>
                  <a:ext cx="2724150" cy="2514600"/>
                </a:xfrm>
                <a:custGeom>
                  <a:avLst/>
                  <a:gdLst>
                    <a:gd name="T0" fmla="*/ 1686 w 1716"/>
                    <a:gd name="T1" fmla="*/ 1584 h 1584"/>
                    <a:gd name="T2" fmla="*/ 1644 w 1716"/>
                    <a:gd name="T3" fmla="*/ 1584 h 1584"/>
                    <a:gd name="T4" fmla="*/ 1602 w 1716"/>
                    <a:gd name="T5" fmla="*/ 1578 h 1584"/>
                    <a:gd name="T6" fmla="*/ 1566 w 1716"/>
                    <a:gd name="T7" fmla="*/ 1572 h 1584"/>
                    <a:gd name="T8" fmla="*/ 1524 w 1716"/>
                    <a:gd name="T9" fmla="*/ 1554 h 1584"/>
                    <a:gd name="T10" fmla="*/ 1482 w 1716"/>
                    <a:gd name="T11" fmla="*/ 1542 h 1584"/>
                    <a:gd name="T12" fmla="*/ 1440 w 1716"/>
                    <a:gd name="T13" fmla="*/ 1524 h 1584"/>
                    <a:gd name="T14" fmla="*/ 1404 w 1716"/>
                    <a:gd name="T15" fmla="*/ 1506 h 1584"/>
                    <a:gd name="T16" fmla="*/ 1362 w 1716"/>
                    <a:gd name="T17" fmla="*/ 1488 h 1584"/>
                    <a:gd name="T18" fmla="*/ 1320 w 1716"/>
                    <a:gd name="T19" fmla="*/ 1470 h 1584"/>
                    <a:gd name="T20" fmla="*/ 1278 w 1716"/>
                    <a:gd name="T21" fmla="*/ 1458 h 1584"/>
                    <a:gd name="T22" fmla="*/ 1242 w 1716"/>
                    <a:gd name="T23" fmla="*/ 1440 h 1584"/>
                    <a:gd name="T24" fmla="*/ 1200 w 1716"/>
                    <a:gd name="T25" fmla="*/ 1422 h 1584"/>
                    <a:gd name="T26" fmla="*/ 1158 w 1716"/>
                    <a:gd name="T27" fmla="*/ 1404 h 1584"/>
                    <a:gd name="T28" fmla="*/ 1116 w 1716"/>
                    <a:gd name="T29" fmla="*/ 1380 h 1584"/>
                    <a:gd name="T30" fmla="*/ 1080 w 1716"/>
                    <a:gd name="T31" fmla="*/ 1350 h 1584"/>
                    <a:gd name="T32" fmla="*/ 1038 w 1716"/>
                    <a:gd name="T33" fmla="*/ 1320 h 1584"/>
                    <a:gd name="T34" fmla="*/ 996 w 1716"/>
                    <a:gd name="T35" fmla="*/ 1290 h 1584"/>
                    <a:gd name="T36" fmla="*/ 954 w 1716"/>
                    <a:gd name="T37" fmla="*/ 1260 h 1584"/>
                    <a:gd name="T38" fmla="*/ 918 w 1716"/>
                    <a:gd name="T39" fmla="*/ 1230 h 1584"/>
                    <a:gd name="T40" fmla="*/ 876 w 1716"/>
                    <a:gd name="T41" fmla="*/ 1194 h 1584"/>
                    <a:gd name="T42" fmla="*/ 834 w 1716"/>
                    <a:gd name="T43" fmla="*/ 1158 h 1584"/>
                    <a:gd name="T44" fmla="*/ 792 w 1716"/>
                    <a:gd name="T45" fmla="*/ 1122 h 1584"/>
                    <a:gd name="T46" fmla="*/ 756 w 1716"/>
                    <a:gd name="T47" fmla="*/ 1080 h 1584"/>
                    <a:gd name="T48" fmla="*/ 714 w 1716"/>
                    <a:gd name="T49" fmla="*/ 1032 h 1584"/>
                    <a:gd name="T50" fmla="*/ 672 w 1716"/>
                    <a:gd name="T51" fmla="*/ 984 h 1584"/>
                    <a:gd name="T52" fmla="*/ 630 w 1716"/>
                    <a:gd name="T53" fmla="*/ 942 h 1584"/>
                    <a:gd name="T54" fmla="*/ 594 w 1716"/>
                    <a:gd name="T55" fmla="*/ 894 h 1584"/>
                    <a:gd name="T56" fmla="*/ 552 w 1716"/>
                    <a:gd name="T57" fmla="*/ 852 h 1584"/>
                    <a:gd name="T58" fmla="*/ 510 w 1716"/>
                    <a:gd name="T59" fmla="*/ 810 h 1584"/>
                    <a:gd name="T60" fmla="*/ 468 w 1716"/>
                    <a:gd name="T61" fmla="*/ 768 h 1584"/>
                    <a:gd name="T62" fmla="*/ 432 w 1716"/>
                    <a:gd name="T63" fmla="*/ 714 h 1584"/>
                    <a:gd name="T64" fmla="*/ 390 w 1716"/>
                    <a:gd name="T65" fmla="*/ 654 h 1584"/>
                    <a:gd name="T66" fmla="*/ 348 w 1716"/>
                    <a:gd name="T67" fmla="*/ 588 h 1584"/>
                    <a:gd name="T68" fmla="*/ 306 w 1716"/>
                    <a:gd name="T69" fmla="*/ 516 h 1584"/>
                    <a:gd name="T70" fmla="*/ 270 w 1716"/>
                    <a:gd name="T71" fmla="*/ 444 h 1584"/>
                    <a:gd name="T72" fmla="*/ 228 w 1716"/>
                    <a:gd name="T73" fmla="*/ 372 h 1584"/>
                    <a:gd name="T74" fmla="*/ 186 w 1716"/>
                    <a:gd name="T75" fmla="*/ 306 h 1584"/>
                    <a:gd name="T76" fmla="*/ 144 w 1716"/>
                    <a:gd name="T77" fmla="*/ 234 h 1584"/>
                    <a:gd name="T78" fmla="*/ 108 w 1716"/>
                    <a:gd name="T79" fmla="*/ 168 h 1584"/>
                    <a:gd name="T80" fmla="*/ 66 w 1716"/>
                    <a:gd name="T81" fmla="*/ 102 h 1584"/>
                    <a:gd name="T82" fmla="*/ 24 w 1716"/>
                    <a:gd name="T83" fmla="*/ 3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584">
                      <a:moveTo>
                        <a:pt x="1716" y="1584"/>
                      </a:moveTo>
                      <a:lnTo>
                        <a:pt x="1698" y="1584"/>
                      </a:lnTo>
                      <a:lnTo>
                        <a:pt x="1686" y="1584"/>
                      </a:lnTo>
                      <a:lnTo>
                        <a:pt x="1674" y="1584"/>
                      </a:lnTo>
                      <a:lnTo>
                        <a:pt x="1656" y="1584"/>
                      </a:lnTo>
                      <a:lnTo>
                        <a:pt x="1644" y="1584"/>
                      </a:lnTo>
                      <a:lnTo>
                        <a:pt x="1632" y="1584"/>
                      </a:lnTo>
                      <a:lnTo>
                        <a:pt x="1620" y="1584"/>
                      </a:lnTo>
                      <a:lnTo>
                        <a:pt x="1602" y="1578"/>
                      </a:lnTo>
                      <a:lnTo>
                        <a:pt x="1590" y="1578"/>
                      </a:lnTo>
                      <a:lnTo>
                        <a:pt x="1578" y="1572"/>
                      </a:lnTo>
                      <a:lnTo>
                        <a:pt x="1566" y="1572"/>
                      </a:lnTo>
                      <a:lnTo>
                        <a:pt x="1548" y="1566"/>
                      </a:lnTo>
                      <a:lnTo>
                        <a:pt x="1536" y="1560"/>
                      </a:lnTo>
                      <a:lnTo>
                        <a:pt x="1524" y="1554"/>
                      </a:lnTo>
                      <a:lnTo>
                        <a:pt x="1512" y="1548"/>
                      </a:lnTo>
                      <a:lnTo>
                        <a:pt x="1494" y="1548"/>
                      </a:lnTo>
                      <a:lnTo>
                        <a:pt x="1482" y="1542"/>
                      </a:lnTo>
                      <a:lnTo>
                        <a:pt x="1470" y="1536"/>
                      </a:lnTo>
                      <a:lnTo>
                        <a:pt x="1458" y="1530"/>
                      </a:lnTo>
                      <a:lnTo>
                        <a:pt x="1440" y="1524"/>
                      </a:lnTo>
                      <a:lnTo>
                        <a:pt x="1428" y="1518"/>
                      </a:lnTo>
                      <a:lnTo>
                        <a:pt x="1416" y="1512"/>
                      </a:lnTo>
                      <a:lnTo>
                        <a:pt x="1404" y="1506"/>
                      </a:lnTo>
                      <a:lnTo>
                        <a:pt x="1386" y="1500"/>
                      </a:lnTo>
                      <a:lnTo>
                        <a:pt x="1374" y="1494"/>
                      </a:lnTo>
                      <a:lnTo>
                        <a:pt x="1362" y="1488"/>
                      </a:lnTo>
                      <a:lnTo>
                        <a:pt x="1350" y="1482"/>
                      </a:lnTo>
                      <a:lnTo>
                        <a:pt x="1332" y="1476"/>
                      </a:lnTo>
                      <a:lnTo>
                        <a:pt x="1320" y="1470"/>
                      </a:lnTo>
                      <a:lnTo>
                        <a:pt x="1308" y="1464"/>
                      </a:lnTo>
                      <a:lnTo>
                        <a:pt x="1296" y="1464"/>
                      </a:lnTo>
                      <a:lnTo>
                        <a:pt x="1278" y="1458"/>
                      </a:lnTo>
                      <a:lnTo>
                        <a:pt x="1266" y="1452"/>
                      </a:lnTo>
                      <a:lnTo>
                        <a:pt x="1254" y="1446"/>
                      </a:lnTo>
                      <a:lnTo>
                        <a:pt x="1242" y="1440"/>
                      </a:lnTo>
                      <a:lnTo>
                        <a:pt x="1224" y="1434"/>
                      </a:lnTo>
                      <a:lnTo>
                        <a:pt x="1212" y="1428"/>
                      </a:lnTo>
                      <a:lnTo>
                        <a:pt x="1200" y="1422"/>
                      </a:lnTo>
                      <a:lnTo>
                        <a:pt x="1188" y="1416"/>
                      </a:lnTo>
                      <a:lnTo>
                        <a:pt x="1170" y="1410"/>
                      </a:lnTo>
                      <a:lnTo>
                        <a:pt x="1158" y="1404"/>
                      </a:lnTo>
                      <a:lnTo>
                        <a:pt x="1146" y="1392"/>
                      </a:lnTo>
                      <a:lnTo>
                        <a:pt x="1134" y="1386"/>
                      </a:lnTo>
                      <a:lnTo>
                        <a:pt x="1116" y="1380"/>
                      </a:lnTo>
                      <a:lnTo>
                        <a:pt x="1104" y="1368"/>
                      </a:lnTo>
                      <a:lnTo>
                        <a:pt x="1092" y="1362"/>
                      </a:lnTo>
                      <a:lnTo>
                        <a:pt x="1080" y="1350"/>
                      </a:lnTo>
                      <a:lnTo>
                        <a:pt x="1062" y="1338"/>
                      </a:lnTo>
                      <a:lnTo>
                        <a:pt x="1050" y="1332"/>
                      </a:lnTo>
                      <a:lnTo>
                        <a:pt x="1038" y="1320"/>
                      </a:lnTo>
                      <a:lnTo>
                        <a:pt x="1026" y="1308"/>
                      </a:lnTo>
                      <a:lnTo>
                        <a:pt x="1008" y="1302"/>
                      </a:lnTo>
                      <a:lnTo>
                        <a:pt x="996" y="1290"/>
                      </a:lnTo>
                      <a:lnTo>
                        <a:pt x="984" y="1278"/>
                      </a:lnTo>
                      <a:lnTo>
                        <a:pt x="972" y="1272"/>
                      </a:lnTo>
                      <a:lnTo>
                        <a:pt x="954" y="1260"/>
                      </a:lnTo>
                      <a:lnTo>
                        <a:pt x="942" y="1248"/>
                      </a:lnTo>
                      <a:lnTo>
                        <a:pt x="930" y="1236"/>
                      </a:lnTo>
                      <a:lnTo>
                        <a:pt x="918" y="1230"/>
                      </a:lnTo>
                      <a:lnTo>
                        <a:pt x="900" y="1218"/>
                      </a:lnTo>
                      <a:lnTo>
                        <a:pt x="888" y="1206"/>
                      </a:lnTo>
                      <a:lnTo>
                        <a:pt x="876" y="1194"/>
                      </a:lnTo>
                      <a:lnTo>
                        <a:pt x="864" y="1182"/>
                      </a:lnTo>
                      <a:lnTo>
                        <a:pt x="846" y="1170"/>
                      </a:lnTo>
                      <a:lnTo>
                        <a:pt x="834" y="1158"/>
                      </a:lnTo>
                      <a:lnTo>
                        <a:pt x="822" y="1146"/>
                      </a:lnTo>
                      <a:lnTo>
                        <a:pt x="810" y="1134"/>
                      </a:lnTo>
                      <a:lnTo>
                        <a:pt x="792" y="1122"/>
                      </a:lnTo>
                      <a:lnTo>
                        <a:pt x="780" y="1110"/>
                      </a:lnTo>
                      <a:lnTo>
                        <a:pt x="768" y="1092"/>
                      </a:lnTo>
                      <a:lnTo>
                        <a:pt x="756" y="1080"/>
                      </a:lnTo>
                      <a:lnTo>
                        <a:pt x="738" y="1062"/>
                      </a:lnTo>
                      <a:lnTo>
                        <a:pt x="726" y="1050"/>
                      </a:lnTo>
                      <a:lnTo>
                        <a:pt x="714" y="1032"/>
                      </a:lnTo>
                      <a:lnTo>
                        <a:pt x="702" y="1020"/>
                      </a:lnTo>
                      <a:lnTo>
                        <a:pt x="684" y="1002"/>
                      </a:lnTo>
                      <a:lnTo>
                        <a:pt x="672" y="984"/>
                      </a:lnTo>
                      <a:lnTo>
                        <a:pt x="660" y="972"/>
                      </a:lnTo>
                      <a:lnTo>
                        <a:pt x="648" y="954"/>
                      </a:lnTo>
                      <a:lnTo>
                        <a:pt x="630" y="942"/>
                      </a:lnTo>
                      <a:lnTo>
                        <a:pt x="618" y="924"/>
                      </a:lnTo>
                      <a:lnTo>
                        <a:pt x="606" y="912"/>
                      </a:lnTo>
                      <a:lnTo>
                        <a:pt x="594" y="894"/>
                      </a:lnTo>
                      <a:lnTo>
                        <a:pt x="576" y="882"/>
                      </a:lnTo>
                      <a:lnTo>
                        <a:pt x="564" y="870"/>
                      </a:lnTo>
                      <a:lnTo>
                        <a:pt x="552" y="852"/>
                      </a:lnTo>
                      <a:lnTo>
                        <a:pt x="540" y="840"/>
                      </a:lnTo>
                      <a:lnTo>
                        <a:pt x="522" y="828"/>
                      </a:lnTo>
                      <a:lnTo>
                        <a:pt x="510" y="810"/>
                      </a:lnTo>
                      <a:lnTo>
                        <a:pt x="498" y="798"/>
                      </a:lnTo>
                      <a:lnTo>
                        <a:pt x="486" y="780"/>
                      </a:lnTo>
                      <a:lnTo>
                        <a:pt x="468" y="768"/>
                      </a:lnTo>
                      <a:lnTo>
                        <a:pt x="456" y="750"/>
                      </a:lnTo>
                      <a:lnTo>
                        <a:pt x="444" y="732"/>
                      </a:lnTo>
                      <a:lnTo>
                        <a:pt x="432" y="714"/>
                      </a:lnTo>
                      <a:lnTo>
                        <a:pt x="414" y="696"/>
                      </a:lnTo>
                      <a:lnTo>
                        <a:pt x="402" y="678"/>
                      </a:lnTo>
                      <a:lnTo>
                        <a:pt x="390" y="654"/>
                      </a:lnTo>
                      <a:lnTo>
                        <a:pt x="378" y="630"/>
                      </a:lnTo>
                      <a:lnTo>
                        <a:pt x="360" y="612"/>
                      </a:lnTo>
                      <a:lnTo>
                        <a:pt x="348" y="588"/>
                      </a:lnTo>
                      <a:lnTo>
                        <a:pt x="336" y="564"/>
                      </a:lnTo>
                      <a:lnTo>
                        <a:pt x="324" y="540"/>
                      </a:lnTo>
                      <a:lnTo>
                        <a:pt x="306" y="516"/>
                      </a:lnTo>
                      <a:lnTo>
                        <a:pt x="294" y="492"/>
                      </a:lnTo>
                      <a:lnTo>
                        <a:pt x="282" y="468"/>
                      </a:lnTo>
                      <a:lnTo>
                        <a:pt x="270" y="444"/>
                      </a:lnTo>
                      <a:lnTo>
                        <a:pt x="252" y="420"/>
                      </a:lnTo>
                      <a:lnTo>
                        <a:pt x="240" y="396"/>
                      </a:lnTo>
                      <a:lnTo>
                        <a:pt x="228" y="372"/>
                      </a:lnTo>
                      <a:lnTo>
                        <a:pt x="216" y="348"/>
                      </a:lnTo>
                      <a:lnTo>
                        <a:pt x="198" y="324"/>
                      </a:lnTo>
                      <a:lnTo>
                        <a:pt x="186" y="306"/>
                      </a:lnTo>
                      <a:lnTo>
                        <a:pt x="174" y="282"/>
                      </a:lnTo>
                      <a:lnTo>
                        <a:pt x="162" y="258"/>
                      </a:lnTo>
                      <a:lnTo>
                        <a:pt x="144" y="234"/>
                      </a:lnTo>
                      <a:lnTo>
                        <a:pt x="132" y="210"/>
                      </a:lnTo>
                      <a:lnTo>
                        <a:pt x="120" y="192"/>
                      </a:lnTo>
                      <a:lnTo>
                        <a:pt x="108" y="168"/>
                      </a:lnTo>
                      <a:lnTo>
                        <a:pt x="90" y="144"/>
                      </a:lnTo>
                      <a:lnTo>
                        <a:pt x="78" y="126"/>
                      </a:lnTo>
                      <a:lnTo>
                        <a:pt x="66" y="102"/>
                      </a:lnTo>
                      <a:lnTo>
                        <a:pt x="54" y="84"/>
                      </a:lnTo>
                      <a:lnTo>
                        <a:pt x="36" y="60"/>
                      </a:lnTo>
                      <a:lnTo>
                        <a:pt x="24" y="36"/>
                      </a:lnTo>
                      <a:lnTo>
                        <a:pt x="12" y="18"/>
                      </a:lnTo>
                      <a:lnTo>
                        <a:pt x="0" y="0"/>
                      </a:lnTo>
                    </a:path>
                  </a:pathLst>
                </a:custGeom>
                <a:noFill/>
                <a:ln w="28575">
                  <a:solidFill>
                    <a:srgbClr val="8E5E2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a:solidFill>
                      <a:srgbClr val="8E5E2E"/>
                    </a:solidFill>
                    <a:latin typeface="Arial" pitchFamily="34" charset="0"/>
                    <a:cs typeface="Arial" pitchFamily="34" charset="0"/>
                  </a:endParaRPr>
                </a:p>
              </p:txBody>
            </p:sp>
            <p:sp>
              <p:nvSpPr>
                <p:cNvPr id="67" name="Freeform 180"/>
                <p:cNvSpPr>
                  <a:spLocks/>
                </p:cNvSpPr>
                <p:nvPr/>
              </p:nvSpPr>
              <p:spPr bwMode="auto">
                <a:xfrm>
                  <a:off x="-6146800" y="3992474"/>
                  <a:ext cx="2724150" cy="2590800"/>
                </a:xfrm>
                <a:custGeom>
                  <a:avLst/>
                  <a:gdLst>
                    <a:gd name="T0" fmla="*/ 1686 w 1716"/>
                    <a:gd name="T1" fmla="*/ 222 h 1632"/>
                    <a:gd name="T2" fmla="*/ 1644 w 1716"/>
                    <a:gd name="T3" fmla="*/ 168 h 1632"/>
                    <a:gd name="T4" fmla="*/ 1608 w 1716"/>
                    <a:gd name="T5" fmla="*/ 114 h 1632"/>
                    <a:gd name="T6" fmla="*/ 1566 w 1716"/>
                    <a:gd name="T7" fmla="*/ 78 h 1632"/>
                    <a:gd name="T8" fmla="*/ 1524 w 1716"/>
                    <a:gd name="T9" fmla="*/ 42 h 1632"/>
                    <a:gd name="T10" fmla="*/ 1482 w 1716"/>
                    <a:gd name="T11" fmla="*/ 18 h 1632"/>
                    <a:gd name="T12" fmla="*/ 1446 w 1716"/>
                    <a:gd name="T13" fmla="*/ 6 h 1632"/>
                    <a:gd name="T14" fmla="*/ 1404 w 1716"/>
                    <a:gd name="T15" fmla="*/ 0 h 1632"/>
                    <a:gd name="T16" fmla="*/ 1362 w 1716"/>
                    <a:gd name="T17" fmla="*/ 6 h 1632"/>
                    <a:gd name="T18" fmla="*/ 1320 w 1716"/>
                    <a:gd name="T19" fmla="*/ 24 h 1632"/>
                    <a:gd name="T20" fmla="*/ 1284 w 1716"/>
                    <a:gd name="T21" fmla="*/ 54 h 1632"/>
                    <a:gd name="T22" fmla="*/ 1242 w 1716"/>
                    <a:gd name="T23" fmla="*/ 90 h 1632"/>
                    <a:gd name="T24" fmla="*/ 1200 w 1716"/>
                    <a:gd name="T25" fmla="*/ 132 h 1632"/>
                    <a:gd name="T26" fmla="*/ 1158 w 1716"/>
                    <a:gd name="T27" fmla="*/ 186 h 1632"/>
                    <a:gd name="T28" fmla="*/ 1122 w 1716"/>
                    <a:gd name="T29" fmla="*/ 240 h 1632"/>
                    <a:gd name="T30" fmla="*/ 1080 w 1716"/>
                    <a:gd name="T31" fmla="*/ 300 h 1632"/>
                    <a:gd name="T32" fmla="*/ 1038 w 1716"/>
                    <a:gd name="T33" fmla="*/ 366 h 1632"/>
                    <a:gd name="T34" fmla="*/ 996 w 1716"/>
                    <a:gd name="T35" fmla="*/ 432 h 1632"/>
                    <a:gd name="T36" fmla="*/ 960 w 1716"/>
                    <a:gd name="T37" fmla="*/ 498 h 1632"/>
                    <a:gd name="T38" fmla="*/ 918 w 1716"/>
                    <a:gd name="T39" fmla="*/ 570 h 1632"/>
                    <a:gd name="T40" fmla="*/ 876 w 1716"/>
                    <a:gd name="T41" fmla="*/ 636 h 1632"/>
                    <a:gd name="T42" fmla="*/ 834 w 1716"/>
                    <a:gd name="T43" fmla="*/ 708 h 1632"/>
                    <a:gd name="T44" fmla="*/ 798 w 1716"/>
                    <a:gd name="T45" fmla="*/ 780 h 1632"/>
                    <a:gd name="T46" fmla="*/ 756 w 1716"/>
                    <a:gd name="T47" fmla="*/ 852 h 1632"/>
                    <a:gd name="T48" fmla="*/ 714 w 1716"/>
                    <a:gd name="T49" fmla="*/ 918 h 1632"/>
                    <a:gd name="T50" fmla="*/ 672 w 1716"/>
                    <a:gd name="T51" fmla="*/ 978 h 1632"/>
                    <a:gd name="T52" fmla="*/ 636 w 1716"/>
                    <a:gd name="T53" fmla="*/ 1032 h 1632"/>
                    <a:gd name="T54" fmla="*/ 594 w 1716"/>
                    <a:gd name="T55" fmla="*/ 1074 h 1632"/>
                    <a:gd name="T56" fmla="*/ 552 w 1716"/>
                    <a:gd name="T57" fmla="*/ 1116 h 1632"/>
                    <a:gd name="T58" fmla="*/ 510 w 1716"/>
                    <a:gd name="T59" fmla="*/ 1158 h 1632"/>
                    <a:gd name="T60" fmla="*/ 474 w 1716"/>
                    <a:gd name="T61" fmla="*/ 1206 h 1632"/>
                    <a:gd name="T62" fmla="*/ 432 w 1716"/>
                    <a:gd name="T63" fmla="*/ 1248 h 1632"/>
                    <a:gd name="T64" fmla="*/ 390 w 1716"/>
                    <a:gd name="T65" fmla="*/ 1296 h 1632"/>
                    <a:gd name="T66" fmla="*/ 348 w 1716"/>
                    <a:gd name="T67" fmla="*/ 1344 h 1632"/>
                    <a:gd name="T68" fmla="*/ 312 w 1716"/>
                    <a:gd name="T69" fmla="*/ 1386 h 1632"/>
                    <a:gd name="T70" fmla="*/ 270 w 1716"/>
                    <a:gd name="T71" fmla="*/ 1422 h 1632"/>
                    <a:gd name="T72" fmla="*/ 228 w 1716"/>
                    <a:gd name="T73" fmla="*/ 1458 h 1632"/>
                    <a:gd name="T74" fmla="*/ 186 w 1716"/>
                    <a:gd name="T75" fmla="*/ 1494 h 1632"/>
                    <a:gd name="T76" fmla="*/ 150 w 1716"/>
                    <a:gd name="T77" fmla="*/ 1524 h 1632"/>
                    <a:gd name="T78" fmla="*/ 108 w 1716"/>
                    <a:gd name="T79" fmla="*/ 1554 h 1632"/>
                    <a:gd name="T80" fmla="*/ 66 w 1716"/>
                    <a:gd name="T81" fmla="*/ 1584 h 1632"/>
                    <a:gd name="T82" fmla="*/ 24 w 1716"/>
                    <a:gd name="T83" fmla="*/ 1614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6" h="1632">
                      <a:moveTo>
                        <a:pt x="1716" y="264"/>
                      </a:moveTo>
                      <a:lnTo>
                        <a:pt x="1698" y="240"/>
                      </a:lnTo>
                      <a:lnTo>
                        <a:pt x="1686" y="222"/>
                      </a:lnTo>
                      <a:lnTo>
                        <a:pt x="1674" y="204"/>
                      </a:lnTo>
                      <a:lnTo>
                        <a:pt x="1662" y="186"/>
                      </a:lnTo>
                      <a:lnTo>
                        <a:pt x="1644" y="168"/>
                      </a:lnTo>
                      <a:lnTo>
                        <a:pt x="1632" y="150"/>
                      </a:lnTo>
                      <a:lnTo>
                        <a:pt x="1620" y="132"/>
                      </a:lnTo>
                      <a:lnTo>
                        <a:pt x="1608" y="114"/>
                      </a:lnTo>
                      <a:lnTo>
                        <a:pt x="1590" y="102"/>
                      </a:lnTo>
                      <a:lnTo>
                        <a:pt x="1578" y="90"/>
                      </a:lnTo>
                      <a:lnTo>
                        <a:pt x="1566" y="78"/>
                      </a:lnTo>
                      <a:lnTo>
                        <a:pt x="1554" y="66"/>
                      </a:lnTo>
                      <a:lnTo>
                        <a:pt x="1536" y="54"/>
                      </a:lnTo>
                      <a:lnTo>
                        <a:pt x="1524" y="42"/>
                      </a:lnTo>
                      <a:lnTo>
                        <a:pt x="1512" y="36"/>
                      </a:lnTo>
                      <a:lnTo>
                        <a:pt x="1500" y="24"/>
                      </a:lnTo>
                      <a:lnTo>
                        <a:pt x="1482" y="18"/>
                      </a:lnTo>
                      <a:lnTo>
                        <a:pt x="1470" y="12"/>
                      </a:lnTo>
                      <a:lnTo>
                        <a:pt x="1458" y="6"/>
                      </a:lnTo>
                      <a:lnTo>
                        <a:pt x="1446" y="6"/>
                      </a:lnTo>
                      <a:lnTo>
                        <a:pt x="1428" y="0"/>
                      </a:lnTo>
                      <a:lnTo>
                        <a:pt x="1416" y="0"/>
                      </a:lnTo>
                      <a:lnTo>
                        <a:pt x="1404" y="0"/>
                      </a:lnTo>
                      <a:lnTo>
                        <a:pt x="1392" y="0"/>
                      </a:lnTo>
                      <a:lnTo>
                        <a:pt x="1374" y="6"/>
                      </a:lnTo>
                      <a:lnTo>
                        <a:pt x="1362" y="6"/>
                      </a:lnTo>
                      <a:lnTo>
                        <a:pt x="1350" y="12"/>
                      </a:lnTo>
                      <a:lnTo>
                        <a:pt x="1338" y="18"/>
                      </a:lnTo>
                      <a:lnTo>
                        <a:pt x="1320" y="24"/>
                      </a:lnTo>
                      <a:lnTo>
                        <a:pt x="1308" y="36"/>
                      </a:lnTo>
                      <a:lnTo>
                        <a:pt x="1296" y="42"/>
                      </a:lnTo>
                      <a:lnTo>
                        <a:pt x="1284" y="54"/>
                      </a:lnTo>
                      <a:lnTo>
                        <a:pt x="1266" y="66"/>
                      </a:lnTo>
                      <a:lnTo>
                        <a:pt x="1254" y="78"/>
                      </a:lnTo>
                      <a:lnTo>
                        <a:pt x="1242" y="90"/>
                      </a:lnTo>
                      <a:lnTo>
                        <a:pt x="1230" y="102"/>
                      </a:lnTo>
                      <a:lnTo>
                        <a:pt x="1212" y="114"/>
                      </a:lnTo>
                      <a:lnTo>
                        <a:pt x="1200" y="132"/>
                      </a:lnTo>
                      <a:lnTo>
                        <a:pt x="1188" y="150"/>
                      </a:lnTo>
                      <a:lnTo>
                        <a:pt x="1176" y="168"/>
                      </a:lnTo>
                      <a:lnTo>
                        <a:pt x="1158" y="186"/>
                      </a:lnTo>
                      <a:lnTo>
                        <a:pt x="1146" y="204"/>
                      </a:lnTo>
                      <a:lnTo>
                        <a:pt x="1134" y="222"/>
                      </a:lnTo>
                      <a:lnTo>
                        <a:pt x="1122" y="240"/>
                      </a:lnTo>
                      <a:lnTo>
                        <a:pt x="1104" y="264"/>
                      </a:lnTo>
                      <a:lnTo>
                        <a:pt x="1092" y="282"/>
                      </a:lnTo>
                      <a:lnTo>
                        <a:pt x="1080" y="300"/>
                      </a:lnTo>
                      <a:lnTo>
                        <a:pt x="1068" y="324"/>
                      </a:lnTo>
                      <a:lnTo>
                        <a:pt x="1050" y="348"/>
                      </a:lnTo>
                      <a:lnTo>
                        <a:pt x="1038" y="366"/>
                      </a:lnTo>
                      <a:lnTo>
                        <a:pt x="1026" y="390"/>
                      </a:lnTo>
                      <a:lnTo>
                        <a:pt x="1014" y="408"/>
                      </a:lnTo>
                      <a:lnTo>
                        <a:pt x="996" y="432"/>
                      </a:lnTo>
                      <a:lnTo>
                        <a:pt x="984" y="456"/>
                      </a:lnTo>
                      <a:lnTo>
                        <a:pt x="972" y="474"/>
                      </a:lnTo>
                      <a:lnTo>
                        <a:pt x="960" y="498"/>
                      </a:lnTo>
                      <a:lnTo>
                        <a:pt x="942" y="522"/>
                      </a:lnTo>
                      <a:lnTo>
                        <a:pt x="930" y="546"/>
                      </a:lnTo>
                      <a:lnTo>
                        <a:pt x="918" y="570"/>
                      </a:lnTo>
                      <a:lnTo>
                        <a:pt x="906" y="588"/>
                      </a:lnTo>
                      <a:lnTo>
                        <a:pt x="888" y="612"/>
                      </a:lnTo>
                      <a:lnTo>
                        <a:pt x="876" y="636"/>
                      </a:lnTo>
                      <a:lnTo>
                        <a:pt x="864" y="660"/>
                      </a:lnTo>
                      <a:lnTo>
                        <a:pt x="852" y="684"/>
                      </a:lnTo>
                      <a:lnTo>
                        <a:pt x="834" y="708"/>
                      </a:lnTo>
                      <a:lnTo>
                        <a:pt x="822" y="732"/>
                      </a:lnTo>
                      <a:lnTo>
                        <a:pt x="810" y="756"/>
                      </a:lnTo>
                      <a:lnTo>
                        <a:pt x="798" y="780"/>
                      </a:lnTo>
                      <a:lnTo>
                        <a:pt x="780" y="804"/>
                      </a:lnTo>
                      <a:lnTo>
                        <a:pt x="768" y="828"/>
                      </a:lnTo>
                      <a:lnTo>
                        <a:pt x="756" y="852"/>
                      </a:lnTo>
                      <a:lnTo>
                        <a:pt x="744" y="876"/>
                      </a:lnTo>
                      <a:lnTo>
                        <a:pt x="726" y="894"/>
                      </a:lnTo>
                      <a:lnTo>
                        <a:pt x="714" y="918"/>
                      </a:lnTo>
                      <a:lnTo>
                        <a:pt x="702" y="942"/>
                      </a:lnTo>
                      <a:lnTo>
                        <a:pt x="690" y="960"/>
                      </a:lnTo>
                      <a:lnTo>
                        <a:pt x="672" y="978"/>
                      </a:lnTo>
                      <a:lnTo>
                        <a:pt x="660" y="996"/>
                      </a:lnTo>
                      <a:lnTo>
                        <a:pt x="648" y="1014"/>
                      </a:lnTo>
                      <a:lnTo>
                        <a:pt x="636" y="1032"/>
                      </a:lnTo>
                      <a:lnTo>
                        <a:pt x="618" y="1044"/>
                      </a:lnTo>
                      <a:lnTo>
                        <a:pt x="606" y="1062"/>
                      </a:lnTo>
                      <a:lnTo>
                        <a:pt x="594" y="1074"/>
                      </a:lnTo>
                      <a:lnTo>
                        <a:pt x="582" y="1092"/>
                      </a:lnTo>
                      <a:lnTo>
                        <a:pt x="564" y="1104"/>
                      </a:lnTo>
                      <a:lnTo>
                        <a:pt x="552" y="1116"/>
                      </a:lnTo>
                      <a:lnTo>
                        <a:pt x="540" y="1134"/>
                      </a:lnTo>
                      <a:lnTo>
                        <a:pt x="528" y="1146"/>
                      </a:lnTo>
                      <a:lnTo>
                        <a:pt x="510" y="1158"/>
                      </a:lnTo>
                      <a:lnTo>
                        <a:pt x="498" y="1176"/>
                      </a:lnTo>
                      <a:lnTo>
                        <a:pt x="486" y="1188"/>
                      </a:lnTo>
                      <a:lnTo>
                        <a:pt x="474" y="1206"/>
                      </a:lnTo>
                      <a:lnTo>
                        <a:pt x="456" y="1218"/>
                      </a:lnTo>
                      <a:lnTo>
                        <a:pt x="444" y="1236"/>
                      </a:lnTo>
                      <a:lnTo>
                        <a:pt x="432" y="1248"/>
                      </a:lnTo>
                      <a:lnTo>
                        <a:pt x="420" y="1266"/>
                      </a:lnTo>
                      <a:lnTo>
                        <a:pt x="402" y="1284"/>
                      </a:lnTo>
                      <a:lnTo>
                        <a:pt x="390" y="1296"/>
                      </a:lnTo>
                      <a:lnTo>
                        <a:pt x="378" y="1314"/>
                      </a:lnTo>
                      <a:lnTo>
                        <a:pt x="366" y="1326"/>
                      </a:lnTo>
                      <a:lnTo>
                        <a:pt x="348" y="1344"/>
                      </a:lnTo>
                      <a:lnTo>
                        <a:pt x="336" y="1356"/>
                      </a:lnTo>
                      <a:lnTo>
                        <a:pt x="324" y="1374"/>
                      </a:lnTo>
                      <a:lnTo>
                        <a:pt x="312" y="1386"/>
                      </a:lnTo>
                      <a:lnTo>
                        <a:pt x="294" y="1398"/>
                      </a:lnTo>
                      <a:lnTo>
                        <a:pt x="282" y="1410"/>
                      </a:lnTo>
                      <a:lnTo>
                        <a:pt x="270" y="1422"/>
                      </a:lnTo>
                      <a:lnTo>
                        <a:pt x="258" y="1434"/>
                      </a:lnTo>
                      <a:lnTo>
                        <a:pt x="240" y="1446"/>
                      </a:lnTo>
                      <a:lnTo>
                        <a:pt x="228" y="1458"/>
                      </a:lnTo>
                      <a:lnTo>
                        <a:pt x="216" y="1470"/>
                      </a:lnTo>
                      <a:lnTo>
                        <a:pt x="204" y="1482"/>
                      </a:lnTo>
                      <a:lnTo>
                        <a:pt x="186" y="1494"/>
                      </a:lnTo>
                      <a:lnTo>
                        <a:pt x="174" y="1500"/>
                      </a:lnTo>
                      <a:lnTo>
                        <a:pt x="162" y="1512"/>
                      </a:lnTo>
                      <a:lnTo>
                        <a:pt x="150" y="1524"/>
                      </a:lnTo>
                      <a:lnTo>
                        <a:pt x="132" y="1536"/>
                      </a:lnTo>
                      <a:lnTo>
                        <a:pt x="120" y="1542"/>
                      </a:lnTo>
                      <a:lnTo>
                        <a:pt x="108" y="1554"/>
                      </a:lnTo>
                      <a:lnTo>
                        <a:pt x="96" y="1566"/>
                      </a:lnTo>
                      <a:lnTo>
                        <a:pt x="78" y="1572"/>
                      </a:lnTo>
                      <a:lnTo>
                        <a:pt x="66" y="1584"/>
                      </a:lnTo>
                      <a:lnTo>
                        <a:pt x="54" y="1596"/>
                      </a:lnTo>
                      <a:lnTo>
                        <a:pt x="42" y="1602"/>
                      </a:lnTo>
                      <a:lnTo>
                        <a:pt x="24" y="1614"/>
                      </a:lnTo>
                      <a:lnTo>
                        <a:pt x="12" y="1626"/>
                      </a:lnTo>
                      <a:lnTo>
                        <a:pt x="0" y="1632"/>
                      </a:lnTo>
                    </a:path>
                  </a:pathLst>
                </a:custGeom>
                <a:noFill/>
                <a:ln w="28575">
                  <a:solidFill>
                    <a:srgbClr val="8E5E2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a:solidFill>
                      <a:srgbClr val="8E5E2E"/>
                    </a:solidFill>
                    <a:latin typeface="Arial" pitchFamily="34" charset="0"/>
                    <a:cs typeface="Arial" pitchFamily="34" charset="0"/>
                  </a:endParaRPr>
                </a:p>
              </p:txBody>
            </p:sp>
            <p:sp>
              <p:nvSpPr>
                <p:cNvPr id="68" name="Freeform 181"/>
                <p:cNvSpPr>
                  <a:spLocks/>
                </p:cNvSpPr>
                <p:nvPr/>
              </p:nvSpPr>
              <p:spPr bwMode="auto">
                <a:xfrm>
                  <a:off x="-7108825" y="6583274"/>
                  <a:ext cx="962025" cy="342900"/>
                </a:xfrm>
                <a:custGeom>
                  <a:avLst/>
                  <a:gdLst>
                    <a:gd name="T0" fmla="*/ 606 w 606"/>
                    <a:gd name="T1" fmla="*/ 0 h 216"/>
                    <a:gd name="T2" fmla="*/ 594 w 606"/>
                    <a:gd name="T3" fmla="*/ 12 h 216"/>
                    <a:gd name="T4" fmla="*/ 576 w 606"/>
                    <a:gd name="T5" fmla="*/ 18 h 216"/>
                    <a:gd name="T6" fmla="*/ 564 w 606"/>
                    <a:gd name="T7" fmla="*/ 24 h 216"/>
                    <a:gd name="T8" fmla="*/ 552 w 606"/>
                    <a:gd name="T9" fmla="*/ 36 h 216"/>
                    <a:gd name="T10" fmla="*/ 540 w 606"/>
                    <a:gd name="T11" fmla="*/ 42 h 216"/>
                    <a:gd name="T12" fmla="*/ 522 w 606"/>
                    <a:gd name="T13" fmla="*/ 48 h 216"/>
                    <a:gd name="T14" fmla="*/ 510 w 606"/>
                    <a:gd name="T15" fmla="*/ 54 h 216"/>
                    <a:gd name="T16" fmla="*/ 498 w 606"/>
                    <a:gd name="T17" fmla="*/ 60 h 216"/>
                    <a:gd name="T18" fmla="*/ 486 w 606"/>
                    <a:gd name="T19" fmla="*/ 66 h 216"/>
                    <a:gd name="T20" fmla="*/ 468 w 606"/>
                    <a:gd name="T21" fmla="*/ 72 h 216"/>
                    <a:gd name="T22" fmla="*/ 456 w 606"/>
                    <a:gd name="T23" fmla="*/ 78 h 216"/>
                    <a:gd name="T24" fmla="*/ 444 w 606"/>
                    <a:gd name="T25" fmla="*/ 84 h 216"/>
                    <a:gd name="T26" fmla="*/ 432 w 606"/>
                    <a:gd name="T27" fmla="*/ 90 h 216"/>
                    <a:gd name="T28" fmla="*/ 414 w 606"/>
                    <a:gd name="T29" fmla="*/ 96 h 216"/>
                    <a:gd name="T30" fmla="*/ 402 w 606"/>
                    <a:gd name="T31" fmla="*/ 96 h 216"/>
                    <a:gd name="T32" fmla="*/ 390 w 606"/>
                    <a:gd name="T33" fmla="*/ 102 h 216"/>
                    <a:gd name="T34" fmla="*/ 378 w 606"/>
                    <a:gd name="T35" fmla="*/ 108 h 216"/>
                    <a:gd name="T36" fmla="*/ 360 w 606"/>
                    <a:gd name="T37" fmla="*/ 114 h 216"/>
                    <a:gd name="T38" fmla="*/ 348 w 606"/>
                    <a:gd name="T39" fmla="*/ 120 h 216"/>
                    <a:gd name="T40" fmla="*/ 336 w 606"/>
                    <a:gd name="T41" fmla="*/ 126 h 216"/>
                    <a:gd name="T42" fmla="*/ 324 w 606"/>
                    <a:gd name="T43" fmla="*/ 132 h 216"/>
                    <a:gd name="T44" fmla="*/ 306 w 606"/>
                    <a:gd name="T45" fmla="*/ 138 h 216"/>
                    <a:gd name="T46" fmla="*/ 294 w 606"/>
                    <a:gd name="T47" fmla="*/ 144 h 216"/>
                    <a:gd name="T48" fmla="*/ 282 w 606"/>
                    <a:gd name="T49" fmla="*/ 150 h 216"/>
                    <a:gd name="T50" fmla="*/ 270 w 606"/>
                    <a:gd name="T51" fmla="*/ 156 h 216"/>
                    <a:gd name="T52" fmla="*/ 252 w 606"/>
                    <a:gd name="T53" fmla="*/ 162 h 216"/>
                    <a:gd name="T54" fmla="*/ 240 w 606"/>
                    <a:gd name="T55" fmla="*/ 168 h 216"/>
                    <a:gd name="T56" fmla="*/ 228 w 606"/>
                    <a:gd name="T57" fmla="*/ 174 h 216"/>
                    <a:gd name="T58" fmla="*/ 216 w 606"/>
                    <a:gd name="T59" fmla="*/ 180 h 216"/>
                    <a:gd name="T60" fmla="*/ 198 w 606"/>
                    <a:gd name="T61" fmla="*/ 180 h 216"/>
                    <a:gd name="T62" fmla="*/ 186 w 606"/>
                    <a:gd name="T63" fmla="*/ 186 h 216"/>
                    <a:gd name="T64" fmla="*/ 174 w 606"/>
                    <a:gd name="T65" fmla="*/ 192 h 216"/>
                    <a:gd name="T66" fmla="*/ 162 w 606"/>
                    <a:gd name="T67" fmla="*/ 198 h 216"/>
                    <a:gd name="T68" fmla="*/ 144 w 606"/>
                    <a:gd name="T69" fmla="*/ 204 h 216"/>
                    <a:gd name="T70" fmla="*/ 132 w 606"/>
                    <a:gd name="T71" fmla="*/ 204 h 216"/>
                    <a:gd name="T72" fmla="*/ 120 w 606"/>
                    <a:gd name="T73" fmla="*/ 210 h 216"/>
                    <a:gd name="T74" fmla="*/ 108 w 606"/>
                    <a:gd name="T75" fmla="*/ 210 h 216"/>
                    <a:gd name="T76" fmla="*/ 90 w 606"/>
                    <a:gd name="T77" fmla="*/ 216 h 216"/>
                    <a:gd name="T78" fmla="*/ 78 w 606"/>
                    <a:gd name="T79" fmla="*/ 216 h 216"/>
                    <a:gd name="T80" fmla="*/ 66 w 606"/>
                    <a:gd name="T81" fmla="*/ 216 h 216"/>
                    <a:gd name="T82" fmla="*/ 54 w 606"/>
                    <a:gd name="T83" fmla="*/ 216 h 216"/>
                    <a:gd name="T84" fmla="*/ 36 w 606"/>
                    <a:gd name="T85" fmla="*/ 216 h 216"/>
                    <a:gd name="T86" fmla="*/ 24 w 606"/>
                    <a:gd name="T87" fmla="*/ 216 h 216"/>
                    <a:gd name="T88" fmla="*/ 12 w 606"/>
                    <a:gd name="T89" fmla="*/ 216 h 216"/>
                    <a:gd name="T90" fmla="*/ 0 w 606"/>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216">
                      <a:moveTo>
                        <a:pt x="606" y="0"/>
                      </a:moveTo>
                      <a:lnTo>
                        <a:pt x="594" y="12"/>
                      </a:lnTo>
                      <a:lnTo>
                        <a:pt x="576" y="18"/>
                      </a:lnTo>
                      <a:lnTo>
                        <a:pt x="564" y="24"/>
                      </a:lnTo>
                      <a:lnTo>
                        <a:pt x="552" y="36"/>
                      </a:lnTo>
                      <a:lnTo>
                        <a:pt x="540" y="42"/>
                      </a:lnTo>
                      <a:lnTo>
                        <a:pt x="522" y="48"/>
                      </a:lnTo>
                      <a:lnTo>
                        <a:pt x="510" y="54"/>
                      </a:lnTo>
                      <a:lnTo>
                        <a:pt x="498" y="60"/>
                      </a:lnTo>
                      <a:lnTo>
                        <a:pt x="486" y="66"/>
                      </a:lnTo>
                      <a:lnTo>
                        <a:pt x="468" y="72"/>
                      </a:lnTo>
                      <a:lnTo>
                        <a:pt x="456" y="78"/>
                      </a:lnTo>
                      <a:lnTo>
                        <a:pt x="444" y="84"/>
                      </a:lnTo>
                      <a:lnTo>
                        <a:pt x="432" y="90"/>
                      </a:lnTo>
                      <a:lnTo>
                        <a:pt x="414" y="96"/>
                      </a:lnTo>
                      <a:lnTo>
                        <a:pt x="402" y="96"/>
                      </a:lnTo>
                      <a:lnTo>
                        <a:pt x="390" y="102"/>
                      </a:lnTo>
                      <a:lnTo>
                        <a:pt x="378" y="108"/>
                      </a:lnTo>
                      <a:lnTo>
                        <a:pt x="360" y="114"/>
                      </a:lnTo>
                      <a:lnTo>
                        <a:pt x="348" y="120"/>
                      </a:lnTo>
                      <a:lnTo>
                        <a:pt x="336" y="126"/>
                      </a:lnTo>
                      <a:lnTo>
                        <a:pt x="324" y="132"/>
                      </a:lnTo>
                      <a:lnTo>
                        <a:pt x="306" y="138"/>
                      </a:lnTo>
                      <a:lnTo>
                        <a:pt x="294" y="144"/>
                      </a:lnTo>
                      <a:lnTo>
                        <a:pt x="282" y="150"/>
                      </a:lnTo>
                      <a:lnTo>
                        <a:pt x="270" y="156"/>
                      </a:lnTo>
                      <a:lnTo>
                        <a:pt x="252" y="162"/>
                      </a:lnTo>
                      <a:lnTo>
                        <a:pt x="240" y="168"/>
                      </a:lnTo>
                      <a:lnTo>
                        <a:pt x="228" y="174"/>
                      </a:lnTo>
                      <a:lnTo>
                        <a:pt x="216" y="180"/>
                      </a:lnTo>
                      <a:lnTo>
                        <a:pt x="198" y="180"/>
                      </a:lnTo>
                      <a:lnTo>
                        <a:pt x="186" y="186"/>
                      </a:lnTo>
                      <a:lnTo>
                        <a:pt x="174" y="192"/>
                      </a:lnTo>
                      <a:lnTo>
                        <a:pt x="162" y="198"/>
                      </a:lnTo>
                      <a:lnTo>
                        <a:pt x="144" y="204"/>
                      </a:lnTo>
                      <a:lnTo>
                        <a:pt x="132" y="204"/>
                      </a:lnTo>
                      <a:lnTo>
                        <a:pt x="120" y="210"/>
                      </a:lnTo>
                      <a:lnTo>
                        <a:pt x="108" y="210"/>
                      </a:lnTo>
                      <a:lnTo>
                        <a:pt x="90" y="216"/>
                      </a:lnTo>
                      <a:lnTo>
                        <a:pt x="78" y="216"/>
                      </a:lnTo>
                      <a:lnTo>
                        <a:pt x="66" y="216"/>
                      </a:lnTo>
                      <a:lnTo>
                        <a:pt x="54" y="216"/>
                      </a:lnTo>
                      <a:lnTo>
                        <a:pt x="36" y="216"/>
                      </a:lnTo>
                      <a:lnTo>
                        <a:pt x="24" y="216"/>
                      </a:lnTo>
                      <a:lnTo>
                        <a:pt x="12" y="216"/>
                      </a:lnTo>
                      <a:lnTo>
                        <a:pt x="0" y="216"/>
                      </a:lnTo>
                    </a:path>
                  </a:pathLst>
                </a:custGeom>
                <a:noFill/>
                <a:ln w="28575">
                  <a:solidFill>
                    <a:srgbClr val="8E5E2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200">
                    <a:solidFill>
                      <a:srgbClr val="8E5E2E"/>
                    </a:solidFill>
                    <a:latin typeface="Arial" pitchFamily="34" charset="0"/>
                    <a:cs typeface="Arial" pitchFamily="34" charset="0"/>
                  </a:endParaRPr>
                </a:p>
              </p:txBody>
            </p:sp>
          </p:grpSp>
          <p:sp>
            <p:nvSpPr>
              <p:cNvPr id="69" name="TextBox 68"/>
              <p:cNvSpPr txBox="1"/>
              <p:nvPr/>
            </p:nvSpPr>
            <p:spPr>
              <a:xfrm rot="16200000">
                <a:off x="4742043" y="3606069"/>
                <a:ext cx="875560" cy="233397"/>
              </a:xfrm>
              <a:prstGeom prst="rect">
                <a:avLst/>
              </a:prstGeom>
              <a:noFill/>
            </p:spPr>
            <p:txBody>
              <a:bodyPr wrap="none" rtlCol="0">
                <a:spAutoFit/>
              </a:bodyPr>
              <a:lstStyle/>
              <a:p>
                <a:pPr algn="ctr">
                  <a:lnSpc>
                    <a:spcPts val="1100"/>
                  </a:lnSpc>
                </a:pPr>
                <a:r>
                  <a:rPr lang="en-GB" sz="1200" dirty="0">
                    <a:solidFill>
                      <a:srgbClr val="8E5E2E"/>
                    </a:solidFill>
                    <a:latin typeface="Arial" pitchFamily="34" charset="0"/>
                    <a:cs typeface="Arial" pitchFamily="34" charset="0"/>
                  </a:rPr>
                  <a:t>Firing rate</a:t>
                </a:r>
              </a:p>
            </p:txBody>
          </p:sp>
          <p:grpSp>
            <p:nvGrpSpPr>
              <p:cNvPr id="90" name="Group 89"/>
              <p:cNvGrpSpPr/>
              <p:nvPr/>
            </p:nvGrpSpPr>
            <p:grpSpPr>
              <a:xfrm>
                <a:off x="5338130" y="4247450"/>
                <a:ext cx="1621924" cy="447046"/>
                <a:chOff x="2053249" y="3316357"/>
                <a:chExt cx="958941" cy="264309"/>
              </a:xfrm>
            </p:grpSpPr>
            <p:sp>
              <p:nvSpPr>
                <p:cNvPr id="91" name="TextBox 90"/>
                <p:cNvSpPr txBox="1"/>
                <p:nvPr/>
              </p:nvSpPr>
              <p:spPr>
                <a:xfrm>
                  <a:off x="2053249" y="3419927"/>
                  <a:ext cx="905295" cy="160739"/>
                </a:xfrm>
                <a:prstGeom prst="rect">
                  <a:avLst/>
                </a:prstGeom>
                <a:noFill/>
              </p:spPr>
              <p:txBody>
                <a:bodyPr wrap="none" rtlCol="0">
                  <a:spAutoFit/>
                </a:bodyPr>
                <a:lstStyle/>
                <a:p>
                  <a:pPr algn="ctr">
                    <a:lnSpc>
                      <a:spcPts val="1400"/>
                    </a:lnSpc>
                  </a:pPr>
                  <a:r>
                    <a:rPr lang="en-GB" sz="1200" dirty="0">
                      <a:solidFill>
                        <a:srgbClr val="000000"/>
                      </a:solidFill>
                      <a:latin typeface="Arial" pitchFamily="34" charset="0"/>
                      <a:cs typeface="Arial" pitchFamily="34" charset="0"/>
                    </a:rPr>
                    <a:t>Stimulus orientation</a:t>
                  </a:r>
                </a:p>
              </p:txBody>
            </p:sp>
            <p:sp>
              <p:nvSpPr>
                <p:cNvPr id="92" name="TextBox 91"/>
                <p:cNvSpPr txBox="1"/>
                <p:nvPr/>
              </p:nvSpPr>
              <p:spPr>
                <a:xfrm>
                  <a:off x="2089836" y="3316357"/>
                  <a:ext cx="922354" cy="160739"/>
                </a:xfrm>
                <a:prstGeom prst="rect">
                  <a:avLst/>
                </a:prstGeom>
                <a:noFill/>
              </p:spPr>
              <p:txBody>
                <a:bodyPr wrap="none" rtlCol="0">
                  <a:spAutoFit/>
                </a:bodyPr>
                <a:lstStyle/>
                <a:p>
                  <a:pPr algn="ctr">
                    <a:lnSpc>
                      <a:spcPts val="1400"/>
                    </a:lnSpc>
                  </a:pPr>
                  <a:r>
                    <a:rPr lang="en-GB" sz="1200" dirty="0">
                      <a:solidFill>
                        <a:srgbClr val="000000"/>
                      </a:solidFill>
                      <a:latin typeface="Arial" pitchFamily="34" charset="0"/>
                      <a:cs typeface="Arial" pitchFamily="34" charset="0"/>
                    </a:rPr>
                    <a:t>0</a:t>
                  </a:r>
                  <a:r>
                    <a:rPr lang="en-GB" sz="1200" baseline="30000" dirty="0">
                      <a:solidFill>
                        <a:srgbClr val="000000"/>
                      </a:solidFill>
                      <a:latin typeface="Arial" pitchFamily="34" charset="0"/>
                      <a:cs typeface="Arial" pitchFamily="34" charset="0"/>
                    </a:rPr>
                    <a:t>o   </a:t>
                  </a:r>
                  <a:r>
                    <a:rPr lang="en-GB" sz="1200" dirty="0">
                      <a:solidFill>
                        <a:srgbClr val="000000"/>
                      </a:solidFill>
                      <a:latin typeface="Arial" pitchFamily="34" charset="0"/>
                      <a:cs typeface="Arial" pitchFamily="34" charset="0"/>
                    </a:rPr>
                    <a:t>       90</a:t>
                  </a:r>
                  <a:r>
                    <a:rPr lang="en-GB" sz="1200" baseline="30000" dirty="0">
                      <a:solidFill>
                        <a:srgbClr val="000000"/>
                      </a:solidFill>
                      <a:latin typeface="Arial" pitchFamily="34" charset="0"/>
                      <a:cs typeface="Arial" pitchFamily="34" charset="0"/>
                    </a:rPr>
                    <a:t>o</a:t>
                  </a:r>
                  <a:r>
                    <a:rPr lang="en-GB" sz="1200" dirty="0">
                      <a:solidFill>
                        <a:srgbClr val="000000"/>
                      </a:solidFill>
                      <a:latin typeface="Arial" pitchFamily="34" charset="0"/>
                      <a:cs typeface="Arial" pitchFamily="34" charset="0"/>
                    </a:rPr>
                    <a:t>       180</a:t>
                  </a:r>
                  <a:r>
                    <a:rPr lang="en-GB" sz="1200" baseline="30000" dirty="0">
                      <a:solidFill>
                        <a:srgbClr val="000000"/>
                      </a:solidFill>
                      <a:latin typeface="Arial" pitchFamily="34" charset="0"/>
                      <a:cs typeface="Arial" pitchFamily="34" charset="0"/>
                    </a:rPr>
                    <a:t>o</a:t>
                  </a:r>
                </a:p>
              </p:txBody>
            </p:sp>
          </p:grpSp>
          <p:sp>
            <p:nvSpPr>
              <p:cNvPr id="190" name="TextBox 189"/>
              <p:cNvSpPr txBox="1"/>
              <p:nvPr/>
            </p:nvSpPr>
            <p:spPr>
              <a:xfrm>
                <a:off x="4719135" y="991414"/>
                <a:ext cx="2853666" cy="307777"/>
              </a:xfrm>
              <a:prstGeom prst="rect">
                <a:avLst/>
              </a:prstGeom>
              <a:noFill/>
            </p:spPr>
            <p:txBody>
              <a:bodyPr wrap="none" rtlCol="0">
                <a:spAutoFit/>
              </a:bodyPr>
              <a:lstStyle/>
              <a:p>
                <a:pPr algn="ctr"/>
                <a:r>
                  <a:rPr lang="en-GB" sz="1400" dirty="0">
                    <a:solidFill>
                      <a:srgbClr val="000000"/>
                    </a:solidFill>
                    <a:latin typeface="Arial" pitchFamily="34" charset="0"/>
                    <a:cs typeface="Arial" pitchFamily="34" charset="0"/>
                  </a:rPr>
                  <a:t>Dense, less selective connectivity</a:t>
                </a:r>
              </a:p>
            </p:txBody>
          </p:sp>
          <p:sp>
            <p:nvSpPr>
              <p:cNvPr id="451" name="TextBox 450"/>
              <p:cNvSpPr txBox="1"/>
              <p:nvPr/>
            </p:nvSpPr>
            <p:spPr>
              <a:xfrm>
                <a:off x="5075929" y="2977902"/>
                <a:ext cx="2095446" cy="307777"/>
              </a:xfrm>
              <a:prstGeom prst="rect">
                <a:avLst/>
              </a:prstGeom>
              <a:noFill/>
            </p:spPr>
            <p:txBody>
              <a:bodyPr wrap="none" rtlCol="0">
                <a:spAutoFit/>
              </a:bodyPr>
              <a:lstStyle/>
              <a:p>
                <a:pPr algn="ctr"/>
                <a:r>
                  <a:rPr lang="en-GB" sz="1400" dirty="0">
                    <a:solidFill>
                      <a:srgbClr val="000000"/>
                    </a:solidFill>
                    <a:latin typeface="Arial" pitchFamily="34" charset="0"/>
                    <a:cs typeface="Arial" pitchFamily="34" charset="0"/>
                  </a:rPr>
                  <a:t>Less selective response</a:t>
                </a:r>
              </a:p>
            </p:txBody>
          </p:sp>
          <p:sp>
            <p:nvSpPr>
              <p:cNvPr id="79" name="Oval 78"/>
              <p:cNvSpPr/>
              <p:nvPr/>
            </p:nvSpPr>
            <p:spPr>
              <a:xfrm>
                <a:off x="5901968" y="1982934"/>
                <a:ext cx="330291" cy="287160"/>
              </a:xfrm>
              <a:prstGeom prst="ellipse">
                <a:avLst/>
              </a:prstGeom>
              <a:solidFill>
                <a:srgbClr val="60553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86" name="Group 85"/>
            <p:cNvGrpSpPr/>
            <p:nvPr/>
          </p:nvGrpSpPr>
          <p:grpSpPr>
            <a:xfrm>
              <a:off x="3634757" y="2261992"/>
              <a:ext cx="2517991" cy="302912"/>
              <a:chOff x="3634757" y="1783551"/>
              <a:chExt cx="2517991" cy="302912"/>
            </a:xfrm>
          </p:grpSpPr>
          <p:sp>
            <p:nvSpPr>
              <p:cNvPr id="5" name="TextBox 4"/>
              <p:cNvSpPr txBox="1"/>
              <p:nvPr/>
            </p:nvSpPr>
            <p:spPr>
              <a:xfrm>
                <a:off x="3918193" y="1783551"/>
                <a:ext cx="2234555" cy="297518"/>
              </a:xfrm>
              <a:prstGeom prst="rect">
                <a:avLst/>
              </a:prstGeom>
              <a:noFill/>
            </p:spPr>
            <p:txBody>
              <a:bodyPr wrap="square" rtlCol="0">
                <a:spAutoFit/>
              </a:bodyPr>
              <a:lstStyle/>
              <a:p>
                <a:pPr>
                  <a:lnSpc>
                    <a:spcPts val="1600"/>
                  </a:lnSpc>
                </a:pPr>
                <a:r>
                  <a:rPr lang="en-GB" sz="1200" dirty="0">
                    <a:solidFill>
                      <a:srgbClr val="000000"/>
                    </a:solidFill>
                    <a:latin typeface="Arial" pitchFamily="34" charset="0"/>
                    <a:cs typeface="Arial" pitchFamily="34" charset="0"/>
                  </a:rPr>
                  <a:t>PV interneuron</a:t>
                </a:r>
              </a:p>
            </p:txBody>
          </p:sp>
          <p:sp>
            <p:nvSpPr>
              <p:cNvPr id="453" name="Oval 452"/>
              <p:cNvSpPr/>
              <p:nvPr/>
            </p:nvSpPr>
            <p:spPr>
              <a:xfrm>
                <a:off x="3634757" y="1799303"/>
                <a:ext cx="330291" cy="287160"/>
              </a:xfrm>
              <a:prstGeom prst="ellipse">
                <a:avLst/>
              </a:prstGeom>
              <a:solidFill>
                <a:srgbClr val="60553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grpSp>
      </p:grpSp>
      <p:sp>
        <p:nvSpPr>
          <p:cNvPr id="87" name="TextBox 86"/>
          <p:cNvSpPr txBox="1"/>
          <p:nvPr/>
        </p:nvSpPr>
        <p:spPr>
          <a:xfrm>
            <a:off x="899592" y="107340"/>
            <a:ext cx="7200800" cy="369332"/>
          </a:xfrm>
          <a:prstGeom prst="rect">
            <a:avLst/>
          </a:prstGeom>
          <a:noFill/>
        </p:spPr>
        <p:txBody>
          <a:bodyPr wrap="square" rtlCol="0">
            <a:spAutoFit/>
          </a:bodyPr>
          <a:lstStyle/>
          <a:p>
            <a:pPr algn="ctr"/>
            <a:r>
              <a:rPr lang="en-US" dirty="0">
                <a:solidFill>
                  <a:srgbClr val="000000"/>
                </a:solidFill>
                <a:latin typeface="Arial"/>
                <a:cs typeface="Calibri" pitchFamily="34" charset="0"/>
              </a:rPr>
              <a:t>Different rules of connectivity for excitatory and inhibitory neurons</a:t>
            </a:r>
          </a:p>
        </p:txBody>
      </p:sp>
    </p:spTree>
    <p:extLst>
      <p:ext uri="{BB962C8B-B14F-4D97-AF65-F5344CB8AC3E}">
        <p14:creationId xmlns:p14="http://schemas.microsoft.com/office/powerpoint/2010/main" val="30806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68576" y="82988"/>
            <a:ext cx="9039928" cy="415498"/>
          </a:xfrm>
          <a:prstGeom prst="rect">
            <a:avLst/>
          </a:prstGeom>
          <a:noFill/>
        </p:spPr>
        <p:txBody>
          <a:bodyPr wrap="square" rtlCol="0">
            <a:spAutoFit/>
          </a:bodyPr>
          <a:lstStyle/>
          <a:p>
            <a:pPr algn="ctr" fontAlgn="auto">
              <a:spcBef>
                <a:spcPts val="0"/>
              </a:spcBef>
              <a:spcAft>
                <a:spcPts val="0"/>
              </a:spcAft>
            </a:pPr>
            <a:r>
              <a:rPr lang="en-US" sz="2100" dirty="0">
                <a:solidFill>
                  <a:prstClr val="black"/>
                </a:solidFill>
                <a:latin typeface="Arial" pitchFamily="34" charset="0"/>
                <a:cs typeface="Arial" pitchFamily="34" charset="0"/>
              </a:rPr>
              <a:t>Response similarity predicts the </a:t>
            </a:r>
            <a:r>
              <a:rPr lang="en-US" sz="2100" b="1" i="1" dirty="0">
                <a:solidFill>
                  <a:prstClr val="black"/>
                </a:solidFill>
                <a:latin typeface="Arial" pitchFamily="34" charset="0"/>
                <a:cs typeface="Arial" pitchFamily="34" charset="0"/>
              </a:rPr>
              <a:t>strength</a:t>
            </a:r>
            <a:r>
              <a:rPr lang="en-US" sz="2100" dirty="0">
                <a:solidFill>
                  <a:prstClr val="black"/>
                </a:solidFill>
                <a:latin typeface="Arial" pitchFamily="34" charset="0"/>
                <a:cs typeface="Arial" pitchFamily="34" charset="0"/>
              </a:rPr>
              <a:t> of </a:t>
            </a:r>
            <a:r>
              <a:rPr lang="en-US" sz="2100" dirty="0" err="1">
                <a:solidFill>
                  <a:prstClr val="black"/>
                </a:solidFill>
                <a:latin typeface="Arial" pitchFamily="34" charset="0"/>
                <a:cs typeface="Arial" pitchFamily="34" charset="0"/>
              </a:rPr>
              <a:t>PV</a:t>
            </a:r>
            <a:r>
              <a:rPr lang="en-US" sz="2100" dirty="0" err="1">
                <a:solidFill>
                  <a:prstClr val="black"/>
                </a:solidFill>
                <a:latin typeface="Arial" pitchFamily="34" charset="0"/>
                <a:cs typeface="Arial" pitchFamily="34" charset="0"/>
                <a:sym typeface="Wingdings" panose="05000000000000000000" pitchFamily="2" charset="2"/>
              </a:rPr>
              <a:t></a:t>
            </a:r>
            <a:r>
              <a:rPr lang="en-US" sz="2100" dirty="0" err="1">
                <a:solidFill>
                  <a:prstClr val="black"/>
                </a:solidFill>
                <a:latin typeface="Arial" pitchFamily="34" charset="0"/>
                <a:cs typeface="Arial" pitchFamily="34" charset="0"/>
              </a:rPr>
              <a:t>Pyr</a:t>
            </a:r>
            <a:r>
              <a:rPr lang="en-US" sz="2100" dirty="0">
                <a:solidFill>
                  <a:prstClr val="black"/>
                </a:solidFill>
                <a:latin typeface="Arial" pitchFamily="34" charset="0"/>
                <a:cs typeface="Arial" pitchFamily="34" charset="0"/>
              </a:rPr>
              <a:t> connections</a:t>
            </a:r>
          </a:p>
        </p:txBody>
      </p:sp>
      <p:sp>
        <p:nvSpPr>
          <p:cNvPr id="6" name="TextBox 5"/>
          <p:cNvSpPr txBox="1"/>
          <p:nvPr/>
        </p:nvSpPr>
        <p:spPr>
          <a:xfrm>
            <a:off x="6332168" y="6577607"/>
            <a:ext cx="2365391" cy="307777"/>
          </a:xfrm>
          <a:prstGeom prst="rect">
            <a:avLst/>
          </a:prstGeom>
          <a:noFill/>
        </p:spPr>
        <p:txBody>
          <a:bodyPr wrap="none" rtlCol="0">
            <a:spAutoFit/>
          </a:bodyPr>
          <a:lstStyle/>
          <a:p>
            <a:r>
              <a:rPr lang="en-GB" sz="1400" dirty="0" err="1">
                <a:solidFill>
                  <a:prstClr val="black"/>
                </a:solidFill>
              </a:rPr>
              <a:t>Znamenskiy</a:t>
            </a:r>
            <a:r>
              <a:rPr lang="en-GB" sz="1400" dirty="0">
                <a:solidFill>
                  <a:prstClr val="black"/>
                </a:solidFill>
              </a:rPr>
              <a:t> et al </a:t>
            </a:r>
            <a:r>
              <a:rPr lang="en-GB" sz="1400" dirty="0" err="1">
                <a:solidFill>
                  <a:prstClr val="black"/>
                </a:solidFill>
              </a:rPr>
              <a:t>biorXiv</a:t>
            </a:r>
            <a:r>
              <a:rPr lang="en-GB" sz="1400" dirty="0">
                <a:solidFill>
                  <a:prstClr val="black"/>
                </a:solidFill>
              </a:rPr>
              <a:t> 2019</a:t>
            </a:r>
          </a:p>
        </p:txBody>
      </p:sp>
      <p:pic>
        <p:nvPicPr>
          <p:cNvPr id="3" name="Picture 2"/>
          <p:cNvPicPr>
            <a:picLocks noChangeAspect="1"/>
          </p:cNvPicPr>
          <p:nvPr/>
        </p:nvPicPr>
        <p:blipFill rotWithShape="1">
          <a:blip r:embed="rId2"/>
          <a:srcRect t="13890"/>
          <a:stretch/>
        </p:blipFill>
        <p:spPr>
          <a:xfrm>
            <a:off x="179512" y="1700807"/>
            <a:ext cx="8280000" cy="3342159"/>
          </a:xfrm>
          <a:prstGeom prst="rect">
            <a:avLst/>
          </a:prstGeom>
        </p:spPr>
      </p:pic>
      <p:sp>
        <p:nvSpPr>
          <p:cNvPr id="4" name="TextBox 3"/>
          <p:cNvSpPr txBox="1"/>
          <p:nvPr/>
        </p:nvSpPr>
        <p:spPr>
          <a:xfrm>
            <a:off x="5724128" y="4725144"/>
            <a:ext cx="2409634" cy="400110"/>
          </a:xfrm>
          <a:prstGeom prst="rect">
            <a:avLst/>
          </a:prstGeom>
          <a:solidFill>
            <a:schemeClr val="bg1"/>
          </a:solidFill>
          <a:ln>
            <a:solidFill>
              <a:schemeClr val="bg1"/>
            </a:solidFill>
          </a:ln>
        </p:spPr>
        <p:txBody>
          <a:bodyPr wrap="none" rtlCol="0">
            <a:spAutoFit/>
          </a:bodyPr>
          <a:lstStyle/>
          <a:p>
            <a:r>
              <a:rPr lang="en-GB" sz="2000" dirty="0">
                <a:solidFill>
                  <a:prstClr val="black"/>
                </a:solidFill>
              </a:rPr>
              <a:t>Response similarity</a:t>
            </a:r>
          </a:p>
        </p:txBody>
      </p:sp>
      <p:sp>
        <p:nvSpPr>
          <p:cNvPr id="11" name="TextBox 10"/>
          <p:cNvSpPr txBox="1"/>
          <p:nvPr/>
        </p:nvSpPr>
        <p:spPr>
          <a:xfrm>
            <a:off x="1475656" y="4728795"/>
            <a:ext cx="2409634" cy="400110"/>
          </a:xfrm>
          <a:prstGeom prst="rect">
            <a:avLst/>
          </a:prstGeom>
          <a:solidFill>
            <a:schemeClr val="bg1"/>
          </a:solidFill>
          <a:ln>
            <a:solidFill>
              <a:schemeClr val="bg1"/>
            </a:solidFill>
          </a:ln>
        </p:spPr>
        <p:txBody>
          <a:bodyPr wrap="none" rtlCol="0">
            <a:spAutoFit/>
          </a:bodyPr>
          <a:lstStyle/>
          <a:p>
            <a:r>
              <a:rPr lang="en-GB" sz="2000" dirty="0">
                <a:solidFill>
                  <a:prstClr val="black"/>
                </a:solidFill>
              </a:rPr>
              <a:t>Response similarity</a:t>
            </a:r>
          </a:p>
        </p:txBody>
      </p:sp>
      <p:grpSp>
        <p:nvGrpSpPr>
          <p:cNvPr id="9" name="Group 8"/>
          <p:cNvGrpSpPr/>
          <p:nvPr/>
        </p:nvGrpSpPr>
        <p:grpSpPr>
          <a:xfrm flipH="1">
            <a:off x="6228184" y="1215754"/>
            <a:ext cx="1276479" cy="399114"/>
            <a:chOff x="340240" y="2351997"/>
            <a:chExt cx="1276479" cy="399114"/>
          </a:xfrm>
        </p:grpSpPr>
        <p:grpSp>
          <p:nvGrpSpPr>
            <p:cNvPr id="10" name="Group 9"/>
            <p:cNvGrpSpPr/>
            <p:nvPr/>
          </p:nvGrpSpPr>
          <p:grpSpPr>
            <a:xfrm>
              <a:off x="1227470" y="2361862"/>
              <a:ext cx="389249" cy="389249"/>
              <a:chOff x="3824373" y="3674837"/>
              <a:chExt cx="389249" cy="389249"/>
            </a:xfrm>
            <a:solidFill>
              <a:srgbClr val="4FD1FF"/>
            </a:solidFill>
          </p:grpSpPr>
          <p:sp>
            <p:nvSpPr>
              <p:cNvPr id="14" name="Oval 13"/>
              <p:cNvSpPr/>
              <p:nvPr/>
            </p:nvSpPr>
            <p:spPr>
              <a:xfrm>
                <a:off x="3824373" y="3674837"/>
                <a:ext cx="389249" cy="389249"/>
              </a:xfrm>
              <a:prstGeom prst="ellipse">
                <a:avLst/>
              </a:prstGeom>
              <a:grpFill/>
              <a:ln w="19050" cap="rnd"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a:spLocks noChangeAspect="1"/>
              </p:cNvSpPr>
              <p:nvPr/>
            </p:nvSpPr>
            <p:spPr>
              <a:xfrm>
                <a:off x="3874997" y="3725461"/>
                <a:ext cx="288000" cy="288000"/>
              </a:xfrm>
              <a:prstGeom prst="ellipse">
                <a:avLst/>
              </a:prstGeom>
              <a:grpFill/>
              <a:ln w="19050" cmpd="sng">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2" name="Isosceles Triangle 1"/>
            <p:cNvSpPr/>
            <p:nvPr/>
          </p:nvSpPr>
          <p:spPr>
            <a:xfrm>
              <a:off x="340240" y="2351997"/>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6D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 name="Straight Connector 12"/>
            <p:cNvCxnSpPr/>
            <p:nvPr/>
          </p:nvCxnSpPr>
          <p:spPr>
            <a:xfrm flipH="1">
              <a:off x="759108" y="2537626"/>
              <a:ext cx="457617" cy="2452"/>
            </a:xfrm>
            <a:prstGeom prst="line">
              <a:avLst/>
            </a:prstGeom>
            <a:ln w="34925">
              <a:solidFill>
                <a:srgbClr val="4FD1FF"/>
              </a:solidFill>
              <a:tailEnd type="ova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979712" y="1215754"/>
            <a:ext cx="1276479" cy="399114"/>
            <a:chOff x="340240" y="2351997"/>
            <a:chExt cx="1276479" cy="399114"/>
          </a:xfrm>
        </p:grpSpPr>
        <p:grpSp>
          <p:nvGrpSpPr>
            <p:cNvPr id="17" name="Group 16"/>
            <p:cNvGrpSpPr/>
            <p:nvPr/>
          </p:nvGrpSpPr>
          <p:grpSpPr>
            <a:xfrm>
              <a:off x="1227470" y="2361862"/>
              <a:ext cx="389249" cy="389249"/>
              <a:chOff x="3824373" y="3674837"/>
              <a:chExt cx="389249" cy="389249"/>
            </a:xfrm>
            <a:solidFill>
              <a:srgbClr val="4FD1FF"/>
            </a:solidFill>
          </p:grpSpPr>
          <p:sp>
            <p:nvSpPr>
              <p:cNvPr id="20" name="Oval 19"/>
              <p:cNvSpPr/>
              <p:nvPr/>
            </p:nvSpPr>
            <p:spPr>
              <a:xfrm>
                <a:off x="3824373" y="3674837"/>
                <a:ext cx="389249" cy="389249"/>
              </a:xfrm>
              <a:prstGeom prst="ellipse">
                <a:avLst/>
              </a:prstGeom>
              <a:grpFill/>
              <a:ln w="19050" cap="rnd"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Oval 20"/>
              <p:cNvSpPr>
                <a:spLocks noChangeAspect="1"/>
              </p:cNvSpPr>
              <p:nvPr/>
            </p:nvSpPr>
            <p:spPr>
              <a:xfrm>
                <a:off x="3874997" y="3725461"/>
                <a:ext cx="288000" cy="288000"/>
              </a:xfrm>
              <a:prstGeom prst="ellipse">
                <a:avLst/>
              </a:prstGeom>
              <a:grpFill/>
              <a:ln w="19050" cmpd="sng">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8" name="Isosceles Triangle 1"/>
            <p:cNvSpPr/>
            <p:nvPr/>
          </p:nvSpPr>
          <p:spPr>
            <a:xfrm>
              <a:off x="340240" y="2351997"/>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6D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9" name="Straight Connector 18"/>
            <p:cNvCxnSpPr/>
            <p:nvPr/>
          </p:nvCxnSpPr>
          <p:spPr>
            <a:xfrm flipH="1">
              <a:off x="703586" y="2537626"/>
              <a:ext cx="457617" cy="2452"/>
            </a:xfrm>
            <a:prstGeom prst="line">
              <a:avLst/>
            </a:prstGeom>
            <a:ln w="34925">
              <a:solidFill>
                <a:srgbClr val="FF6D6D"/>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79712" y="922904"/>
            <a:ext cx="415498" cy="276999"/>
          </a:xfrm>
          <a:prstGeom prst="rect">
            <a:avLst/>
          </a:prstGeom>
          <a:noFill/>
        </p:spPr>
        <p:txBody>
          <a:bodyPr wrap="none" rtlCol="0">
            <a:spAutoFit/>
          </a:bodyPr>
          <a:lstStyle/>
          <a:p>
            <a:r>
              <a:rPr lang="en-GB" sz="1200" dirty="0" err="1">
                <a:solidFill>
                  <a:prstClr val="black"/>
                </a:solidFill>
              </a:rPr>
              <a:t>Pyr</a:t>
            </a:r>
            <a:endParaRPr lang="en-GB" sz="1200" dirty="0">
              <a:solidFill>
                <a:prstClr val="black"/>
              </a:solidFill>
            </a:endParaRPr>
          </a:p>
        </p:txBody>
      </p:sp>
      <p:sp>
        <p:nvSpPr>
          <p:cNvPr id="23" name="TextBox 22"/>
          <p:cNvSpPr txBox="1"/>
          <p:nvPr/>
        </p:nvSpPr>
        <p:spPr>
          <a:xfrm>
            <a:off x="2860358" y="923630"/>
            <a:ext cx="389850" cy="276999"/>
          </a:xfrm>
          <a:prstGeom prst="rect">
            <a:avLst/>
          </a:prstGeom>
          <a:noFill/>
        </p:spPr>
        <p:txBody>
          <a:bodyPr wrap="none" rtlCol="0">
            <a:spAutoFit/>
          </a:bodyPr>
          <a:lstStyle/>
          <a:p>
            <a:r>
              <a:rPr lang="en-GB" sz="1200" dirty="0">
                <a:solidFill>
                  <a:prstClr val="black"/>
                </a:solidFill>
              </a:rPr>
              <a:t>PV</a:t>
            </a:r>
          </a:p>
        </p:txBody>
      </p:sp>
      <p:sp>
        <p:nvSpPr>
          <p:cNvPr id="24" name="TextBox 23"/>
          <p:cNvSpPr txBox="1"/>
          <p:nvPr/>
        </p:nvSpPr>
        <p:spPr>
          <a:xfrm>
            <a:off x="6200179" y="930669"/>
            <a:ext cx="389850" cy="276999"/>
          </a:xfrm>
          <a:prstGeom prst="rect">
            <a:avLst/>
          </a:prstGeom>
          <a:noFill/>
        </p:spPr>
        <p:txBody>
          <a:bodyPr wrap="none" rtlCol="0">
            <a:spAutoFit/>
          </a:bodyPr>
          <a:lstStyle/>
          <a:p>
            <a:r>
              <a:rPr lang="en-GB" sz="1200" dirty="0">
                <a:solidFill>
                  <a:prstClr val="black"/>
                </a:solidFill>
              </a:rPr>
              <a:t>PV</a:t>
            </a:r>
          </a:p>
        </p:txBody>
      </p:sp>
      <p:sp>
        <p:nvSpPr>
          <p:cNvPr id="25" name="TextBox 24"/>
          <p:cNvSpPr txBox="1"/>
          <p:nvPr/>
        </p:nvSpPr>
        <p:spPr>
          <a:xfrm>
            <a:off x="7080825" y="931395"/>
            <a:ext cx="415498" cy="276999"/>
          </a:xfrm>
          <a:prstGeom prst="rect">
            <a:avLst/>
          </a:prstGeom>
          <a:noFill/>
        </p:spPr>
        <p:txBody>
          <a:bodyPr wrap="none" rtlCol="0">
            <a:spAutoFit/>
          </a:bodyPr>
          <a:lstStyle/>
          <a:p>
            <a:r>
              <a:rPr lang="en-GB" sz="1200" dirty="0" err="1">
                <a:solidFill>
                  <a:prstClr val="black"/>
                </a:solidFill>
              </a:rPr>
              <a:t>Pyr</a:t>
            </a:r>
            <a:endParaRPr lang="en-GB" sz="1200" dirty="0">
              <a:solidFill>
                <a:prstClr val="black"/>
              </a:solidFill>
            </a:endParaRPr>
          </a:p>
        </p:txBody>
      </p:sp>
    </p:spTree>
    <p:extLst>
      <p:ext uri="{BB962C8B-B14F-4D97-AF65-F5344CB8AC3E}">
        <p14:creationId xmlns:p14="http://schemas.microsoft.com/office/powerpoint/2010/main" val="3213539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68576" y="82988"/>
            <a:ext cx="9039928" cy="415498"/>
          </a:xfrm>
          <a:prstGeom prst="rect">
            <a:avLst/>
          </a:prstGeom>
          <a:noFill/>
        </p:spPr>
        <p:txBody>
          <a:bodyPr wrap="square" rtlCol="0">
            <a:spAutoFit/>
          </a:bodyPr>
          <a:lstStyle/>
          <a:p>
            <a:pPr algn="ctr" fontAlgn="auto">
              <a:spcBef>
                <a:spcPts val="0"/>
              </a:spcBef>
              <a:spcAft>
                <a:spcPts val="0"/>
              </a:spcAft>
            </a:pPr>
            <a:r>
              <a:rPr lang="en-US" sz="2100" dirty="0">
                <a:solidFill>
                  <a:prstClr val="black"/>
                </a:solidFill>
                <a:latin typeface="Arial" pitchFamily="34" charset="0"/>
                <a:cs typeface="Arial" pitchFamily="34" charset="0"/>
              </a:rPr>
              <a:t>Modelling different E-I networks</a:t>
            </a:r>
          </a:p>
        </p:txBody>
      </p:sp>
      <p:sp>
        <p:nvSpPr>
          <p:cNvPr id="6" name="TextBox 5"/>
          <p:cNvSpPr txBox="1"/>
          <p:nvPr/>
        </p:nvSpPr>
        <p:spPr>
          <a:xfrm>
            <a:off x="6332168" y="6577607"/>
            <a:ext cx="2365391" cy="307777"/>
          </a:xfrm>
          <a:prstGeom prst="rect">
            <a:avLst/>
          </a:prstGeom>
          <a:noFill/>
        </p:spPr>
        <p:txBody>
          <a:bodyPr wrap="none" rtlCol="0">
            <a:spAutoFit/>
          </a:bodyPr>
          <a:lstStyle/>
          <a:p>
            <a:r>
              <a:rPr lang="en-GB" sz="1400" dirty="0" err="1">
                <a:solidFill>
                  <a:prstClr val="black"/>
                </a:solidFill>
              </a:rPr>
              <a:t>Znamenskiy</a:t>
            </a:r>
            <a:r>
              <a:rPr lang="en-GB" sz="1400" dirty="0">
                <a:solidFill>
                  <a:prstClr val="black"/>
                </a:solidFill>
              </a:rPr>
              <a:t> et al </a:t>
            </a:r>
            <a:r>
              <a:rPr lang="en-GB" sz="1400" dirty="0" err="1">
                <a:solidFill>
                  <a:prstClr val="black"/>
                </a:solidFill>
              </a:rPr>
              <a:t>biorXiv</a:t>
            </a:r>
            <a:r>
              <a:rPr lang="en-GB" sz="1400" dirty="0">
                <a:solidFill>
                  <a:prstClr val="black"/>
                </a:solidFill>
              </a:rPr>
              <a:t> 2019</a:t>
            </a:r>
          </a:p>
        </p:txBody>
      </p:sp>
      <p:pic>
        <p:nvPicPr>
          <p:cNvPr id="2" name="Picture 1">
            <a:extLst>
              <a:ext uri="{FF2B5EF4-FFF2-40B4-BE49-F238E27FC236}">
                <a16:creationId xmlns:a16="http://schemas.microsoft.com/office/drawing/2014/main" id="{9925CB7E-2876-40C5-A257-8235752FA0A8}"/>
              </a:ext>
            </a:extLst>
          </p:cNvPr>
          <p:cNvPicPr>
            <a:picLocks noChangeAspect="1"/>
          </p:cNvPicPr>
          <p:nvPr/>
        </p:nvPicPr>
        <p:blipFill>
          <a:blip r:embed="rId2"/>
          <a:stretch>
            <a:fillRect/>
          </a:stretch>
        </p:blipFill>
        <p:spPr>
          <a:xfrm>
            <a:off x="0" y="905756"/>
            <a:ext cx="9144000" cy="5046488"/>
          </a:xfrm>
          <a:prstGeom prst="rect">
            <a:avLst/>
          </a:prstGeom>
        </p:spPr>
      </p:pic>
    </p:spTree>
    <p:extLst>
      <p:ext uri="{BB962C8B-B14F-4D97-AF65-F5344CB8AC3E}">
        <p14:creationId xmlns:p14="http://schemas.microsoft.com/office/powerpoint/2010/main" val="474964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9632" y="147990"/>
            <a:ext cx="4570738" cy="369332"/>
          </a:xfrm>
          <a:prstGeom prst="rect">
            <a:avLst/>
          </a:prstGeom>
          <a:noFill/>
        </p:spPr>
        <p:txBody>
          <a:bodyPr wrap="none" rtlCol="0">
            <a:spAutoFit/>
          </a:bodyPr>
          <a:lstStyle/>
          <a:p>
            <a:r>
              <a:rPr lang="en-GB" dirty="0"/>
              <a:t>Primary visual cortex lamination across species</a:t>
            </a:r>
          </a:p>
        </p:txBody>
      </p:sp>
      <p:pic>
        <p:nvPicPr>
          <p:cNvPr id="23554" name="Picture 2" descr="http://www.frontiersin.org/files/Articles/91192/fnana-08-00081-HTML/image_m/fnana-08-00081-g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8640000" cy="4820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64088" y="6381328"/>
            <a:ext cx="2977418" cy="307777"/>
          </a:xfrm>
          <a:prstGeom prst="rect">
            <a:avLst/>
          </a:prstGeom>
          <a:noFill/>
        </p:spPr>
        <p:txBody>
          <a:bodyPr wrap="none" rtlCol="0">
            <a:spAutoFit/>
          </a:bodyPr>
          <a:lstStyle/>
          <a:p>
            <a:r>
              <a:rPr lang="en-GB" sz="1400" dirty="0" err="1"/>
              <a:t>Balaram</a:t>
            </a:r>
            <a:r>
              <a:rPr lang="en-GB" sz="1400" dirty="0"/>
              <a:t> &amp; </a:t>
            </a:r>
            <a:r>
              <a:rPr lang="en-GB" sz="1400" dirty="0" err="1"/>
              <a:t>Kaas</a:t>
            </a:r>
            <a:r>
              <a:rPr lang="en-GB" sz="1400" dirty="0"/>
              <a:t> 2014 Front </a:t>
            </a:r>
            <a:r>
              <a:rPr lang="en-GB" sz="1400" dirty="0" err="1"/>
              <a:t>Neuroanat</a:t>
            </a:r>
            <a:endParaRPr lang="en-GB" sz="1400" dirty="0"/>
          </a:p>
        </p:txBody>
      </p:sp>
    </p:spTree>
    <p:extLst>
      <p:ext uri="{BB962C8B-B14F-4D97-AF65-F5344CB8AC3E}">
        <p14:creationId xmlns:p14="http://schemas.microsoft.com/office/powerpoint/2010/main" val="1627394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68576" y="82988"/>
            <a:ext cx="9039928" cy="415498"/>
          </a:xfrm>
          <a:prstGeom prst="rect">
            <a:avLst/>
          </a:prstGeom>
          <a:noFill/>
        </p:spPr>
        <p:txBody>
          <a:bodyPr wrap="square" rtlCol="0">
            <a:spAutoFit/>
          </a:bodyPr>
          <a:lstStyle/>
          <a:p>
            <a:pPr algn="ctr" fontAlgn="auto">
              <a:spcBef>
                <a:spcPts val="0"/>
              </a:spcBef>
              <a:spcAft>
                <a:spcPts val="0"/>
              </a:spcAft>
            </a:pPr>
            <a:r>
              <a:rPr lang="en-US" sz="2100" dirty="0">
                <a:solidFill>
                  <a:prstClr val="black"/>
                </a:solidFill>
                <a:latin typeface="Arial" pitchFamily="34" charset="0"/>
                <a:cs typeface="Arial" pitchFamily="34" charset="0"/>
              </a:rPr>
              <a:t>Simulated stimulation in the model</a:t>
            </a:r>
          </a:p>
        </p:txBody>
      </p:sp>
      <p:sp>
        <p:nvSpPr>
          <p:cNvPr id="6" name="TextBox 5"/>
          <p:cNvSpPr txBox="1"/>
          <p:nvPr/>
        </p:nvSpPr>
        <p:spPr>
          <a:xfrm>
            <a:off x="6332168" y="6577607"/>
            <a:ext cx="2365391" cy="307777"/>
          </a:xfrm>
          <a:prstGeom prst="rect">
            <a:avLst/>
          </a:prstGeom>
          <a:noFill/>
        </p:spPr>
        <p:txBody>
          <a:bodyPr wrap="none" rtlCol="0">
            <a:spAutoFit/>
          </a:bodyPr>
          <a:lstStyle/>
          <a:p>
            <a:r>
              <a:rPr lang="en-GB" sz="1400" dirty="0" err="1">
                <a:solidFill>
                  <a:prstClr val="black"/>
                </a:solidFill>
              </a:rPr>
              <a:t>Znamenskiy</a:t>
            </a:r>
            <a:r>
              <a:rPr lang="en-GB" sz="1400" dirty="0">
                <a:solidFill>
                  <a:prstClr val="black"/>
                </a:solidFill>
              </a:rPr>
              <a:t> et al </a:t>
            </a:r>
            <a:r>
              <a:rPr lang="en-GB" sz="1400" dirty="0" err="1">
                <a:solidFill>
                  <a:prstClr val="black"/>
                </a:solidFill>
              </a:rPr>
              <a:t>biorXiv</a:t>
            </a:r>
            <a:r>
              <a:rPr lang="en-GB" sz="1400" dirty="0">
                <a:solidFill>
                  <a:prstClr val="black"/>
                </a:solidFill>
              </a:rPr>
              <a:t> 2019</a:t>
            </a:r>
          </a:p>
        </p:txBody>
      </p:sp>
      <p:pic>
        <p:nvPicPr>
          <p:cNvPr id="3" name="Picture 2">
            <a:extLst>
              <a:ext uri="{FF2B5EF4-FFF2-40B4-BE49-F238E27FC236}">
                <a16:creationId xmlns:a16="http://schemas.microsoft.com/office/drawing/2014/main" id="{96509FE4-7857-4522-B5F5-329D9BD505DD}"/>
              </a:ext>
            </a:extLst>
          </p:cNvPr>
          <p:cNvPicPr>
            <a:picLocks noChangeAspect="1"/>
          </p:cNvPicPr>
          <p:nvPr/>
        </p:nvPicPr>
        <p:blipFill rotWithShape="1">
          <a:blip r:embed="rId2"/>
          <a:srcRect t="10643"/>
          <a:stretch/>
        </p:blipFill>
        <p:spPr>
          <a:xfrm>
            <a:off x="1763688" y="980728"/>
            <a:ext cx="5079488" cy="2178979"/>
          </a:xfrm>
          <a:prstGeom prst="rect">
            <a:avLst/>
          </a:prstGeom>
        </p:spPr>
      </p:pic>
      <p:pic>
        <p:nvPicPr>
          <p:cNvPr id="4" name="Picture 3">
            <a:extLst>
              <a:ext uri="{FF2B5EF4-FFF2-40B4-BE49-F238E27FC236}">
                <a16:creationId xmlns:a16="http://schemas.microsoft.com/office/drawing/2014/main" id="{693AB188-AAD2-4AB6-B39A-20556B7ADF1F}"/>
              </a:ext>
            </a:extLst>
          </p:cNvPr>
          <p:cNvPicPr>
            <a:picLocks noChangeAspect="1"/>
          </p:cNvPicPr>
          <p:nvPr/>
        </p:nvPicPr>
        <p:blipFill rotWithShape="1">
          <a:blip r:embed="rId3"/>
          <a:srcRect t="1289"/>
          <a:stretch/>
        </p:blipFill>
        <p:spPr>
          <a:xfrm>
            <a:off x="539552" y="3419669"/>
            <a:ext cx="8268901" cy="2936321"/>
          </a:xfrm>
          <a:prstGeom prst="rect">
            <a:avLst/>
          </a:prstGeom>
        </p:spPr>
      </p:pic>
    </p:spTree>
    <p:extLst>
      <p:ext uri="{BB962C8B-B14F-4D97-AF65-F5344CB8AC3E}">
        <p14:creationId xmlns:p14="http://schemas.microsoft.com/office/powerpoint/2010/main" val="32081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F77134-9E58-44DA-B674-90F9C55B15C0}"/>
              </a:ext>
            </a:extLst>
          </p:cNvPr>
          <p:cNvPicPr>
            <a:picLocks noChangeAspect="1"/>
          </p:cNvPicPr>
          <p:nvPr/>
        </p:nvPicPr>
        <p:blipFill>
          <a:blip r:embed="rId2"/>
          <a:stretch>
            <a:fillRect/>
          </a:stretch>
        </p:blipFill>
        <p:spPr>
          <a:xfrm>
            <a:off x="0" y="903127"/>
            <a:ext cx="9144000" cy="5051745"/>
          </a:xfrm>
          <a:prstGeom prst="rect">
            <a:avLst/>
          </a:prstGeom>
        </p:spPr>
      </p:pic>
      <p:sp>
        <p:nvSpPr>
          <p:cNvPr id="5" name="TextBox 4">
            <a:extLst>
              <a:ext uri="{FF2B5EF4-FFF2-40B4-BE49-F238E27FC236}">
                <a16:creationId xmlns:a16="http://schemas.microsoft.com/office/drawing/2014/main" id="{A1B2ADEF-87A0-4948-BF53-36DBE5283BE4}"/>
              </a:ext>
            </a:extLst>
          </p:cNvPr>
          <p:cNvSpPr txBox="1"/>
          <p:nvPr/>
        </p:nvSpPr>
        <p:spPr>
          <a:xfrm>
            <a:off x="6156176" y="6309320"/>
            <a:ext cx="2689775" cy="369332"/>
          </a:xfrm>
          <a:prstGeom prst="rect">
            <a:avLst/>
          </a:prstGeom>
          <a:noFill/>
        </p:spPr>
        <p:txBody>
          <a:bodyPr wrap="none" rtlCol="0">
            <a:spAutoFit/>
          </a:bodyPr>
          <a:lstStyle/>
          <a:p>
            <a:r>
              <a:rPr lang="en-GB" dirty="0" err="1"/>
              <a:t>Marshel</a:t>
            </a:r>
            <a:r>
              <a:rPr lang="en-GB" dirty="0"/>
              <a:t> et al 2019 Science</a:t>
            </a:r>
          </a:p>
        </p:txBody>
      </p:sp>
    </p:spTree>
    <p:extLst>
      <p:ext uri="{BB962C8B-B14F-4D97-AF65-F5344CB8AC3E}">
        <p14:creationId xmlns:p14="http://schemas.microsoft.com/office/powerpoint/2010/main" val="3387273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18DCF0-7E5D-459E-B215-21A9150DC7FD}"/>
              </a:ext>
            </a:extLst>
          </p:cNvPr>
          <p:cNvPicPr>
            <a:picLocks noChangeAspect="1"/>
          </p:cNvPicPr>
          <p:nvPr/>
        </p:nvPicPr>
        <p:blipFill>
          <a:blip r:embed="rId2"/>
          <a:stretch>
            <a:fillRect/>
          </a:stretch>
        </p:blipFill>
        <p:spPr>
          <a:xfrm>
            <a:off x="323528" y="1325871"/>
            <a:ext cx="4992301" cy="3601934"/>
          </a:xfrm>
          <a:prstGeom prst="rect">
            <a:avLst/>
          </a:prstGeom>
        </p:spPr>
      </p:pic>
      <p:pic>
        <p:nvPicPr>
          <p:cNvPr id="3" name="Picture 2">
            <a:extLst>
              <a:ext uri="{FF2B5EF4-FFF2-40B4-BE49-F238E27FC236}">
                <a16:creationId xmlns:a16="http://schemas.microsoft.com/office/drawing/2014/main" id="{38AE14BC-CE8C-468C-920A-05B415819CB8}"/>
              </a:ext>
            </a:extLst>
          </p:cNvPr>
          <p:cNvPicPr>
            <a:picLocks noChangeAspect="1"/>
          </p:cNvPicPr>
          <p:nvPr/>
        </p:nvPicPr>
        <p:blipFill>
          <a:blip r:embed="rId3"/>
          <a:stretch>
            <a:fillRect/>
          </a:stretch>
        </p:blipFill>
        <p:spPr>
          <a:xfrm>
            <a:off x="5685772" y="1124744"/>
            <a:ext cx="3134700" cy="3734501"/>
          </a:xfrm>
          <a:prstGeom prst="rect">
            <a:avLst/>
          </a:prstGeom>
        </p:spPr>
      </p:pic>
      <p:sp>
        <p:nvSpPr>
          <p:cNvPr id="6" name="TextBox 5">
            <a:extLst>
              <a:ext uri="{FF2B5EF4-FFF2-40B4-BE49-F238E27FC236}">
                <a16:creationId xmlns:a16="http://schemas.microsoft.com/office/drawing/2014/main" id="{3DA37A33-8E29-4615-BA83-9A90157648DB}"/>
              </a:ext>
            </a:extLst>
          </p:cNvPr>
          <p:cNvSpPr txBox="1"/>
          <p:nvPr/>
        </p:nvSpPr>
        <p:spPr>
          <a:xfrm>
            <a:off x="6156176" y="6309320"/>
            <a:ext cx="2689775" cy="369332"/>
          </a:xfrm>
          <a:prstGeom prst="rect">
            <a:avLst/>
          </a:prstGeom>
          <a:noFill/>
        </p:spPr>
        <p:txBody>
          <a:bodyPr wrap="none" rtlCol="0">
            <a:spAutoFit/>
          </a:bodyPr>
          <a:lstStyle/>
          <a:p>
            <a:r>
              <a:rPr lang="en-GB" dirty="0" err="1"/>
              <a:t>Marshel</a:t>
            </a:r>
            <a:r>
              <a:rPr lang="en-GB" dirty="0"/>
              <a:t> et al 2019 Science</a:t>
            </a:r>
          </a:p>
        </p:txBody>
      </p:sp>
    </p:spTree>
    <p:extLst>
      <p:ext uri="{BB962C8B-B14F-4D97-AF65-F5344CB8AC3E}">
        <p14:creationId xmlns:p14="http://schemas.microsoft.com/office/powerpoint/2010/main" val="3623101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6005CB-EACE-4A13-B30E-4BDFA0661A85}"/>
              </a:ext>
            </a:extLst>
          </p:cNvPr>
          <p:cNvPicPr>
            <a:picLocks noChangeAspect="1"/>
          </p:cNvPicPr>
          <p:nvPr/>
        </p:nvPicPr>
        <p:blipFill rotWithShape="1">
          <a:blip r:embed="rId2"/>
          <a:srcRect b="4661"/>
          <a:stretch/>
        </p:blipFill>
        <p:spPr>
          <a:xfrm>
            <a:off x="1403648" y="1681973"/>
            <a:ext cx="3096344" cy="3331203"/>
          </a:xfrm>
          <a:prstGeom prst="rect">
            <a:avLst/>
          </a:prstGeom>
        </p:spPr>
      </p:pic>
      <p:pic>
        <p:nvPicPr>
          <p:cNvPr id="5" name="Picture 4">
            <a:extLst>
              <a:ext uri="{FF2B5EF4-FFF2-40B4-BE49-F238E27FC236}">
                <a16:creationId xmlns:a16="http://schemas.microsoft.com/office/drawing/2014/main" id="{65EE4598-B5EA-486B-8F1C-39AD4B30CD3A}"/>
              </a:ext>
            </a:extLst>
          </p:cNvPr>
          <p:cNvPicPr>
            <a:picLocks noChangeAspect="1"/>
          </p:cNvPicPr>
          <p:nvPr/>
        </p:nvPicPr>
        <p:blipFill>
          <a:blip r:embed="rId3"/>
          <a:stretch>
            <a:fillRect/>
          </a:stretch>
        </p:blipFill>
        <p:spPr>
          <a:xfrm>
            <a:off x="5292080" y="1772816"/>
            <a:ext cx="3173400" cy="3007000"/>
          </a:xfrm>
          <a:prstGeom prst="rect">
            <a:avLst/>
          </a:prstGeom>
        </p:spPr>
      </p:pic>
      <p:sp>
        <p:nvSpPr>
          <p:cNvPr id="6" name="TextBox 5">
            <a:extLst>
              <a:ext uri="{FF2B5EF4-FFF2-40B4-BE49-F238E27FC236}">
                <a16:creationId xmlns:a16="http://schemas.microsoft.com/office/drawing/2014/main" id="{FED3F274-5BDA-40B4-A8D4-6B0D82705B72}"/>
              </a:ext>
            </a:extLst>
          </p:cNvPr>
          <p:cNvSpPr txBox="1"/>
          <p:nvPr/>
        </p:nvSpPr>
        <p:spPr>
          <a:xfrm>
            <a:off x="6156176" y="6309320"/>
            <a:ext cx="2689775" cy="369332"/>
          </a:xfrm>
          <a:prstGeom prst="rect">
            <a:avLst/>
          </a:prstGeom>
          <a:noFill/>
        </p:spPr>
        <p:txBody>
          <a:bodyPr wrap="none" rtlCol="0">
            <a:spAutoFit/>
          </a:bodyPr>
          <a:lstStyle/>
          <a:p>
            <a:r>
              <a:rPr lang="en-GB" dirty="0" err="1"/>
              <a:t>Marshel</a:t>
            </a:r>
            <a:r>
              <a:rPr lang="en-GB" dirty="0"/>
              <a:t> et al 2019 Science</a:t>
            </a:r>
          </a:p>
        </p:txBody>
      </p:sp>
    </p:spTree>
    <p:extLst>
      <p:ext uri="{BB962C8B-B14F-4D97-AF65-F5344CB8AC3E}">
        <p14:creationId xmlns:p14="http://schemas.microsoft.com/office/powerpoint/2010/main" val="1040681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0999" y="260648"/>
            <a:ext cx="4828758" cy="461665"/>
          </a:xfrm>
          <a:prstGeom prst="rect">
            <a:avLst/>
          </a:prstGeom>
          <a:noFill/>
        </p:spPr>
        <p:txBody>
          <a:bodyPr wrap="none" rtlCol="0">
            <a:spAutoFit/>
          </a:bodyPr>
          <a:lstStyle/>
          <a:p>
            <a:r>
              <a:rPr lang="en-GB" sz="2400" dirty="0"/>
              <a:t>Sparse coding in L2/3 (and L5) IT cells</a:t>
            </a:r>
          </a:p>
        </p:txBody>
      </p:sp>
      <p:sp>
        <p:nvSpPr>
          <p:cNvPr id="5" name="Rectangle 4"/>
          <p:cNvSpPr/>
          <p:nvPr/>
        </p:nvSpPr>
        <p:spPr>
          <a:xfrm>
            <a:off x="2027851" y="4694473"/>
            <a:ext cx="2338910" cy="307777"/>
          </a:xfrm>
          <a:prstGeom prst="rect">
            <a:avLst/>
          </a:prstGeom>
        </p:spPr>
        <p:txBody>
          <a:bodyPr wrap="none">
            <a:spAutoFit/>
          </a:bodyPr>
          <a:lstStyle/>
          <a:p>
            <a:r>
              <a:rPr lang="en-GB" sz="1400" dirty="0"/>
              <a:t>Sakata &amp; Harris, Neuron 2010</a:t>
            </a:r>
          </a:p>
        </p:txBody>
      </p:sp>
      <p:pic>
        <p:nvPicPr>
          <p:cNvPr id="43" name="Picture 2" descr="Sakata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34" r="756" b="1"/>
          <a:stretch/>
        </p:blipFill>
        <p:spPr bwMode="auto">
          <a:xfrm>
            <a:off x="983316" y="1350291"/>
            <a:ext cx="3262062" cy="3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983316" y="1491447"/>
            <a:ext cx="307609" cy="287338"/>
          </a:xfrm>
          <a:prstGeom prst="rect">
            <a:avLst/>
          </a:prstGeom>
          <a:solidFill>
            <a:schemeClr val="bg1"/>
          </a:solidFill>
          <a:ln w="165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5" name="TextBox 44"/>
          <p:cNvSpPr txBox="1"/>
          <p:nvPr/>
        </p:nvSpPr>
        <p:spPr>
          <a:xfrm>
            <a:off x="2809061" y="1578837"/>
            <a:ext cx="1342640" cy="230832"/>
          </a:xfrm>
          <a:prstGeom prst="rect">
            <a:avLst/>
          </a:prstGeom>
          <a:solidFill>
            <a:schemeClr val="bg1"/>
          </a:solidFill>
        </p:spPr>
        <p:txBody>
          <a:bodyPr wrap="square" rtlCol="0">
            <a:spAutoFit/>
          </a:bodyPr>
          <a:lstStyle/>
          <a:p>
            <a:r>
              <a:rPr lang="en-GB" sz="900" dirty="0">
                <a:latin typeface="+mj-lt"/>
              </a:rPr>
              <a:t>Spontaneous</a:t>
            </a:r>
            <a:r>
              <a:rPr lang="en-GB" sz="900" b="1" dirty="0">
                <a:latin typeface="+mj-lt"/>
              </a:rPr>
              <a:t> </a:t>
            </a:r>
            <a:r>
              <a:rPr lang="en-GB" sz="900" dirty="0">
                <a:latin typeface="+mj-lt"/>
              </a:rPr>
              <a:t>activity</a:t>
            </a:r>
            <a:endParaRPr lang="en-US" sz="900" dirty="0">
              <a:latin typeface="+mj-lt"/>
            </a:endParaRPr>
          </a:p>
        </p:txBody>
      </p:sp>
      <p:grpSp>
        <p:nvGrpSpPr>
          <p:cNvPr id="46" name="Group 45"/>
          <p:cNvGrpSpPr/>
          <p:nvPr/>
        </p:nvGrpSpPr>
        <p:grpSpPr>
          <a:xfrm>
            <a:off x="5655786" y="1886561"/>
            <a:ext cx="2007941" cy="2198651"/>
            <a:chOff x="187099" y="742678"/>
            <a:chExt cx="2082153" cy="2392864"/>
          </a:xfrm>
        </p:grpSpPr>
        <p:grpSp>
          <p:nvGrpSpPr>
            <p:cNvPr id="47" name="Group 46"/>
            <p:cNvGrpSpPr/>
            <p:nvPr/>
          </p:nvGrpSpPr>
          <p:grpSpPr>
            <a:xfrm>
              <a:off x="187099" y="742678"/>
              <a:ext cx="2082153" cy="2392864"/>
              <a:chOff x="442035" y="732918"/>
              <a:chExt cx="2837388" cy="4784639"/>
            </a:xfrm>
          </p:grpSpPr>
          <p:sp>
            <p:nvSpPr>
              <p:cNvPr id="77" name="Rectangle 76"/>
              <p:cNvSpPr/>
              <p:nvPr/>
            </p:nvSpPr>
            <p:spPr>
              <a:xfrm>
                <a:off x="443102" y="4736976"/>
                <a:ext cx="2836321" cy="775818"/>
              </a:xfrm>
              <a:prstGeom prst="rect">
                <a:avLst/>
              </a:prstGeom>
              <a:gradFill flip="none" rotWithShape="1">
                <a:gsLst>
                  <a:gs pos="0">
                    <a:schemeClr val="bg2">
                      <a:lumMod val="90000"/>
                    </a:schemeClr>
                  </a:gs>
                  <a:gs pos="90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8" name="Rectangle 77"/>
              <p:cNvSpPr/>
              <p:nvPr/>
            </p:nvSpPr>
            <p:spPr>
              <a:xfrm>
                <a:off x="442035" y="759172"/>
                <a:ext cx="2836321" cy="496608"/>
              </a:xfrm>
              <a:prstGeom prst="rect">
                <a:avLst/>
              </a:prstGeom>
              <a:gradFill flip="none" rotWithShape="1">
                <a:gsLst>
                  <a:gs pos="0">
                    <a:schemeClr val="bg2">
                      <a:lumMod val="90000"/>
                    </a:schemeClr>
                  </a:gs>
                  <a:gs pos="83000">
                    <a:srgbClr val="F0EFED"/>
                  </a:gs>
                  <a:gs pos="2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9" name="Rectangle 78"/>
              <p:cNvSpPr/>
              <p:nvPr/>
            </p:nvSpPr>
            <p:spPr>
              <a:xfrm>
                <a:off x="443102" y="1252564"/>
                <a:ext cx="2836321" cy="1287107"/>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0" name="Rectangle 79"/>
              <p:cNvSpPr/>
              <p:nvPr/>
            </p:nvSpPr>
            <p:spPr>
              <a:xfrm>
                <a:off x="443102" y="2476376"/>
                <a:ext cx="2836321" cy="748432"/>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1" name="Rectangle 80"/>
              <p:cNvSpPr/>
              <p:nvPr/>
            </p:nvSpPr>
            <p:spPr>
              <a:xfrm>
                <a:off x="443102" y="3189736"/>
                <a:ext cx="2836321" cy="1547239"/>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2" name="Rectangle 81"/>
              <p:cNvSpPr/>
              <p:nvPr/>
            </p:nvSpPr>
            <p:spPr>
              <a:xfrm>
                <a:off x="443102" y="732918"/>
                <a:ext cx="2836321" cy="4784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48" name="Group 47"/>
            <p:cNvGrpSpPr/>
            <p:nvPr/>
          </p:nvGrpSpPr>
          <p:grpSpPr>
            <a:xfrm>
              <a:off x="831302" y="1260149"/>
              <a:ext cx="165806" cy="138546"/>
              <a:chOff x="1232050" y="1239559"/>
              <a:chExt cx="165806" cy="138546"/>
            </a:xfrm>
          </p:grpSpPr>
          <p:cxnSp>
            <p:nvCxnSpPr>
              <p:cNvPr id="75" name="Straight Connector 74"/>
              <p:cNvCxnSpPr/>
              <p:nvPr/>
            </p:nvCxnSpPr>
            <p:spPr>
              <a:xfrm flipH="1">
                <a:off x="1241698" y="1304131"/>
                <a:ext cx="1561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232050" y="1239559"/>
                <a:ext cx="0" cy="138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488856" y="1020770"/>
              <a:ext cx="208234" cy="170572"/>
              <a:chOff x="728020" y="1138260"/>
              <a:chExt cx="416469" cy="341144"/>
            </a:xfrm>
          </p:grpSpPr>
          <p:sp>
            <p:nvSpPr>
              <p:cNvPr id="73" name="Oval 72"/>
              <p:cNvSpPr/>
              <p:nvPr/>
            </p:nvSpPr>
            <p:spPr>
              <a:xfrm>
                <a:off x="728020" y="1138260"/>
                <a:ext cx="416469" cy="3411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rgbClr val="FE5C02"/>
                  </a:solidFill>
                </a:endParaRPr>
              </a:p>
            </p:txBody>
          </p:sp>
          <p:cxnSp>
            <p:nvCxnSpPr>
              <p:cNvPr id="74" name="Straight Connector 73"/>
              <p:cNvCxnSpPr/>
              <p:nvPr/>
            </p:nvCxnSpPr>
            <p:spPr>
              <a:xfrm flipH="1">
                <a:off x="833061" y="1301212"/>
                <a:ext cx="2038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524000" y="1259628"/>
              <a:ext cx="156158" cy="138546"/>
              <a:chOff x="2420888" y="1234041"/>
              <a:chExt cx="156158" cy="138546"/>
            </a:xfrm>
          </p:grpSpPr>
          <p:cxnSp>
            <p:nvCxnSpPr>
              <p:cNvPr id="71" name="Straight Connector 70"/>
              <p:cNvCxnSpPr/>
              <p:nvPr/>
            </p:nvCxnSpPr>
            <p:spPr>
              <a:xfrm>
                <a:off x="2420888" y="1298613"/>
                <a:ext cx="1561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2570314" y="1234041"/>
                <a:ext cx="0" cy="138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Isosceles Triangle 50"/>
            <p:cNvSpPr/>
            <p:nvPr/>
          </p:nvSpPr>
          <p:spPr>
            <a:xfrm>
              <a:off x="399254" y="2249585"/>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Isosceles Triangle 51"/>
            <p:cNvSpPr/>
            <p:nvPr/>
          </p:nvSpPr>
          <p:spPr>
            <a:xfrm>
              <a:off x="437354" y="1158811"/>
              <a:ext cx="285118" cy="290765"/>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Isosceles Triangle 52"/>
            <p:cNvSpPr/>
            <p:nvPr/>
          </p:nvSpPr>
          <p:spPr>
            <a:xfrm>
              <a:off x="1053034" y="2245780"/>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Isosceles Triangle 53"/>
            <p:cNvSpPr/>
            <p:nvPr/>
          </p:nvSpPr>
          <p:spPr>
            <a:xfrm>
              <a:off x="1099582" y="1158811"/>
              <a:ext cx="285118" cy="29076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Isosceles Triangle 54"/>
            <p:cNvSpPr/>
            <p:nvPr/>
          </p:nvSpPr>
          <p:spPr>
            <a:xfrm>
              <a:off x="1706814" y="2241975"/>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Isosceles Triangle 55"/>
            <p:cNvSpPr/>
            <p:nvPr/>
          </p:nvSpPr>
          <p:spPr>
            <a:xfrm>
              <a:off x="1770320" y="1158811"/>
              <a:ext cx="285118" cy="290765"/>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7" name="Group 56"/>
            <p:cNvGrpSpPr/>
            <p:nvPr/>
          </p:nvGrpSpPr>
          <p:grpSpPr>
            <a:xfrm>
              <a:off x="787864" y="1020770"/>
              <a:ext cx="208234" cy="170572"/>
              <a:chOff x="728020" y="1138260"/>
              <a:chExt cx="416469" cy="341144"/>
            </a:xfrm>
          </p:grpSpPr>
          <p:sp>
            <p:nvSpPr>
              <p:cNvPr id="69" name="Oval 68"/>
              <p:cNvSpPr/>
              <p:nvPr/>
            </p:nvSpPr>
            <p:spPr>
              <a:xfrm>
                <a:off x="728020" y="1138260"/>
                <a:ext cx="416469" cy="3411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rgbClr val="FE5C02"/>
                  </a:solidFill>
                </a:endParaRPr>
              </a:p>
            </p:txBody>
          </p:sp>
          <p:cxnSp>
            <p:nvCxnSpPr>
              <p:cNvPr id="70" name="Straight Connector 69"/>
              <p:cNvCxnSpPr/>
              <p:nvPr/>
            </p:nvCxnSpPr>
            <p:spPr>
              <a:xfrm flipH="1">
                <a:off x="833061" y="1301212"/>
                <a:ext cx="2038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1502397" y="2404847"/>
              <a:ext cx="215861" cy="0"/>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816062" y="2411782"/>
              <a:ext cx="215861" cy="0"/>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205941" y="1532446"/>
              <a:ext cx="121797" cy="611341"/>
              <a:chOff x="1499383" y="1511856"/>
              <a:chExt cx="121797" cy="611341"/>
            </a:xfrm>
          </p:grpSpPr>
          <p:cxnSp>
            <p:nvCxnSpPr>
              <p:cNvPr id="67" name="Straight Arrow Connector 66"/>
              <p:cNvCxnSpPr/>
              <p:nvPr/>
            </p:nvCxnSpPr>
            <p:spPr>
              <a:xfrm>
                <a:off x="1499383" y="1531103"/>
                <a:ext cx="0" cy="592094"/>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43270" y="1532446"/>
              <a:ext cx="121797" cy="611341"/>
              <a:chOff x="1499383" y="1511856"/>
              <a:chExt cx="121797" cy="611341"/>
            </a:xfrm>
          </p:grpSpPr>
          <p:cxnSp>
            <p:nvCxnSpPr>
              <p:cNvPr id="65" name="Straight Arrow Connector 64"/>
              <p:cNvCxnSpPr/>
              <p:nvPr/>
            </p:nvCxnSpPr>
            <p:spPr>
              <a:xfrm>
                <a:off x="1499383" y="1531103"/>
                <a:ext cx="0" cy="592094"/>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854013" y="1532446"/>
              <a:ext cx="121797" cy="611341"/>
              <a:chOff x="1499383" y="1511856"/>
              <a:chExt cx="121797" cy="611341"/>
            </a:xfrm>
          </p:grpSpPr>
          <p:cxnSp>
            <p:nvCxnSpPr>
              <p:cNvPr id="63" name="Straight Arrow Connector 62"/>
              <p:cNvCxnSpPr/>
              <p:nvPr/>
            </p:nvCxnSpPr>
            <p:spPr>
              <a:xfrm>
                <a:off x="1499383" y="1531103"/>
                <a:ext cx="0" cy="592094"/>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7751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3806" y="1340768"/>
            <a:ext cx="4422690" cy="3816424"/>
            <a:chOff x="2623855" y="952341"/>
            <a:chExt cx="5459632" cy="4711221"/>
          </a:xfrm>
        </p:grpSpPr>
        <p:grpSp>
          <p:nvGrpSpPr>
            <p:cNvPr id="5" name="Group 4"/>
            <p:cNvGrpSpPr/>
            <p:nvPr/>
          </p:nvGrpSpPr>
          <p:grpSpPr>
            <a:xfrm>
              <a:off x="6623851" y="1865818"/>
              <a:ext cx="214308" cy="815277"/>
              <a:chOff x="5539844" y="1880566"/>
              <a:chExt cx="214308" cy="815277"/>
            </a:xfrm>
          </p:grpSpPr>
          <p:sp>
            <p:nvSpPr>
              <p:cNvPr id="103" name="Freeform 102"/>
              <p:cNvSpPr/>
              <p:nvPr/>
            </p:nvSpPr>
            <p:spPr>
              <a:xfrm rot="7554485" flipV="1">
                <a:off x="5346367" y="2288058"/>
                <a:ext cx="713789" cy="101781"/>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Freeform 103"/>
              <p:cNvSpPr/>
              <p:nvPr/>
            </p:nvSpPr>
            <p:spPr>
              <a:xfrm rot="18782894" flipV="1">
                <a:off x="5348923" y="2071487"/>
                <a:ext cx="592105" cy="210264"/>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6" name="Freeform 5"/>
            <p:cNvSpPr/>
            <p:nvPr/>
          </p:nvSpPr>
          <p:spPr>
            <a:xfrm rot="602782" flipH="1" flipV="1">
              <a:off x="5597041" y="2860584"/>
              <a:ext cx="667872" cy="30091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7" name="Group 6"/>
            <p:cNvGrpSpPr/>
            <p:nvPr/>
          </p:nvGrpSpPr>
          <p:grpSpPr>
            <a:xfrm>
              <a:off x="4073489" y="2863908"/>
              <a:ext cx="1441134" cy="665656"/>
              <a:chOff x="2989482" y="2878656"/>
              <a:chExt cx="1441134" cy="665656"/>
            </a:xfrm>
          </p:grpSpPr>
          <p:sp>
            <p:nvSpPr>
              <p:cNvPr id="99" name="Freeform 98"/>
              <p:cNvSpPr/>
              <p:nvPr/>
            </p:nvSpPr>
            <p:spPr>
              <a:xfrm rot="1761901" flipH="1">
                <a:off x="4057337" y="2889920"/>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0" name="Freeform 99"/>
              <p:cNvSpPr/>
              <p:nvPr/>
            </p:nvSpPr>
            <p:spPr>
              <a:xfrm rot="20375187" flipV="1">
                <a:off x="3890697" y="2878656"/>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Freeform 100"/>
              <p:cNvSpPr/>
              <p:nvPr/>
            </p:nvSpPr>
            <p:spPr>
              <a:xfrm rot="4147642" flipH="1">
                <a:off x="3168116" y="317479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2" name="Freeform 101"/>
              <p:cNvSpPr/>
              <p:nvPr/>
            </p:nvSpPr>
            <p:spPr>
              <a:xfrm rot="14927774" flipH="1">
                <a:off x="3444503" y="3010576"/>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 name="Freeform 7"/>
            <p:cNvSpPr/>
            <p:nvPr/>
          </p:nvSpPr>
          <p:spPr>
            <a:xfrm flipH="1" flipV="1">
              <a:off x="5056943" y="3391145"/>
              <a:ext cx="381301" cy="136734"/>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Freeform 8"/>
            <p:cNvSpPr/>
            <p:nvPr/>
          </p:nvSpPr>
          <p:spPr>
            <a:xfrm rot="10604119" flipH="1" flipV="1">
              <a:off x="5125191" y="3487313"/>
              <a:ext cx="373074" cy="153357"/>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12700">
              <a:solidFill>
                <a:schemeClr val="bg1">
                  <a:lumMod val="6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0" name="Group 9"/>
            <p:cNvGrpSpPr/>
            <p:nvPr/>
          </p:nvGrpSpPr>
          <p:grpSpPr>
            <a:xfrm>
              <a:off x="5677289" y="3050005"/>
              <a:ext cx="1423270" cy="697909"/>
              <a:chOff x="4593282" y="3064753"/>
              <a:chExt cx="1423270" cy="697909"/>
            </a:xfrm>
          </p:grpSpPr>
          <p:grpSp>
            <p:nvGrpSpPr>
              <p:cNvPr id="94" name="Group 93"/>
              <p:cNvGrpSpPr/>
              <p:nvPr/>
            </p:nvGrpSpPr>
            <p:grpSpPr>
              <a:xfrm rot="11835906">
                <a:off x="4593282" y="3064753"/>
                <a:ext cx="539919" cy="697909"/>
                <a:chOff x="5960087" y="1654817"/>
                <a:chExt cx="779997" cy="1008238"/>
              </a:xfrm>
            </p:grpSpPr>
            <p:sp>
              <p:nvSpPr>
                <p:cNvPr id="97" name="Freeform 96"/>
                <p:cNvSpPr/>
                <p:nvPr/>
              </p:nvSpPr>
              <p:spPr>
                <a:xfrm rot="1761901" flipH="1">
                  <a:off x="5981847" y="1871160"/>
                  <a:ext cx="275766" cy="79189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8" name="Freeform 97"/>
                <p:cNvSpPr/>
                <p:nvPr/>
              </p:nvSpPr>
              <p:spPr>
                <a:xfrm rot="20375187" flipV="1">
                  <a:off x="5960087" y="1654817"/>
                  <a:ext cx="779997" cy="33356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95" name="Freeform 94"/>
              <p:cNvSpPr/>
              <p:nvPr/>
            </p:nvSpPr>
            <p:spPr>
              <a:xfrm rot="4147642" flipH="1">
                <a:off x="5366525" y="3091681"/>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6" name="Freeform 95"/>
              <p:cNvSpPr/>
              <p:nvPr/>
            </p:nvSpPr>
            <p:spPr>
              <a:xfrm rot="14927774" flipH="1">
                <a:off x="5647031" y="2923079"/>
                <a:ext cx="190887" cy="548155"/>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1" name="Freeform 10"/>
            <p:cNvSpPr/>
            <p:nvPr/>
          </p:nvSpPr>
          <p:spPr>
            <a:xfrm rot="13300907" flipV="1">
              <a:off x="6036140" y="4333776"/>
              <a:ext cx="539919" cy="230896"/>
            </a:xfrm>
            <a:custGeom>
              <a:avLst/>
              <a:gdLst>
                <a:gd name="connsiteX0" fmla="*/ 357922 w 357922"/>
                <a:gd name="connsiteY0" fmla="*/ 125403 h 125403"/>
                <a:gd name="connsiteX1" fmla="*/ 195943 w 357922"/>
                <a:gd name="connsiteY1" fmla="*/ 75764 h 125403"/>
                <a:gd name="connsiteX2" fmla="*/ 0 w 357922"/>
                <a:gd name="connsiteY2" fmla="*/ 0 h 125403"/>
              </a:gdLst>
              <a:ahLst/>
              <a:cxnLst>
                <a:cxn ang="0">
                  <a:pos x="connsiteX0" y="connsiteY0"/>
                </a:cxn>
                <a:cxn ang="0">
                  <a:pos x="connsiteX1" y="connsiteY1"/>
                </a:cxn>
                <a:cxn ang="0">
                  <a:pos x="connsiteX2" y="connsiteY2"/>
                </a:cxn>
              </a:cxnLst>
              <a:rect l="l" t="t" r="r" b="b"/>
              <a:pathLst>
                <a:path w="357922" h="125403">
                  <a:moveTo>
                    <a:pt x="357922" y="125403"/>
                  </a:moveTo>
                  <a:cubicBezTo>
                    <a:pt x="306759" y="111033"/>
                    <a:pt x="255597" y="96664"/>
                    <a:pt x="195943" y="75764"/>
                  </a:cubicBezTo>
                  <a:cubicBezTo>
                    <a:pt x="136289" y="54863"/>
                    <a:pt x="68144" y="27431"/>
                    <a:pt x="0" y="0"/>
                  </a:cubicBezTo>
                </a:path>
              </a:pathLst>
            </a:custGeom>
            <a:noFill/>
            <a:ln w="381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Arc 11"/>
            <p:cNvSpPr/>
            <p:nvPr/>
          </p:nvSpPr>
          <p:spPr>
            <a:xfrm rot="2033893">
              <a:off x="6787274" y="3330135"/>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3" name="Arc 12"/>
            <p:cNvSpPr/>
            <p:nvPr/>
          </p:nvSpPr>
          <p:spPr>
            <a:xfrm rot="2883078">
              <a:off x="6150127" y="2997600"/>
              <a:ext cx="1249431"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4" name="Arc 13"/>
            <p:cNvSpPr/>
            <p:nvPr/>
          </p:nvSpPr>
          <p:spPr>
            <a:xfrm rot="2883078">
              <a:off x="4392402" y="1975754"/>
              <a:ext cx="718807"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5" name="Arc 14"/>
            <p:cNvSpPr/>
            <p:nvPr/>
          </p:nvSpPr>
          <p:spPr>
            <a:xfrm rot="19194675">
              <a:off x="3951324" y="1993064"/>
              <a:ext cx="718807" cy="733719"/>
            </a:xfrm>
            <a:prstGeom prst="arc">
              <a:avLst>
                <a:gd name="adj1" fmla="val 12586732"/>
                <a:gd name="adj2" fmla="val 19239491"/>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6" name="Arc 15"/>
            <p:cNvSpPr/>
            <p:nvPr/>
          </p:nvSpPr>
          <p:spPr>
            <a:xfrm rot="1765212">
              <a:off x="5207299" y="4929843"/>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7" name="Arc 16"/>
            <p:cNvSpPr/>
            <p:nvPr/>
          </p:nvSpPr>
          <p:spPr>
            <a:xfrm rot="10045285">
              <a:off x="3975825" y="448282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8" name="Arc 17"/>
            <p:cNvSpPr/>
            <p:nvPr/>
          </p:nvSpPr>
          <p:spPr>
            <a:xfrm rot="10800000">
              <a:off x="4423405" y="952341"/>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9" name="Arc 18"/>
            <p:cNvSpPr/>
            <p:nvPr/>
          </p:nvSpPr>
          <p:spPr>
            <a:xfrm rot="19292054">
              <a:off x="5566982" y="2061044"/>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 name="Arc 19"/>
            <p:cNvSpPr/>
            <p:nvPr/>
          </p:nvSpPr>
          <p:spPr>
            <a:xfrm rot="9186126">
              <a:off x="5255074" y="1955176"/>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nvGrpSpPr>
            <p:cNvPr id="21" name="Group 20"/>
            <p:cNvGrpSpPr/>
            <p:nvPr/>
          </p:nvGrpSpPr>
          <p:grpSpPr>
            <a:xfrm>
              <a:off x="6156726" y="1865315"/>
              <a:ext cx="389249" cy="389249"/>
              <a:chOff x="3824373" y="3674837"/>
              <a:chExt cx="389249" cy="389249"/>
            </a:xfrm>
            <a:solidFill>
              <a:schemeClr val="bg1">
                <a:lumMod val="85000"/>
              </a:schemeClr>
            </a:solidFill>
          </p:grpSpPr>
          <p:sp>
            <p:nvSpPr>
              <p:cNvPr id="92" name="Oval 91"/>
              <p:cNvSpPr/>
              <p:nvPr/>
            </p:nvSpPr>
            <p:spPr>
              <a:xfrm>
                <a:off x="3824373" y="3674837"/>
                <a:ext cx="389249" cy="389249"/>
              </a:xfrm>
              <a:prstGeom prst="ellipse">
                <a:avLst/>
              </a:prstGeom>
              <a:grpFill/>
              <a:ln w="19050" cap="rnd" cmpd="sng">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Oval 92"/>
              <p:cNvSpPr>
                <a:spLocks noChangeAspect="1"/>
              </p:cNvSpPr>
              <p:nvPr/>
            </p:nvSpPr>
            <p:spPr>
              <a:xfrm>
                <a:off x="3874997" y="3725461"/>
                <a:ext cx="288000" cy="288000"/>
              </a:xfrm>
              <a:prstGeom prst="ellipse">
                <a:avLst/>
              </a:prstGeom>
              <a:grpFill/>
              <a:ln w="19050" cmpd="sng">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2" name="Arc 21"/>
            <p:cNvSpPr/>
            <p:nvPr/>
          </p:nvSpPr>
          <p:spPr>
            <a:xfrm rot="15795645">
              <a:off x="3955027" y="4073480"/>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3" name="Arc 22"/>
            <p:cNvSpPr/>
            <p:nvPr/>
          </p:nvSpPr>
          <p:spPr>
            <a:xfrm rot="5400000">
              <a:off x="3769466" y="4280213"/>
              <a:ext cx="718807" cy="733719"/>
            </a:xfrm>
            <a:prstGeom prst="arc">
              <a:avLst>
                <a:gd name="adj1" fmla="val 12586732"/>
                <a:gd name="adj2" fmla="val 17006037"/>
              </a:avLst>
            </a:prstGeom>
            <a:ln w="38100">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4" name="Arc 23"/>
            <p:cNvSpPr/>
            <p:nvPr/>
          </p:nvSpPr>
          <p:spPr>
            <a:xfrm rot="13562028">
              <a:off x="6282343" y="3337361"/>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5" name="Arc 24"/>
            <p:cNvSpPr/>
            <p:nvPr/>
          </p:nvSpPr>
          <p:spPr>
            <a:xfrm rot="16765918">
              <a:off x="6598656" y="1509136"/>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6" name="Arc 25"/>
            <p:cNvSpPr/>
            <p:nvPr/>
          </p:nvSpPr>
          <p:spPr>
            <a:xfrm rot="1240986">
              <a:off x="3171108" y="417598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7" name="Arc 26"/>
            <p:cNvSpPr/>
            <p:nvPr/>
          </p:nvSpPr>
          <p:spPr>
            <a:xfrm rot="11531824">
              <a:off x="2712016" y="259702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8" name="Arc 27"/>
            <p:cNvSpPr/>
            <p:nvPr/>
          </p:nvSpPr>
          <p:spPr>
            <a:xfrm rot="18310243">
              <a:off x="4417482" y="3206762"/>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9" name="Arc 28"/>
            <p:cNvSpPr/>
            <p:nvPr/>
          </p:nvSpPr>
          <p:spPr>
            <a:xfrm rot="10045285">
              <a:off x="5085395" y="3623120"/>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0" name="Arc 29"/>
            <p:cNvSpPr/>
            <p:nvPr/>
          </p:nvSpPr>
          <p:spPr>
            <a:xfrm rot="6664977">
              <a:off x="5882575" y="3923177"/>
              <a:ext cx="2678615" cy="733719"/>
            </a:xfrm>
            <a:prstGeom prst="arc">
              <a:avLst>
                <a:gd name="adj1" fmla="val 12080270"/>
                <a:gd name="adj2" fmla="val 1529840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1" name="Arc 30"/>
            <p:cNvSpPr/>
            <p:nvPr/>
          </p:nvSpPr>
          <p:spPr>
            <a:xfrm rot="3231378">
              <a:off x="5320938" y="2386534"/>
              <a:ext cx="1672488" cy="733719"/>
            </a:xfrm>
            <a:prstGeom prst="arc">
              <a:avLst>
                <a:gd name="adj1" fmla="val 12586732"/>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2" name="Arc 31"/>
            <p:cNvSpPr/>
            <p:nvPr/>
          </p:nvSpPr>
          <p:spPr>
            <a:xfrm rot="18011654" flipH="1">
              <a:off x="5356945" y="4223870"/>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3" name="Arc 32"/>
            <p:cNvSpPr/>
            <p:nvPr/>
          </p:nvSpPr>
          <p:spPr>
            <a:xfrm rot="12812526">
              <a:off x="6410999" y="1938381"/>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4" name="Arc 33"/>
            <p:cNvSpPr/>
            <p:nvPr/>
          </p:nvSpPr>
          <p:spPr>
            <a:xfrm rot="8347684" flipH="1">
              <a:off x="2623855" y="2876493"/>
              <a:ext cx="2678615" cy="733719"/>
            </a:xfrm>
            <a:prstGeom prst="arc">
              <a:avLst>
                <a:gd name="adj1" fmla="val 12080270"/>
                <a:gd name="adj2" fmla="val 1687528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5" name="Arc 34"/>
            <p:cNvSpPr/>
            <p:nvPr/>
          </p:nvSpPr>
          <p:spPr>
            <a:xfrm rot="1540875" flipH="1">
              <a:off x="6855753" y="4430380"/>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6" name="Arc 35"/>
            <p:cNvSpPr/>
            <p:nvPr/>
          </p:nvSpPr>
          <p:spPr>
            <a:xfrm rot="12338885">
              <a:off x="4504446" y="3777703"/>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7" name="Arc 36"/>
            <p:cNvSpPr/>
            <p:nvPr/>
          </p:nvSpPr>
          <p:spPr>
            <a:xfrm rot="3403752">
              <a:off x="4470880" y="4500094"/>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8" name="Arc 37"/>
            <p:cNvSpPr/>
            <p:nvPr/>
          </p:nvSpPr>
          <p:spPr>
            <a:xfrm rot="20647014" flipH="1">
              <a:off x="4476337" y="4600255"/>
              <a:ext cx="632953" cy="632953"/>
            </a:xfrm>
            <a:prstGeom prst="arc">
              <a:avLst>
                <a:gd name="adj1" fmla="val 16200000"/>
                <a:gd name="adj2" fmla="val 19693235"/>
              </a:avLst>
            </a:prstGeom>
            <a:ln w="28575">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39" name="Arc 38"/>
            <p:cNvSpPr/>
            <p:nvPr/>
          </p:nvSpPr>
          <p:spPr>
            <a:xfrm rot="18045766">
              <a:off x="5011570" y="4121758"/>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40" name="Straight Connector 39"/>
            <p:cNvCxnSpPr/>
            <p:nvPr/>
          </p:nvCxnSpPr>
          <p:spPr>
            <a:xfrm flipH="1">
              <a:off x="5736306" y="2643117"/>
              <a:ext cx="611236" cy="94264"/>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rot="4081454">
              <a:off x="5140036" y="3664801"/>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nvGrpSpPr>
            <p:cNvPr id="42" name="Group 41"/>
            <p:cNvGrpSpPr/>
            <p:nvPr/>
          </p:nvGrpSpPr>
          <p:grpSpPr>
            <a:xfrm>
              <a:off x="3227947" y="1366543"/>
              <a:ext cx="4703770" cy="3952414"/>
              <a:chOff x="3227947" y="1366543"/>
              <a:chExt cx="4703770" cy="3952414"/>
            </a:xfrm>
          </p:grpSpPr>
          <p:sp>
            <p:nvSpPr>
              <p:cNvPr id="63" name="Isosceles Triangle 1"/>
              <p:cNvSpPr/>
              <p:nvPr/>
            </p:nvSpPr>
            <p:spPr>
              <a:xfrm>
                <a:off x="3956341" y="318404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Isosceles Triangle 1"/>
              <p:cNvSpPr/>
              <p:nvPr/>
            </p:nvSpPr>
            <p:spPr>
              <a:xfrm>
                <a:off x="4685558" y="313541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Isosceles Triangle 1"/>
              <p:cNvSpPr/>
              <p:nvPr/>
            </p:nvSpPr>
            <p:spPr>
              <a:xfrm>
                <a:off x="6168527" y="311301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AA72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6" name="Isosceles Triangle 1"/>
              <p:cNvSpPr/>
              <p:nvPr/>
            </p:nvSpPr>
            <p:spPr>
              <a:xfrm>
                <a:off x="6853812" y="311415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AA72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7" name="Isosceles Triangle 1"/>
              <p:cNvSpPr/>
              <p:nvPr/>
            </p:nvSpPr>
            <p:spPr>
              <a:xfrm>
                <a:off x="5663361" y="191683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CA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8" name="Isosceles Triangle 1"/>
              <p:cNvSpPr/>
              <p:nvPr/>
            </p:nvSpPr>
            <p:spPr>
              <a:xfrm>
                <a:off x="6738782" y="157151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Isosceles Triangle 1"/>
              <p:cNvSpPr/>
              <p:nvPr/>
            </p:nvSpPr>
            <p:spPr>
              <a:xfrm>
                <a:off x="6560774" y="440086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Isosceles Triangle 1"/>
              <p:cNvSpPr/>
              <p:nvPr/>
            </p:nvSpPr>
            <p:spPr>
              <a:xfrm>
                <a:off x="5809333" y="4140779"/>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Isosceles Triangle 1"/>
              <p:cNvSpPr/>
              <p:nvPr/>
            </p:nvSpPr>
            <p:spPr>
              <a:xfrm>
                <a:off x="6284145" y="244769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Isosceles Triangle 1"/>
              <p:cNvSpPr/>
              <p:nvPr/>
            </p:nvSpPr>
            <p:spPr>
              <a:xfrm>
                <a:off x="7295345" y="424459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Isosceles Triangle 1"/>
              <p:cNvSpPr/>
              <p:nvPr/>
            </p:nvSpPr>
            <p:spPr>
              <a:xfrm>
                <a:off x="4721676" y="493282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Isosceles Triangle 1"/>
              <p:cNvSpPr/>
              <p:nvPr/>
            </p:nvSpPr>
            <p:spPr>
              <a:xfrm>
                <a:off x="7504037" y="32612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5" name="Isosceles Triangle 1"/>
              <p:cNvSpPr/>
              <p:nvPr/>
            </p:nvSpPr>
            <p:spPr>
              <a:xfrm>
                <a:off x="6176993" y="4852837"/>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6" name="Isosceles Triangle 1"/>
              <p:cNvSpPr/>
              <p:nvPr/>
            </p:nvSpPr>
            <p:spPr>
              <a:xfrm>
                <a:off x="6947727" y="22912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7" name="Isosceles Triangle 1"/>
              <p:cNvSpPr/>
              <p:nvPr/>
            </p:nvSpPr>
            <p:spPr>
              <a:xfrm>
                <a:off x="7517394" y="256798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8" name="Isosceles Triangle 1"/>
              <p:cNvSpPr/>
              <p:nvPr/>
            </p:nvSpPr>
            <p:spPr>
              <a:xfrm>
                <a:off x="7077020" y="3693930"/>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9" name="Isosceles Triangle 1"/>
              <p:cNvSpPr/>
              <p:nvPr/>
            </p:nvSpPr>
            <p:spPr>
              <a:xfrm>
                <a:off x="5335800" y="3978652"/>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Isosceles Triangle 1"/>
              <p:cNvSpPr/>
              <p:nvPr/>
            </p:nvSpPr>
            <p:spPr>
              <a:xfrm>
                <a:off x="4160036" y="459966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Isosceles Triangle 1"/>
              <p:cNvSpPr/>
              <p:nvPr/>
            </p:nvSpPr>
            <p:spPr>
              <a:xfrm>
                <a:off x="3227947" y="388125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2" name="Isosceles Triangle 1"/>
              <p:cNvSpPr/>
              <p:nvPr/>
            </p:nvSpPr>
            <p:spPr>
              <a:xfrm>
                <a:off x="4362616" y="37088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3" name="Isosceles Triangle 1"/>
              <p:cNvSpPr/>
              <p:nvPr/>
            </p:nvSpPr>
            <p:spPr>
              <a:xfrm>
                <a:off x="3332460" y="3119905"/>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Isosceles Triangle 1"/>
              <p:cNvSpPr/>
              <p:nvPr/>
            </p:nvSpPr>
            <p:spPr>
              <a:xfrm>
                <a:off x="6322193" y="373517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5" name="Isosceles Triangle 1"/>
              <p:cNvSpPr/>
              <p:nvPr/>
            </p:nvSpPr>
            <p:spPr>
              <a:xfrm>
                <a:off x="5358005" y="46282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6" name="Isosceles Triangle 1"/>
              <p:cNvSpPr/>
              <p:nvPr/>
            </p:nvSpPr>
            <p:spPr>
              <a:xfrm>
                <a:off x="4279769" y="1784284"/>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7" name="Isosceles Triangle 1"/>
              <p:cNvSpPr/>
              <p:nvPr/>
            </p:nvSpPr>
            <p:spPr>
              <a:xfrm>
                <a:off x="5023739" y="1466608"/>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8" name="Isosceles Triangle 1"/>
              <p:cNvSpPr/>
              <p:nvPr/>
            </p:nvSpPr>
            <p:spPr>
              <a:xfrm>
                <a:off x="4861890" y="1995366"/>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Isosceles Triangle 1"/>
              <p:cNvSpPr/>
              <p:nvPr/>
            </p:nvSpPr>
            <p:spPr>
              <a:xfrm>
                <a:off x="3626194" y="236173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0" name="Isosceles Triangle 1"/>
              <p:cNvSpPr/>
              <p:nvPr/>
            </p:nvSpPr>
            <p:spPr>
              <a:xfrm>
                <a:off x="5765128" y="1366543"/>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1" name="Isosceles Triangle 1"/>
              <p:cNvSpPr/>
              <p:nvPr/>
            </p:nvSpPr>
            <p:spPr>
              <a:xfrm>
                <a:off x="3879052" y="408801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3" name="Arc 42"/>
            <p:cNvSpPr/>
            <p:nvPr/>
          </p:nvSpPr>
          <p:spPr>
            <a:xfrm rot="11787530">
              <a:off x="5040017" y="2052268"/>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4" name="Arc 43"/>
            <p:cNvSpPr/>
            <p:nvPr/>
          </p:nvSpPr>
          <p:spPr>
            <a:xfrm rot="15547959">
              <a:off x="4154108" y="2779272"/>
              <a:ext cx="632953" cy="632953"/>
            </a:xfrm>
            <a:prstGeom prst="arc">
              <a:avLst>
                <a:gd name="adj1" fmla="val 16200000"/>
                <a:gd name="adj2" fmla="val 21194209"/>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5" name="Arc 44"/>
            <p:cNvSpPr/>
            <p:nvPr/>
          </p:nvSpPr>
          <p:spPr>
            <a:xfrm rot="17012000">
              <a:off x="4006584" y="1740508"/>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46" name="Isosceles Triangle 1"/>
            <p:cNvSpPr/>
            <p:nvPr/>
          </p:nvSpPr>
          <p:spPr>
            <a:xfrm>
              <a:off x="4287421" y="2554001"/>
              <a:ext cx="414323" cy="386132"/>
            </a:xfrm>
            <a:custGeom>
              <a:avLst/>
              <a:gdLst>
                <a:gd name="connsiteX0" fmla="*/ 0 w 493059"/>
                <a:gd name="connsiteY0" fmla="*/ 452173 h 452173"/>
                <a:gd name="connsiteX1" fmla="*/ 246530 w 493059"/>
                <a:gd name="connsiteY1" fmla="*/ 0 h 452173"/>
                <a:gd name="connsiteX2" fmla="*/ 493059 w 493059"/>
                <a:gd name="connsiteY2" fmla="*/ 452173 h 452173"/>
                <a:gd name="connsiteX3" fmla="*/ 0 w 493059"/>
                <a:gd name="connsiteY3" fmla="*/ 452173 h 452173"/>
                <a:gd name="connsiteX0" fmla="*/ 0 w 498431"/>
                <a:gd name="connsiteY0" fmla="*/ 452173 h 452173"/>
                <a:gd name="connsiteX1" fmla="*/ 246530 w 498431"/>
                <a:gd name="connsiteY1" fmla="*/ 0 h 452173"/>
                <a:gd name="connsiteX2" fmla="*/ 493059 w 498431"/>
                <a:gd name="connsiteY2" fmla="*/ 452173 h 452173"/>
                <a:gd name="connsiteX3" fmla="*/ 0 w 498431"/>
                <a:gd name="connsiteY3" fmla="*/ 452173 h 452173"/>
                <a:gd name="connsiteX0" fmla="*/ 5372 w 503803"/>
                <a:gd name="connsiteY0" fmla="*/ 452173 h 452173"/>
                <a:gd name="connsiteX1" fmla="*/ 251902 w 503803"/>
                <a:gd name="connsiteY1" fmla="*/ 0 h 452173"/>
                <a:gd name="connsiteX2" fmla="*/ 498431 w 503803"/>
                <a:gd name="connsiteY2" fmla="*/ 452173 h 452173"/>
                <a:gd name="connsiteX3" fmla="*/ 5372 w 503803"/>
                <a:gd name="connsiteY3" fmla="*/ 452173 h 452173"/>
                <a:gd name="connsiteX0" fmla="*/ 5372 w 503803"/>
                <a:gd name="connsiteY0" fmla="*/ 452173 h 508694"/>
                <a:gd name="connsiteX1" fmla="*/ 251902 w 503803"/>
                <a:gd name="connsiteY1" fmla="*/ 0 h 508694"/>
                <a:gd name="connsiteX2" fmla="*/ 498431 w 503803"/>
                <a:gd name="connsiteY2" fmla="*/ 452173 h 508694"/>
                <a:gd name="connsiteX3" fmla="*/ 5372 w 503803"/>
                <a:gd name="connsiteY3" fmla="*/ 452173 h 508694"/>
                <a:gd name="connsiteX0" fmla="*/ 5372 w 498432"/>
                <a:gd name="connsiteY0" fmla="*/ 452173 h 513820"/>
                <a:gd name="connsiteX1" fmla="*/ 251902 w 498432"/>
                <a:gd name="connsiteY1" fmla="*/ 0 h 513820"/>
                <a:gd name="connsiteX2" fmla="*/ 498431 w 498432"/>
                <a:gd name="connsiteY2" fmla="*/ 452173 h 513820"/>
                <a:gd name="connsiteX3" fmla="*/ 248413 w 498432"/>
                <a:gd name="connsiteY3" fmla="*/ 509557 h 513820"/>
                <a:gd name="connsiteX4" fmla="*/ 5372 w 498432"/>
                <a:gd name="connsiteY4" fmla="*/ 452173 h 513820"/>
                <a:gd name="connsiteX0" fmla="*/ 5372 w 473667"/>
                <a:gd name="connsiteY0" fmla="*/ 452173 h 513820"/>
                <a:gd name="connsiteX1" fmla="*/ 251902 w 473667"/>
                <a:gd name="connsiteY1" fmla="*/ 0 h 513820"/>
                <a:gd name="connsiteX2" fmla="*/ 473666 w 473667"/>
                <a:gd name="connsiteY2" fmla="*/ 447410 h 513820"/>
                <a:gd name="connsiteX3" fmla="*/ 248413 w 473667"/>
                <a:gd name="connsiteY3" fmla="*/ 509557 h 513820"/>
                <a:gd name="connsiteX4" fmla="*/ 5372 w 473667"/>
                <a:gd name="connsiteY4" fmla="*/ 452173 h 513820"/>
                <a:gd name="connsiteX0" fmla="*/ 5372 w 480003"/>
                <a:gd name="connsiteY0" fmla="*/ 452173 h 513820"/>
                <a:gd name="connsiteX1" fmla="*/ 251902 w 480003"/>
                <a:gd name="connsiteY1" fmla="*/ 0 h 513820"/>
                <a:gd name="connsiteX2" fmla="*/ 473666 w 480003"/>
                <a:gd name="connsiteY2" fmla="*/ 447410 h 513820"/>
                <a:gd name="connsiteX3" fmla="*/ 248413 w 480003"/>
                <a:gd name="connsiteY3" fmla="*/ 509557 h 513820"/>
                <a:gd name="connsiteX4" fmla="*/ 5372 w 480003"/>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13820"/>
                <a:gd name="connsiteX1" fmla="*/ 251902 w 473666"/>
                <a:gd name="connsiteY1" fmla="*/ 0 h 513820"/>
                <a:gd name="connsiteX2" fmla="*/ 473666 w 473666"/>
                <a:gd name="connsiteY2" fmla="*/ 447410 h 513820"/>
                <a:gd name="connsiteX3" fmla="*/ 248413 w 473666"/>
                <a:gd name="connsiteY3" fmla="*/ 509557 h 513820"/>
                <a:gd name="connsiteX4" fmla="*/ 5372 w 473666"/>
                <a:gd name="connsiteY4" fmla="*/ 452173 h 513820"/>
                <a:gd name="connsiteX0" fmla="*/ 5372 w 473666"/>
                <a:gd name="connsiteY0" fmla="*/ 452173 h 509749"/>
                <a:gd name="connsiteX1" fmla="*/ 251902 w 473666"/>
                <a:gd name="connsiteY1" fmla="*/ 0 h 509749"/>
                <a:gd name="connsiteX2" fmla="*/ 473666 w 473666"/>
                <a:gd name="connsiteY2" fmla="*/ 447410 h 509749"/>
                <a:gd name="connsiteX3" fmla="*/ 248413 w 473666"/>
                <a:gd name="connsiteY3" fmla="*/ 509557 h 509749"/>
                <a:gd name="connsiteX4" fmla="*/ 5372 w 473666"/>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09749"/>
                <a:gd name="connsiteX1" fmla="*/ 246530 w 468294"/>
                <a:gd name="connsiteY1" fmla="*/ 0 h 509749"/>
                <a:gd name="connsiteX2" fmla="*/ 468294 w 468294"/>
                <a:gd name="connsiteY2" fmla="*/ 447410 h 509749"/>
                <a:gd name="connsiteX3" fmla="*/ 243041 w 468294"/>
                <a:gd name="connsiteY3" fmla="*/ 509557 h 509749"/>
                <a:gd name="connsiteX4" fmla="*/ 0 w 468294"/>
                <a:gd name="connsiteY4" fmla="*/ 452173 h 509749"/>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8294"/>
                <a:gd name="connsiteY0" fmla="*/ 452173 h 514366"/>
                <a:gd name="connsiteX1" fmla="*/ 246530 w 468294"/>
                <a:gd name="connsiteY1" fmla="*/ 0 h 514366"/>
                <a:gd name="connsiteX2" fmla="*/ 468294 w 468294"/>
                <a:gd name="connsiteY2" fmla="*/ 447410 h 514366"/>
                <a:gd name="connsiteX3" fmla="*/ 243041 w 468294"/>
                <a:gd name="connsiteY3" fmla="*/ 509557 h 514366"/>
                <a:gd name="connsiteX4" fmla="*/ 0 w 468294"/>
                <a:gd name="connsiteY4" fmla="*/ 452173 h 514366"/>
                <a:gd name="connsiteX0" fmla="*/ 0 w 461626"/>
                <a:gd name="connsiteY0" fmla="*/ 458840 h 517003"/>
                <a:gd name="connsiteX1" fmla="*/ 239862 w 461626"/>
                <a:gd name="connsiteY1" fmla="*/ 0 h 517003"/>
                <a:gd name="connsiteX2" fmla="*/ 461626 w 461626"/>
                <a:gd name="connsiteY2" fmla="*/ 447410 h 517003"/>
                <a:gd name="connsiteX3" fmla="*/ 236373 w 461626"/>
                <a:gd name="connsiteY3" fmla="*/ 509557 h 517003"/>
                <a:gd name="connsiteX4" fmla="*/ 0 w 461626"/>
                <a:gd name="connsiteY4" fmla="*/ 458840 h 517003"/>
                <a:gd name="connsiteX0" fmla="*/ 0 w 461626"/>
                <a:gd name="connsiteY0" fmla="*/ 458840 h 513220"/>
                <a:gd name="connsiteX1" fmla="*/ 239862 w 461626"/>
                <a:gd name="connsiteY1" fmla="*/ 0 h 513220"/>
                <a:gd name="connsiteX2" fmla="*/ 461626 w 461626"/>
                <a:gd name="connsiteY2" fmla="*/ 447410 h 513220"/>
                <a:gd name="connsiteX3" fmla="*/ 236373 w 461626"/>
                <a:gd name="connsiteY3" fmla="*/ 509557 h 513220"/>
                <a:gd name="connsiteX4" fmla="*/ 0 w 461626"/>
                <a:gd name="connsiteY4" fmla="*/ 458840 h 513220"/>
                <a:gd name="connsiteX0" fmla="*/ 0 w 461626"/>
                <a:gd name="connsiteY0" fmla="*/ 458840 h 509557"/>
                <a:gd name="connsiteX1" fmla="*/ 239862 w 461626"/>
                <a:gd name="connsiteY1" fmla="*/ 0 h 509557"/>
                <a:gd name="connsiteX2" fmla="*/ 461626 w 461626"/>
                <a:gd name="connsiteY2" fmla="*/ 447410 h 509557"/>
                <a:gd name="connsiteX3" fmla="*/ 236373 w 461626"/>
                <a:gd name="connsiteY3" fmla="*/ 509557 h 509557"/>
                <a:gd name="connsiteX4" fmla="*/ 0 w 461626"/>
                <a:gd name="connsiteY4" fmla="*/ 458840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51149"/>
                <a:gd name="connsiteY0" fmla="*/ 465508 h 509557"/>
                <a:gd name="connsiteX1" fmla="*/ 229385 w 451149"/>
                <a:gd name="connsiteY1" fmla="*/ 0 h 509557"/>
                <a:gd name="connsiteX2" fmla="*/ 451149 w 451149"/>
                <a:gd name="connsiteY2" fmla="*/ 447410 h 509557"/>
                <a:gd name="connsiteX3" fmla="*/ 225896 w 451149"/>
                <a:gd name="connsiteY3" fmla="*/ 509557 h 509557"/>
                <a:gd name="connsiteX4" fmla="*/ 0 w 451149"/>
                <a:gd name="connsiteY4" fmla="*/ 465508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 name="connsiteX0" fmla="*/ 0 w 445011"/>
                <a:gd name="connsiteY0" fmla="*/ 459512 h 509557"/>
                <a:gd name="connsiteX1" fmla="*/ 223247 w 445011"/>
                <a:gd name="connsiteY1" fmla="*/ 0 h 509557"/>
                <a:gd name="connsiteX2" fmla="*/ 445011 w 445011"/>
                <a:gd name="connsiteY2" fmla="*/ 447410 h 509557"/>
                <a:gd name="connsiteX3" fmla="*/ 219758 w 445011"/>
                <a:gd name="connsiteY3" fmla="*/ 509557 h 509557"/>
                <a:gd name="connsiteX4" fmla="*/ 0 w 445011"/>
                <a:gd name="connsiteY4" fmla="*/ 459512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11" h="509557">
                  <a:moveTo>
                    <a:pt x="0" y="459512"/>
                  </a:moveTo>
                  <a:cubicBezTo>
                    <a:pt x="12253" y="387007"/>
                    <a:pt x="141071" y="0"/>
                    <a:pt x="223247" y="0"/>
                  </a:cubicBezTo>
                  <a:cubicBezTo>
                    <a:pt x="305423" y="0"/>
                    <a:pt x="426542" y="372009"/>
                    <a:pt x="445011" y="447410"/>
                  </a:cubicBezTo>
                  <a:cubicBezTo>
                    <a:pt x="412997" y="507571"/>
                    <a:pt x="301934" y="509557"/>
                    <a:pt x="219758" y="509557"/>
                  </a:cubicBezTo>
                  <a:cubicBezTo>
                    <a:pt x="42190" y="495235"/>
                    <a:pt x="68633" y="500976"/>
                    <a:pt x="0" y="459512"/>
                  </a:cubicBezTo>
                  <a:close/>
                </a:path>
              </a:pathLst>
            </a:cu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7" name="Arc 46"/>
            <p:cNvSpPr/>
            <p:nvPr/>
          </p:nvSpPr>
          <p:spPr>
            <a:xfrm rot="3107148">
              <a:off x="4490028" y="2615499"/>
              <a:ext cx="1672488" cy="733719"/>
            </a:xfrm>
            <a:prstGeom prst="arc">
              <a:avLst>
                <a:gd name="adj1" fmla="val 12586732"/>
                <a:gd name="adj2" fmla="val 15045904"/>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nvGrpSpPr>
            <p:cNvPr id="48" name="Group 47"/>
            <p:cNvGrpSpPr/>
            <p:nvPr/>
          </p:nvGrpSpPr>
          <p:grpSpPr>
            <a:xfrm>
              <a:off x="5313192" y="2517357"/>
              <a:ext cx="389249" cy="389249"/>
              <a:chOff x="5313192" y="2517357"/>
              <a:chExt cx="389249" cy="389249"/>
            </a:xfrm>
          </p:grpSpPr>
          <p:sp>
            <p:nvSpPr>
              <p:cNvPr id="61" name="Oval 60"/>
              <p:cNvSpPr/>
              <p:nvPr/>
            </p:nvSpPr>
            <p:spPr>
              <a:xfrm>
                <a:off x="5313192" y="2517357"/>
                <a:ext cx="389249" cy="389249"/>
              </a:xfrm>
              <a:prstGeom prst="ellipse">
                <a:avLst/>
              </a:prstGeom>
              <a:solidFill>
                <a:schemeClr val="bg1">
                  <a:lumMod val="85000"/>
                </a:schemeClr>
              </a:solidFill>
              <a:ln w="1905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Oval 61"/>
              <p:cNvSpPr>
                <a:spLocks noChangeAspect="1"/>
              </p:cNvSpPr>
              <p:nvPr/>
            </p:nvSpPr>
            <p:spPr>
              <a:xfrm>
                <a:off x="5363816" y="2567981"/>
                <a:ext cx="288000" cy="288000"/>
              </a:xfrm>
              <a:prstGeom prst="ellipse">
                <a:avLst/>
              </a:prstGeom>
              <a:solidFill>
                <a:srgbClr val="DBBE77"/>
              </a:solidFill>
              <a:ln w="19050" cap="rnd" cmpd="sng">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9" name="Arc 48"/>
            <p:cNvSpPr/>
            <p:nvPr/>
          </p:nvSpPr>
          <p:spPr>
            <a:xfrm rot="15523749">
              <a:off x="5465221" y="3608090"/>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50" name="Straight Connector 49"/>
            <p:cNvCxnSpPr>
              <a:stCxn id="6" idx="1"/>
            </p:cNvCxnSpPr>
            <p:nvPr/>
          </p:nvCxnSpPr>
          <p:spPr>
            <a:xfrm flipV="1">
              <a:off x="5905243" y="2840567"/>
              <a:ext cx="381257" cy="134083"/>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51" name="Arc 50"/>
            <p:cNvSpPr/>
            <p:nvPr/>
          </p:nvSpPr>
          <p:spPr>
            <a:xfrm rot="1992599" flipH="1">
              <a:off x="5139566" y="3690616"/>
              <a:ext cx="925106" cy="492170"/>
            </a:xfrm>
            <a:prstGeom prst="arc">
              <a:avLst>
                <a:gd name="adj1" fmla="val 11472357"/>
                <a:gd name="adj2" fmla="val 17006037"/>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nvGrpSpPr>
            <p:cNvPr id="52" name="Group 51"/>
            <p:cNvGrpSpPr/>
            <p:nvPr/>
          </p:nvGrpSpPr>
          <p:grpSpPr>
            <a:xfrm>
              <a:off x="5457231" y="3450194"/>
              <a:ext cx="389249" cy="389249"/>
              <a:chOff x="3824373" y="3674837"/>
              <a:chExt cx="389249" cy="389249"/>
            </a:xfrm>
            <a:solidFill>
              <a:srgbClr val="D8CDE1"/>
            </a:solidFill>
          </p:grpSpPr>
          <p:sp>
            <p:nvSpPr>
              <p:cNvPr id="59" name="Oval 58"/>
              <p:cNvSpPr/>
              <p:nvPr/>
            </p:nvSpPr>
            <p:spPr>
              <a:xfrm>
                <a:off x="3824373" y="3674837"/>
                <a:ext cx="389249" cy="389249"/>
              </a:xfrm>
              <a:prstGeom prst="ellipse">
                <a:avLst/>
              </a:prstGeom>
              <a:solidFill>
                <a:schemeClr val="bg1">
                  <a:lumMod val="85000"/>
                </a:schemeClr>
              </a:solidFill>
              <a:ln w="19050" cap="rnd"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Oval 59"/>
              <p:cNvSpPr>
                <a:spLocks noChangeAspect="1"/>
              </p:cNvSpPr>
              <p:nvPr/>
            </p:nvSpPr>
            <p:spPr>
              <a:xfrm>
                <a:off x="3874997" y="3725461"/>
                <a:ext cx="288000" cy="288000"/>
              </a:xfrm>
              <a:prstGeom prst="ellipse">
                <a:avLst/>
              </a:prstGeom>
              <a:solidFill>
                <a:srgbClr val="D5C4EA"/>
              </a:solidFill>
              <a:ln w="19050" cmpd="sng">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3" name="Arc 52"/>
            <p:cNvSpPr/>
            <p:nvPr/>
          </p:nvSpPr>
          <p:spPr>
            <a:xfrm rot="14419463">
              <a:off x="4759446" y="4563125"/>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54" name="Arc 53"/>
            <p:cNvSpPr/>
            <p:nvPr/>
          </p:nvSpPr>
          <p:spPr>
            <a:xfrm rot="9532983" flipH="1">
              <a:off x="4161290" y="4257053"/>
              <a:ext cx="632953" cy="632953"/>
            </a:xfrm>
            <a:prstGeom prst="arc">
              <a:avLst>
                <a:gd name="adj1" fmla="val 16200000"/>
                <a:gd name="adj2" fmla="val 19693235"/>
              </a:avLst>
            </a:prstGeom>
            <a:ln w="28575">
              <a:solidFill>
                <a:schemeClr val="tx1"/>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55" name="Arc 54"/>
            <p:cNvSpPr/>
            <p:nvPr/>
          </p:nvSpPr>
          <p:spPr>
            <a:xfrm rot="7927161">
              <a:off x="4771149" y="3794634"/>
              <a:ext cx="632953" cy="632953"/>
            </a:xfrm>
            <a:prstGeom prst="arc">
              <a:avLst>
                <a:gd name="adj1" fmla="val 16200000"/>
                <a:gd name="adj2" fmla="val 20587830"/>
              </a:avLst>
            </a:prstGeom>
            <a:ln w="127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nvGrpSpPr>
            <p:cNvPr id="56" name="Group 55"/>
            <p:cNvGrpSpPr/>
            <p:nvPr/>
          </p:nvGrpSpPr>
          <p:grpSpPr>
            <a:xfrm>
              <a:off x="4706634" y="4270221"/>
              <a:ext cx="389249" cy="389249"/>
              <a:chOff x="3824373" y="3674837"/>
              <a:chExt cx="389249" cy="389249"/>
            </a:xfrm>
            <a:solidFill>
              <a:schemeClr val="bg1">
                <a:lumMod val="85000"/>
              </a:schemeClr>
            </a:solidFill>
          </p:grpSpPr>
          <p:sp>
            <p:nvSpPr>
              <p:cNvPr id="57" name="Oval 56"/>
              <p:cNvSpPr/>
              <p:nvPr/>
            </p:nvSpPr>
            <p:spPr>
              <a:xfrm>
                <a:off x="3824373" y="3674837"/>
                <a:ext cx="389249" cy="389249"/>
              </a:xfrm>
              <a:prstGeom prst="ellipse">
                <a:avLst/>
              </a:prstGeom>
              <a:grp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Oval 57"/>
              <p:cNvSpPr>
                <a:spLocks noChangeAspect="1"/>
              </p:cNvSpPr>
              <p:nvPr/>
            </p:nvSpPr>
            <p:spPr>
              <a:xfrm>
                <a:off x="3874997" y="3725461"/>
                <a:ext cx="288000" cy="288000"/>
              </a:xfrm>
              <a:prstGeom prst="ellipse">
                <a:avLst/>
              </a:prstGeom>
              <a:solidFill>
                <a:srgbClr val="FF5D9F"/>
              </a:solidFill>
              <a:ln w="190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2" name="TextBox 1"/>
          <p:cNvSpPr txBox="1"/>
          <p:nvPr/>
        </p:nvSpPr>
        <p:spPr>
          <a:xfrm>
            <a:off x="317942" y="1624732"/>
            <a:ext cx="4466363" cy="4016484"/>
          </a:xfrm>
          <a:prstGeom prst="rect">
            <a:avLst/>
          </a:prstGeom>
          <a:noFill/>
        </p:spPr>
        <p:txBody>
          <a:bodyPr wrap="square" rtlCol="0">
            <a:spAutoFit/>
          </a:bodyPr>
          <a:lstStyle/>
          <a:p>
            <a:pPr>
              <a:spcBef>
                <a:spcPts val="300"/>
              </a:spcBef>
            </a:pPr>
            <a:r>
              <a:rPr lang="en-GB" sz="1900" b="1" dirty="0">
                <a:solidFill>
                  <a:prstClr val="black"/>
                </a:solidFill>
              </a:rPr>
              <a:t>Consequences</a:t>
            </a:r>
          </a:p>
          <a:p>
            <a:pPr>
              <a:spcBef>
                <a:spcPts val="300"/>
              </a:spcBef>
            </a:pPr>
            <a:endParaRPr lang="en-GB" b="1" dirty="0">
              <a:solidFill>
                <a:srgbClr val="5B9BD5">
                  <a:lumMod val="75000"/>
                </a:srgbClr>
              </a:solidFill>
            </a:endParaRPr>
          </a:p>
          <a:p>
            <a:pPr marL="285750" indent="-285750">
              <a:spcBef>
                <a:spcPts val="300"/>
              </a:spcBef>
              <a:buFont typeface="Arial" panose="020B0604020202020204" pitchFamily="34" charset="0"/>
              <a:buChar char="•"/>
            </a:pPr>
            <a:r>
              <a:rPr lang="en-GB" dirty="0">
                <a:solidFill>
                  <a:prstClr val="black"/>
                </a:solidFill>
              </a:rPr>
              <a:t>Strong excitation within subnetworks is balanced by strong reciprocal inhibition</a:t>
            </a:r>
          </a:p>
          <a:p>
            <a:pPr marL="285750" indent="-285750">
              <a:spcBef>
                <a:spcPts val="300"/>
              </a:spcBef>
              <a:buFont typeface="Arial" panose="020B0604020202020204" pitchFamily="34" charset="0"/>
              <a:buChar char="•"/>
            </a:pPr>
            <a:endParaRPr lang="en-GB" dirty="0">
              <a:solidFill>
                <a:prstClr val="black"/>
              </a:solidFill>
            </a:endParaRPr>
          </a:p>
          <a:p>
            <a:pPr marL="285750" indent="-285750">
              <a:spcBef>
                <a:spcPts val="300"/>
              </a:spcBef>
              <a:buFont typeface="Arial" panose="020B0604020202020204" pitchFamily="34" charset="0"/>
              <a:buChar char="•"/>
            </a:pPr>
            <a:r>
              <a:rPr lang="en-GB" dirty="0">
                <a:solidFill>
                  <a:prstClr val="black"/>
                </a:solidFill>
              </a:rPr>
              <a:t>Selective and stable amplification of input within subnetworks</a:t>
            </a:r>
          </a:p>
          <a:p>
            <a:pPr marL="285750" indent="-285750">
              <a:spcBef>
                <a:spcPts val="300"/>
              </a:spcBef>
              <a:buFont typeface="Arial" panose="020B0604020202020204" pitchFamily="34" charset="0"/>
              <a:buChar char="•"/>
            </a:pPr>
            <a:endParaRPr lang="en-GB" dirty="0">
              <a:solidFill>
                <a:prstClr val="black"/>
              </a:solidFill>
            </a:endParaRPr>
          </a:p>
          <a:p>
            <a:pPr marL="285750" indent="-285750">
              <a:spcBef>
                <a:spcPts val="300"/>
              </a:spcBef>
              <a:buFont typeface="Arial" panose="020B0604020202020204" pitchFamily="34" charset="0"/>
              <a:buChar char="•"/>
            </a:pPr>
            <a:r>
              <a:rPr lang="en-GB" dirty="0">
                <a:solidFill>
                  <a:prstClr val="black"/>
                </a:solidFill>
              </a:rPr>
              <a:t>Decorrelation between subnetworks (‘pattern separation’)</a:t>
            </a:r>
          </a:p>
          <a:p>
            <a:pPr marL="285750" indent="-285750">
              <a:spcBef>
                <a:spcPts val="300"/>
              </a:spcBef>
              <a:buFont typeface="Arial" panose="020B0604020202020204" pitchFamily="34" charset="0"/>
              <a:buChar char="•"/>
            </a:pPr>
            <a:endParaRPr lang="en-GB" dirty="0">
              <a:solidFill>
                <a:prstClr val="black"/>
              </a:solidFill>
            </a:endParaRPr>
          </a:p>
          <a:p>
            <a:pPr marL="285750" indent="-285750">
              <a:spcBef>
                <a:spcPts val="300"/>
              </a:spcBef>
              <a:buFont typeface="Arial" panose="020B0604020202020204" pitchFamily="34" charset="0"/>
              <a:buChar char="•"/>
            </a:pPr>
            <a:r>
              <a:rPr lang="en-GB" dirty="0">
                <a:solidFill>
                  <a:prstClr val="black"/>
                </a:solidFill>
              </a:rPr>
              <a:t>Weights are plastic and adjusted by experience</a:t>
            </a:r>
          </a:p>
        </p:txBody>
      </p:sp>
      <p:sp>
        <p:nvSpPr>
          <p:cNvPr id="105" name="TextBox 104"/>
          <p:cNvSpPr txBox="1"/>
          <p:nvPr/>
        </p:nvSpPr>
        <p:spPr>
          <a:xfrm>
            <a:off x="1403648" y="87596"/>
            <a:ext cx="6540306" cy="769441"/>
          </a:xfrm>
          <a:prstGeom prst="rect">
            <a:avLst/>
          </a:prstGeom>
          <a:noFill/>
        </p:spPr>
        <p:txBody>
          <a:bodyPr wrap="square" rtlCol="0">
            <a:spAutoFit/>
          </a:bodyPr>
          <a:lstStyle/>
          <a:p>
            <a:pPr algn="ctr"/>
            <a:r>
              <a:rPr lang="en-GB" sz="2200" dirty="0">
                <a:solidFill>
                  <a:prstClr val="black"/>
                </a:solidFill>
              </a:rPr>
              <a:t>History of correlated firing is embedded in the structure of network connectivity (</a:t>
            </a:r>
            <a:r>
              <a:rPr lang="en-GB" sz="2200" i="1" dirty="0">
                <a:solidFill>
                  <a:prstClr val="black"/>
                </a:solidFill>
              </a:rPr>
              <a:t>priors</a:t>
            </a:r>
            <a:r>
              <a:rPr lang="en-GB" sz="2200" dirty="0">
                <a:solidFill>
                  <a:prstClr val="black"/>
                </a:solidFill>
              </a:rPr>
              <a:t>)</a:t>
            </a:r>
          </a:p>
        </p:txBody>
      </p:sp>
    </p:spTree>
    <p:extLst>
      <p:ext uri="{BB962C8B-B14F-4D97-AF65-F5344CB8AC3E}">
        <p14:creationId xmlns:p14="http://schemas.microsoft.com/office/powerpoint/2010/main" val="155305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663" y="176956"/>
            <a:ext cx="8550674" cy="461665"/>
          </a:xfrm>
          <a:prstGeom prst="rect">
            <a:avLst/>
          </a:prstGeom>
          <a:noFill/>
        </p:spPr>
        <p:txBody>
          <a:bodyPr wrap="none" rtlCol="0">
            <a:spAutoFit/>
          </a:bodyPr>
          <a:lstStyle/>
          <a:p>
            <a:r>
              <a:rPr lang="en-GB" sz="2400" dirty="0"/>
              <a:t>Layer 2 &amp; 3 IT PCs: Contextual Interactions and Surround Inhibition </a:t>
            </a:r>
          </a:p>
        </p:txBody>
      </p:sp>
      <p:sp>
        <p:nvSpPr>
          <p:cNvPr id="2" name="TextBox 1"/>
          <p:cNvSpPr txBox="1"/>
          <p:nvPr/>
        </p:nvSpPr>
        <p:spPr>
          <a:xfrm>
            <a:off x="179512" y="835224"/>
            <a:ext cx="5218480" cy="646331"/>
          </a:xfrm>
          <a:prstGeom prst="rect">
            <a:avLst/>
          </a:prstGeom>
          <a:noFill/>
        </p:spPr>
        <p:txBody>
          <a:bodyPr wrap="none" rtlCol="0">
            <a:spAutoFit/>
          </a:bodyPr>
          <a:lstStyle/>
          <a:p>
            <a:pPr marL="285750" indent="-285750">
              <a:buFont typeface="Arial" panose="020B0604020202020204" pitchFamily="34" charset="0"/>
              <a:buChar char="•"/>
            </a:pPr>
            <a:r>
              <a:rPr lang="en-GB" dirty="0"/>
              <a:t>Whole-cell recordings form L2/3 IT pyramidal cells </a:t>
            </a:r>
          </a:p>
          <a:p>
            <a:pPr marL="285750" indent="-285750">
              <a:buFont typeface="Arial" panose="020B0604020202020204" pitchFamily="34" charset="0"/>
              <a:buChar char="•"/>
            </a:pPr>
            <a:r>
              <a:rPr lang="en-GB" dirty="0"/>
              <a:t>Strong lateral/surround inhibition </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75" y="1556791"/>
            <a:ext cx="4968552" cy="211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683992"/>
            <a:ext cx="3600000" cy="186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149080"/>
            <a:ext cx="751430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4716016" y="6309320"/>
            <a:ext cx="2546787" cy="307777"/>
          </a:xfrm>
          <a:prstGeom prst="rect">
            <a:avLst/>
          </a:prstGeom>
        </p:spPr>
        <p:txBody>
          <a:bodyPr wrap="none">
            <a:spAutoFit/>
          </a:bodyPr>
          <a:lstStyle/>
          <a:p>
            <a:r>
              <a:rPr lang="en-GB" sz="1400" dirty="0"/>
              <a:t>Adesnik &amp;</a:t>
            </a:r>
            <a:r>
              <a:rPr lang="en-GB" sz="1400" dirty="0" err="1"/>
              <a:t>Scanziani</a:t>
            </a:r>
            <a:r>
              <a:rPr lang="en-GB" sz="1400" dirty="0"/>
              <a:t> 2010 Nature</a:t>
            </a:r>
          </a:p>
        </p:txBody>
      </p:sp>
    </p:spTree>
    <p:extLst>
      <p:ext uri="{BB962C8B-B14F-4D97-AF65-F5344CB8AC3E}">
        <p14:creationId xmlns:p14="http://schemas.microsoft.com/office/powerpoint/2010/main" val="9519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76957"/>
            <a:ext cx="7742761" cy="461665"/>
          </a:xfrm>
          <a:prstGeom prst="rect">
            <a:avLst/>
          </a:prstGeom>
          <a:noFill/>
        </p:spPr>
        <p:txBody>
          <a:bodyPr wrap="none" rtlCol="0">
            <a:spAutoFit/>
          </a:bodyPr>
          <a:lstStyle/>
          <a:p>
            <a:r>
              <a:rPr lang="en-GB" sz="2400" dirty="0"/>
              <a:t>Layer 2 &amp; 3: Contextual Interactions and Surround Inhibition </a:t>
            </a:r>
          </a:p>
        </p:txBody>
      </p:sp>
      <p:sp>
        <p:nvSpPr>
          <p:cNvPr id="2" name="TextBox 1"/>
          <p:cNvSpPr txBox="1"/>
          <p:nvPr/>
        </p:nvSpPr>
        <p:spPr>
          <a:xfrm>
            <a:off x="179512" y="835224"/>
            <a:ext cx="5218480" cy="646331"/>
          </a:xfrm>
          <a:prstGeom prst="rect">
            <a:avLst/>
          </a:prstGeom>
          <a:noFill/>
        </p:spPr>
        <p:txBody>
          <a:bodyPr wrap="none" rtlCol="0">
            <a:spAutoFit/>
          </a:bodyPr>
          <a:lstStyle/>
          <a:p>
            <a:pPr marL="285750" indent="-285750">
              <a:buFont typeface="Arial" panose="020B0604020202020204" pitchFamily="34" charset="0"/>
              <a:buChar char="•"/>
            </a:pPr>
            <a:r>
              <a:rPr lang="en-GB" dirty="0"/>
              <a:t>Whole-cell recordings form L2/3 IT pyramidal cells </a:t>
            </a:r>
          </a:p>
          <a:p>
            <a:pPr marL="285750" indent="-285750">
              <a:buFont typeface="Arial" panose="020B0604020202020204" pitchFamily="34" charset="0"/>
              <a:buChar char="•"/>
            </a:pPr>
            <a:r>
              <a:rPr lang="en-GB" dirty="0"/>
              <a:t>Strong lateral/surround inhibition </a:t>
            </a:r>
          </a:p>
        </p:txBody>
      </p:sp>
      <p:pic>
        <p:nvPicPr>
          <p:cNvPr id="5" name="Picture 2" descr="D:\papers\natural_surround\Neuron\FINAL\Pecka_et_al_Figure2.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30" r="67827" b="73037"/>
          <a:stretch/>
        </p:blipFill>
        <p:spPr bwMode="auto">
          <a:xfrm>
            <a:off x="3707904" y="1700808"/>
            <a:ext cx="4080249" cy="19538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papers\natural_surround\Neuron\FINAL\Pecka_et_al_Figure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62" r="59982" b="76746"/>
          <a:stretch/>
        </p:blipFill>
        <p:spPr bwMode="auto">
          <a:xfrm>
            <a:off x="899592" y="1916832"/>
            <a:ext cx="2400368" cy="16185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0948" y="6474822"/>
            <a:ext cx="2091342" cy="307777"/>
          </a:xfrm>
          <a:prstGeom prst="rect">
            <a:avLst/>
          </a:prstGeom>
        </p:spPr>
        <p:txBody>
          <a:bodyPr wrap="none">
            <a:spAutoFit/>
          </a:bodyPr>
          <a:lstStyle/>
          <a:p>
            <a:r>
              <a:rPr lang="en-GB" sz="1400" dirty="0">
                <a:latin typeface="+mj-lt"/>
                <a:cs typeface="Calibri" pitchFamily="34" charset="0"/>
              </a:rPr>
              <a:t>Pecka et al., 2014, Neuron</a:t>
            </a:r>
          </a:p>
        </p:txBody>
      </p:sp>
    </p:spTree>
    <p:extLst>
      <p:ext uri="{BB962C8B-B14F-4D97-AF65-F5344CB8AC3E}">
        <p14:creationId xmlns:p14="http://schemas.microsoft.com/office/powerpoint/2010/main" val="1869141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113486"/>
            <a:ext cx="5796515" cy="526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20948" y="6474822"/>
            <a:ext cx="2205860" cy="307777"/>
          </a:xfrm>
          <a:prstGeom prst="rect">
            <a:avLst/>
          </a:prstGeom>
        </p:spPr>
        <p:txBody>
          <a:bodyPr wrap="none">
            <a:spAutoFit/>
          </a:bodyPr>
          <a:lstStyle/>
          <a:p>
            <a:r>
              <a:rPr lang="en-GB" sz="1400" dirty="0" err="1">
                <a:latin typeface="+mj-lt"/>
                <a:cs typeface="Calibri" pitchFamily="34" charset="0"/>
              </a:rPr>
              <a:t>Adesnik</a:t>
            </a:r>
            <a:r>
              <a:rPr lang="en-GB" sz="1400" dirty="0">
                <a:latin typeface="+mj-lt"/>
                <a:cs typeface="Calibri" pitchFamily="34" charset="0"/>
              </a:rPr>
              <a:t> et al., 2013, Nature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60" y="706236"/>
            <a:ext cx="8515519" cy="58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87624" y="159022"/>
            <a:ext cx="6912768" cy="461665"/>
          </a:xfrm>
          <a:prstGeom prst="rect">
            <a:avLst/>
          </a:prstGeom>
          <a:noFill/>
        </p:spPr>
        <p:txBody>
          <a:bodyPr wrap="square" rtlCol="0">
            <a:spAutoFit/>
          </a:bodyPr>
          <a:lstStyle/>
          <a:p>
            <a:r>
              <a:rPr lang="en-US" sz="2400" b="1" dirty="0" err="1">
                <a:solidFill>
                  <a:schemeClr val="tx1">
                    <a:lumMod val="65000"/>
                    <a:lumOff val="35000"/>
                  </a:schemeClr>
                </a:solidFill>
              </a:rPr>
              <a:t>Somatostatin</a:t>
            </a:r>
            <a:r>
              <a:rPr lang="en-US" sz="2400" b="1" dirty="0">
                <a:solidFill>
                  <a:schemeClr val="tx1">
                    <a:lumMod val="65000"/>
                    <a:lumOff val="35000"/>
                  </a:schemeClr>
                </a:solidFill>
              </a:rPr>
              <a:t>-positive interneurons (SOM or SST)</a:t>
            </a:r>
            <a:endParaRPr lang="en-US" sz="2400" dirty="0">
              <a:solidFill>
                <a:schemeClr val="tx1">
                  <a:lumMod val="65000"/>
                  <a:lumOff val="35000"/>
                </a:schemeClr>
              </a:solidFill>
            </a:endParaRPr>
          </a:p>
        </p:txBody>
      </p:sp>
      <p:sp>
        <p:nvSpPr>
          <p:cNvPr id="6" name="TextBox 5"/>
          <p:cNvSpPr txBox="1"/>
          <p:nvPr/>
        </p:nvSpPr>
        <p:spPr>
          <a:xfrm>
            <a:off x="611560" y="836712"/>
            <a:ext cx="7344816" cy="338554"/>
          </a:xfrm>
          <a:prstGeom prst="rect">
            <a:avLst/>
          </a:prstGeom>
          <a:noFill/>
        </p:spPr>
        <p:txBody>
          <a:bodyPr wrap="square" rtlCol="0">
            <a:spAutoFit/>
          </a:bodyPr>
          <a:lstStyle/>
          <a:p>
            <a:r>
              <a:rPr lang="en-US" sz="1600" b="1" dirty="0"/>
              <a:t>L 2/3 SOM cells may play a role in surround suppression (as might PV cells…)</a:t>
            </a:r>
            <a:endParaRPr lang="en-US" sz="1600"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36" r="54642" b="79427"/>
          <a:stretch/>
        </p:blipFill>
        <p:spPr bwMode="auto">
          <a:xfrm>
            <a:off x="5976026" y="1222894"/>
            <a:ext cx="1692317" cy="165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0682" b="50000"/>
          <a:stretch/>
        </p:blipFill>
        <p:spPr bwMode="auto">
          <a:xfrm>
            <a:off x="5964248" y="3212976"/>
            <a:ext cx="292823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931" r="3238" b="79427"/>
          <a:stretch/>
        </p:blipFill>
        <p:spPr bwMode="auto">
          <a:xfrm>
            <a:off x="7538980" y="1412776"/>
            <a:ext cx="1425508" cy="1469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48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76957"/>
            <a:ext cx="7742761" cy="461665"/>
          </a:xfrm>
          <a:prstGeom prst="rect">
            <a:avLst/>
          </a:prstGeom>
          <a:noFill/>
        </p:spPr>
        <p:txBody>
          <a:bodyPr wrap="none" rtlCol="0">
            <a:spAutoFit/>
          </a:bodyPr>
          <a:lstStyle/>
          <a:p>
            <a:r>
              <a:rPr lang="en-GB" sz="2400" dirty="0"/>
              <a:t>Layer 2 &amp; 3: Contextual Interactions and Surround Inhibition </a:t>
            </a:r>
          </a:p>
        </p:txBody>
      </p:sp>
      <p:sp>
        <p:nvSpPr>
          <p:cNvPr id="2" name="TextBox 1"/>
          <p:cNvSpPr txBox="1"/>
          <p:nvPr/>
        </p:nvSpPr>
        <p:spPr>
          <a:xfrm>
            <a:off x="179512" y="835224"/>
            <a:ext cx="6755054" cy="369332"/>
          </a:xfrm>
          <a:prstGeom prst="rect">
            <a:avLst/>
          </a:prstGeom>
          <a:noFill/>
        </p:spPr>
        <p:txBody>
          <a:bodyPr wrap="none" rtlCol="0">
            <a:spAutoFit/>
          </a:bodyPr>
          <a:lstStyle/>
          <a:p>
            <a:pPr marL="285750" indent="-285750">
              <a:buFont typeface="Arial" panose="020B0604020202020204" pitchFamily="34" charset="0"/>
              <a:buChar char="•"/>
            </a:pPr>
            <a:r>
              <a:rPr lang="en-GB" dirty="0"/>
              <a:t>Surround suppression changes selectivity and depends on context  </a:t>
            </a:r>
          </a:p>
        </p:txBody>
      </p:sp>
      <p:pic>
        <p:nvPicPr>
          <p:cNvPr id="6146" name="Picture 2" descr="D:\papers\natural_surround\Neuron\FINAL\Pecka_et_al_Figure2.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51" r="50000" b="-1295"/>
          <a:stretch/>
        </p:blipFill>
        <p:spPr bwMode="auto">
          <a:xfrm>
            <a:off x="2115592" y="1204556"/>
            <a:ext cx="3816424" cy="54521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20948" y="6474822"/>
            <a:ext cx="2091342" cy="307777"/>
          </a:xfrm>
          <a:prstGeom prst="rect">
            <a:avLst/>
          </a:prstGeom>
        </p:spPr>
        <p:txBody>
          <a:bodyPr wrap="none">
            <a:spAutoFit/>
          </a:bodyPr>
          <a:lstStyle/>
          <a:p>
            <a:r>
              <a:rPr lang="en-GB" sz="1400" dirty="0">
                <a:latin typeface="+mj-lt"/>
                <a:cs typeface="Calibri" pitchFamily="34" charset="0"/>
              </a:rPr>
              <a:t>Pecka et al., 2014, Neuron</a:t>
            </a:r>
          </a:p>
        </p:txBody>
      </p:sp>
    </p:spTree>
    <p:extLst>
      <p:ext uri="{BB962C8B-B14F-4D97-AF65-F5344CB8AC3E}">
        <p14:creationId xmlns:p14="http://schemas.microsoft.com/office/powerpoint/2010/main" val="267366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9632" y="147990"/>
            <a:ext cx="3521413" cy="369332"/>
          </a:xfrm>
          <a:prstGeom prst="rect">
            <a:avLst/>
          </a:prstGeom>
          <a:noFill/>
        </p:spPr>
        <p:txBody>
          <a:bodyPr wrap="none" rtlCol="0">
            <a:spAutoFit/>
          </a:bodyPr>
          <a:lstStyle/>
          <a:p>
            <a:r>
              <a:rPr lang="en-GB" dirty="0"/>
              <a:t>Molecular markers of cortical layers</a:t>
            </a:r>
          </a:p>
        </p:txBody>
      </p:sp>
      <p:pic>
        <p:nvPicPr>
          <p:cNvPr id="2050" name="Picture 2" descr="Neuronal subtype specification in the cerebral cort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71030"/>
            <a:ext cx="3267599" cy="4715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9672" y="6073551"/>
            <a:ext cx="1854034" cy="307777"/>
          </a:xfrm>
          <a:prstGeom prst="rect">
            <a:avLst/>
          </a:prstGeom>
          <a:noFill/>
        </p:spPr>
        <p:txBody>
          <a:bodyPr wrap="none" rtlCol="0">
            <a:spAutoFit/>
          </a:bodyPr>
          <a:lstStyle/>
          <a:p>
            <a:r>
              <a:rPr lang="en-GB" sz="1400" dirty="0" err="1"/>
              <a:t>Molyneaux</a:t>
            </a:r>
            <a:r>
              <a:rPr lang="en-GB" sz="1400" dirty="0"/>
              <a:t> et al., 2007</a:t>
            </a:r>
          </a:p>
        </p:txBody>
      </p:sp>
      <p:pic>
        <p:nvPicPr>
          <p:cNvPr id="2054" name="Picture 6" descr="http://www.frontiersin.org/files/Articles/96927/fncir-08-00076-r2/image_m/fncir-08-00076-g006.jpg"/>
          <p:cNvPicPr>
            <a:picLocks noChangeAspect="1" noChangeArrowheads="1"/>
          </p:cNvPicPr>
          <p:nvPr/>
        </p:nvPicPr>
        <p:blipFill rotWithShape="1">
          <a:blip r:embed="rId3">
            <a:extLst>
              <a:ext uri="{28A0092B-C50C-407E-A947-70E740481C1C}">
                <a14:useLocalDpi xmlns:a14="http://schemas.microsoft.com/office/drawing/2010/main" val="0"/>
              </a:ext>
            </a:extLst>
          </a:blip>
          <a:srcRect b="33374"/>
          <a:stretch/>
        </p:blipFill>
        <p:spPr bwMode="auto">
          <a:xfrm>
            <a:off x="3851920" y="1095006"/>
            <a:ext cx="5150299" cy="37741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20678" y="4941168"/>
            <a:ext cx="1469313" cy="307777"/>
          </a:xfrm>
          <a:prstGeom prst="rect">
            <a:avLst/>
          </a:prstGeom>
          <a:noFill/>
        </p:spPr>
        <p:txBody>
          <a:bodyPr wrap="none" rtlCol="0">
            <a:spAutoFit/>
          </a:bodyPr>
          <a:lstStyle/>
          <a:p>
            <a:r>
              <a:rPr lang="en-GB" sz="1400" dirty="0"/>
              <a:t>Harris et al , 2014</a:t>
            </a:r>
          </a:p>
        </p:txBody>
      </p:sp>
      <p:sp>
        <p:nvSpPr>
          <p:cNvPr id="2" name="TextBox 1"/>
          <p:cNvSpPr txBox="1"/>
          <p:nvPr/>
        </p:nvSpPr>
        <p:spPr>
          <a:xfrm>
            <a:off x="1436048" y="6488668"/>
            <a:ext cx="6943632" cy="369332"/>
          </a:xfrm>
          <a:prstGeom prst="rect">
            <a:avLst/>
          </a:prstGeom>
          <a:noFill/>
        </p:spPr>
        <p:txBody>
          <a:bodyPr wrap="none" rtlCol="0">
            <a:spAutoFit/>
          </a:bodyPr>
          <a:lstStyle/>
          <a:p>
            <a:r>
              <a:rPr lang="en-GB" dirty="0">
                <a:solidFill>
                  <a:srgbClr val="FF0000"/>
                </a:solidFill>
              </a:rPr>
              <a:t>Allen Institute mission: functionally characterise cells in these </a:t>
            </a:r>
            <a:r>
              <a:rPr lang="en-GB" dirty="0" err="1">
                <a:solidFill>
                  <a:srgbClr val="FF0000"/>
                </a:solidFill>
              </a:rPr>
              <a:t>Cre</a:t>
            </a:r>
            <a:r>
              <a:rPr lang="en-GB" dirty="0">
                <a:solidFill>
                  <a:srgbClr val="FF0000"/>
                </a:solidFill>
              </a:rPr>
              <a:t>-lines </a:t>
            </a:r>
          </a:p>
        </p:txBody>
      </p:sp>
    </p:spTree>
    <p:extLst>
      <p:ext uri="{BB962C8B-B14F-4D97-AF65-F5344CB8AC3E}">
        <p14:creationId xmlns:p14="http://schemas.microsoft.com/office/powerpoint/2010/main" val="29000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0999" y="260648"/>
            <a:ext cx="4828758" cy="461665"/>
          </a:xfrm>
          <a:prstGeom prst="rect">
            <a:avLst/>
          </a:prstGeom>
          <a:noFill/>
        </p:spPr>
        <p:txBody>
          <a:bodyPr wrap="none" rtlCol="0">
            <a:spAutoFit/>
          </a:bodyPr>
          <a:lstStyle/>
          <a:p>
            <a:r>
              <a:rPr lang="en-GB" sz="2400" dirty="0"/>
              <a:t>Sparse coding in L2/3 (and L5) IT cells</a:t>
            </a:r>
          </a:p>
        </p:txBody>
      </p:sp>
      <p:sp>
        <p:nvSpPr>
          <p:cNvPr id="5" name="Rectangle 4"/>
          <p:cNvSpPr/>
          <p:nvPr/>
        </p:nvSpPr>
        <p:spPr>
          <a:xfrm>
            <a:off x="2027851" y="4694473"/>
            <a:ext cx="2338910" cy="307777"/>
          </a:xfrm>
          <a:prstGeom prst="rect">
            <a:avLst/>
          </a:prstGeom>
        </p:spPr>
        <p:txBody>
          <a:bodyPr wrap="none">
            <a:spAutoFit/>
          </a:bodyPr>
          <a:lstStyle/>
          <a:p>
            <a:r>
              <a:rPr lang="en-GB" sz="1400" dirty="0"/>
              <a:t>Sakata &amp; Harris, Neuron 2010</a:t>
            </a:r>
          </a:p>
        </p:txBody>
      </p:sp>
      <p:pic>
        <p:nvPicPr>
          <p:cNvPr id="43" name="Picture 2" descr="Sakata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34" r="756" b="1"/>
          <a:stretch/>
        </p:blipFill>
        <p:spPr bwMode="auto">
          <a:xfrm>
            <a:off x="983316" y="1350291"/>
            <a:ext cx="3262062" cy="3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983316" y="1491447"/>
            <a:ext cx="307609" cy="287338"/>
          </a:xfrm>
          <a:prstGeom prst="rect">
            <a:avLst/>
          </a:prstGeom>
          <a:solidFill>
            <a:schemeClr val="bg1"/>
          </a:solidFill>
          <a:ln w="165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5" name="TextBox 44"/>
          <p:cNvSpPr txBox="1"/>
          <p:nvPr/>
        </p:nvSpPr>
        <p:spPr>
          <a:xfrm>
            <a:off x="2809061" y="1578837"/>
            <a:ext cx="1342640" cy="230832"/>
          </a:xfrm>
          <a:prstGeom prst="rect">
            <a:avLst/>
          </a:prstGeom>
          <a:solidFill>
            <a:schemeClr val="bg1"/>
          </a:solidFill>
        </p:spPr>
        <p:txBody>
          <a:bodyPr wrap="square" rtlCol="0">
            <a:spAutoFit/>
          </a:bodyPr>
          <a:lstStyle/>
          <a:p>
            <a:r>
              <a:rPr lang="en-GB" sz="900" dirty="0">
                <a:latin typeface="+mj-lt"/>
              </a:rPr>
              <a:t>Spontaneous</a:t>
            </a:r>
            <a:r>
              <a:rPr lang="en-GB" sz="900" b="1" dirty="0">
                <a:latin typeface="+mj-lt"/>
              </a:rPr>
              <a:t> </a:t>
            </a:r>
            <a:r>
              <a:rPr lang="en-GB" sz="900" dirty="0">
                <a:latin typeface="+mj-lt"/>
              </a:rPr>
              <a:t>activity</a:t>
            </a:r>
            <a:endParaRPr lang="en-US" sz="900" dirty="0">
              <a:latin typeface="+mj-lt"/>
            </a:endParaRPr>
          </a:p>
        </p:txBody>
      </p:sp>
      <p:grpSp>
        <p:nvGrpSpPr>
          <p:cNvPr id="46" name="Group 45"/>
          <p:cNvGrpSpPr/>
          <p:nvPr/>
        </p:nvGrpSpPr>
        <p:grpSpPr>
          <a:xfrm>
            <a:off x="5655786" y="1886561"/>
            <a:ext cx="2007941" cy="2198651"/>
            <a:chOff x="187099" y="742678"/>
            <a:chExt cx="2082153" cy="2392864"/>
          </a:xfrm>
        </p:grpSpPr>
        <p:grpSp>
          <p:nvGrpSpPr>
            <p:cNvPr id="47" name="Group 46"/>
            <p:cNvGrpSpPr/>
            <p:nvPr/>
          </p:nvGrpSpPr>
          <p:grpSpPr>
            <a:xfrm>
              <a:off x="187099" y="742678"/>
              <a:ext cx="2082153" cy="2392864"/>
              <a:chOff x="442035" y="732918"/>
              <a:chExt cx="2837388" cy="4784639"/>
            </a:xfrm>
          </p:grpSpPr>
          <p:sp>
            <p:nvSpPr>
              <p:cNvPr id="77" name="Rectangle 76"/>
              <p:cNvSpPr/>
              <p:nvPr/>
            </p:nvSpPr>
            <p:spPr>
              <a:xfrm>
                <a:off x="443102" y="4736976"/>
                <a:ext cx="2836321" cy="775818"/>
              </a:xfrm>
              <a:prstGeom prst="rect">
                <a:avLst/>
              </a:prstGeom>
              <a:gradFill flip="none" rotWithShape="1">
                <a:gsLst>
                  <a:gs pos="0">
                    <a:schemeClr val="bg2">
                      <a:lumMod val="90000"/>
                    </a:schemeClr>
                  </a:gs>
                  <a:gs pos="90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8" name="Rectangle 77"/>
              <p:cNvSpPr/>
              <p:nvPr/>
            </p:nvSpPr>
            <p:spPr>
              <a:xfrm>
                <a:off x="442035" y="759172"/>
                <a:ext cx="2836321" cy="496608"/>
              </a:xfrm>
              <a:prstGeom prst="rect">
                <a:avLst/>
              </a:prstGeom>
              <a:gradFill flip="none" rotWithShape="1">
                <a:gsLst>
                  <a:gs pos="0">
                    <a:schemeClr val="bg2">
                      <a:lumMod val="90000"/>
                    </a:schemeClr>
                  </a:gs>
                  <a:gs pos="83000">
                    <a:srgbClr val="F0EFED"/>
                  </a:gs>
                  <a:gs pos="2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9" name="Rectangle 78"/>
              <p:cNvSpPr/>
              <p:nvPr/>
            </p:nvSpPr>
            <p:spPr>
              <a:xfrm>
                <a:off x="443102" y="1252564"/>
                <a:ext cx="2836321" cy="1287107"/>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0" name="Rectangle 79"/>
              <p:cNvSpPr/>
              <p:nvPr/>
            </p:nvSpPr>
            <p:spPr>
              <a:xfrm>
                <a:off x="443102" y="2476376"/>
                <a:ext cx="2836321" cy="748432"/>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1" name="Rectangle 80"/>
              <p:cNvSpPr/>
              <p:nvPr/>
            </p:nvSpPr>
            <p:spPr>
              <a:xfrm>
                <a:off x="443102" y="3189736"/>
                <a:ext cx="2836321" cy="1547239"/>
              </a:xfrm>
              <a:prstGeom prst="rect">
                <a:avLst/>
              </a:prstGeom>
              <a:gradFill flip="none" rotWithShape="1">
                <a:gsLst>
                  <a:gs pos="0">
                    <a:schemeClr val="bg2">
                      <a:lumMod val="90000"/>
                    </a:schemeClr>
                  </a:gs>
                  <a:gs pos="83000">
                    <a:srgbClr val="F0EFED"/>
                  </a:gs>
                  <a:gs pos="17000">
                    <a:schemeClr val="bg1">
                      <a:lumMod val="95000"/>
                    </a:schemeClr>
                  </a:gs>
                  <a:gs pos="100000">
                    <a:schemeClr val="bg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2" name="Rectangle 81"/>
              <p:cNvSpPr/>
              <p:nvPr/>
            </p:nvSpPr>
            <p:spPr>
              <a:xfrm>
                <a:off x="443102" y="732918"/>
                <a:ext cx="2836321" cy="47846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48" name="Group 47"/>
            <p:cNvGrpSpPr/>
            <p:nvPr/>
          </p:nvGrpSpPr>
          <p:grpSpPr>
            <a:xfrm>
              <a:off x="831302" y="1260149"/>
              <a:ext cx="165806" cy="138546"/>
              <a:chOff x="1232050" y="1239559"/>
              <a:chExt cx="165806" cy="138546"/>
            </a:xfrm>
          </p:grpSpPr>
          <p:cxnSp>
            <p:nvCxnSpPr>
              <p:cNvPr id="75" name="Straight Connector 74"/>
              <p:cNvCxnSpPr/>
              <p:nvPr/>
            </p:nvCxnSpPr>
            <p:spPr>
              <a:xfrm flipH="1">
                <a:off x="1241698" y="1304131"/>
                <a:ext cx="1561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232050" y="1239559"/>
                <a:ext cx="0" cy="138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488856" y="1020770"/>
              <a:ext cx="208234" cy="170572"/>
              <a:chOff x="728020" y="1138260"/>
              <a:chExt cx="416469" cy="341144"/>
            </a:xfrm>
          </p:grpSpPr>
          <p:sp>
            <p:nvSpPr>
              <p:cNvPr id="73" name="Oval 72"/>
              <p:cNvSpPr/>
              <p:nvPr/>
            </p:nvSpPr>
            <p:spPr>
              <a:xfrm>
                <a:off x="728020" y="1138260"/>
                <a:ext cx="416469" cy="3411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rgbClr val="FE5C02"/>
                  </a:solidFill>
                </a:endParaRPr>
              </a:p>
            </p:txBody>
          </p:sp>
          <p:cxnSp>
            <p:nvCxnSpPr>
              <p:cNvPr id="74" name="Straight Connector 73"/>
              <p:cNvCxnSpPr/>
              <p:nvPr/>
            </p:nvCxnSpPr>
            <p:spPr>
              <a:xfrm flipH="1">
                <a:off x="833061" y="1301212"/>
                <a:ext cx="2038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524000" y="1259628"/>
              <a:ext cx="156158" cy="138546"/>
              <a:chOff x="2420888" y="1234041"/>
              <a:chExt cx="156158" cy="138546"/>
            </a:xfrm>
          </p:grpSpPr>
          <p:cxnSp>
            <p:nvCxnSpPr>
              <p:cNvPr id="71" name="Straight Connector 70"/>
              <p:cNvCxnSpPr/>
              <p:nvPr/>
            </p:nvCxnSpPr>
            <p:spPr>
              <a:xfrm>
                <a:off x="2420888" y="1298613"/>
                <a:ext cx="1561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2570314" y="1234041"/>
                <a:ext cx="0" cy="138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Isosceles Triangle 50"/>
            <p:cNvSpPr/>
            <p:nvPr/>
          </p:nvSpPr>
          <p:spPr>
            <a:xfrm>
              <a:off x="399254" y="2249585"/>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Isosceles Triangle 51"/>
            <p:cNvSpPr/>
            <p:nvPr/>
          </p:nvSpPr>
          <p:spPr>
            <a:xfrm>
              <a:off x="437354" y="1158811"/>
              <a:ext cx="285118" cy="290765"/>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Isosceles Triangle 52"/>
            <p:cNvSpPr/>
            <p:nvPr/>
          </p:nvSpPr>
          <p:spPr>
            <a:xfrm>
              <a:off x="1053034" y="2245780"/>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Isosceles Triangle 53"/>
            <p:cNvSpPr/>
            <p:nvPr/>
          </p:nvSpPr>
          <p:spPr>
            <a:xfrm>
              <a:off x="1099582" y="1158811"/>
              <a:ext cx="285118" cy="29076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Isosceles Triangle 54"/>
            <p:cNvSpPr/>
            <p:nvPr/>
          </p:nvSpPr>
          <p:spPr>
            <a:xfrm>
              <a:off x="1706814" y="2241975"/>
              <a:ext cx="420632" cy="310525"/>
            </a:xfrm>
            <a:prstGeom prst="triangl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Isosceles Triangle 55"/>
            <p:cNvSpPr/>
            <p:nvPr/>
          </p:nvSpPr>
          <p:spPr>
            <a:xfrm>
              <a:off x="1770320" y="1158811"/>
              <a:ext cx="285118" cy="290765"/>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7" name="Group 56"/>
            <p:cNvGrpSpPr/>
            <p:nvPr/>
          </p:nvGrpSpPr>
          <p:grpSpPr>
            <a:xfrm>
              <a:off x="787864" y="1020770"/>
              <a:ext cx="208234" cy="170572"/>
              <a:chOff x="728020" y="1138260"/>
              <a:chExt cx="416469" cy="341144"/>
            </a:xfrm>
          </p:grpSpPr>
          <p:sp>
            <p:nvSpPr>
              <p:cNvPr id="69" name="Oval 68"/>
              <p:cNvSpPr/>
              <p:nvPr/>
            </p:nvSpPr>
            <p:spPr>
              <a:xfrm>
                <a:off x="728020" y="1138260"/>
                <a:ext cx="416469" cy="3411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srgbClr val="FE5C02"/>
                  </a:solidFill>
                </a:endParaRPr>
              </a:p>
            </p:txBody>
          </p:sp>
          <p:cxnSp>
            <p:nvCxnSpPr>
              <p:cNvPr id="70" name="Straight Connector 69"/>
              <p:cNvCxnSpPr/>
              <p:nvPr/>
            </p:nvCxnSpPr>
            <p:spPr>
              <a:xfrm flipH="1">
                <a:off x="833061" y="1301212"/>
                <a:ext cx="2038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1502397" y="2404847"/>
              <a:ext cx="215861" cy="0"/>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816062" y="2411782"/>
              <a:ext cx="215861" cy="0"/>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205941" y="1532446"/>
              <a:ext cx="121797" cy="611341"/>
              <a:chOff x="1499383" y="1511856"/>
              <a:chExt cx="121797" cy="611341"/>
            </a:xfrm>
          </p:grpSpPr>
          <p:cxnSp>
            <p:nvCxnSpPr>
              <p:cNvPr id="67" name="Straight Arrow Connector 66"/>
              <p:cNvCxnSpPr/>
              <p:nvPr/>
            </p:nvCxnSpPr>
            <p:spPr>
              <a:xfrm>
                <a:off x="1499383" y="1531103"/>
                <a:ext cx="0" cy="592094"/>
              </a:xfrm>
              <a:prstGeom prst="straightConnector1">
                <a:avLst/>
              </a:prstGeom>
              <a:ln w="1905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43270" y="1532446"/>
              <a:ext cx="121797" cy="611341"/>
              <a:chOff x="1499383" y="1511856"/>
              <a:chExt cx="121797" cy="611341"/>
            </a:xfrm>
          </p:grpSpPr>
          <p:cxnSp>
            <p:nvCxnSpPr>
              <p:cNvPr id="65" name="Straight Arrow Connector 64"/>
              <p:cNvCxnSpPr/>
              <p:nvPr/>
            </p:nvCxnSpPr>
            <p:spPr>
              <a:xfrm>
                <a:off x="1499383" y="1531103"/>
                <a:ext cx="0" cy="592094"/>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854013" y="1532446"/>
              <a:ext cx="121797" cy="611341"/>
              <a:chOff x="1499383" y="1511856"/>
              <a:chExt cx="121797" cy="611341"/>
            </a:xfrm>
          </p:grpSpPr>
          <p:cxnSp>
            <p:nvCxnSpPr>
              <p:cNvPr id="63" name="Straight Arrow Connector 62"/>
              <p:cNvCxnSpPr/>
              <p:nvPr/>
            </p:nvCxnSpPr>
            <p:spPr>
              <a:xfrm>
                <a:off x="1499383" y="1531103"/>
                <a:ext cx="0" cy="592094"/>
              </a:xfrm>
              <a:prstGeom prst="straightConnector1">
                <a:avLst/>
              </a:prstGeom>
              <a:ln w="19050">
                <a:solidFill>
                  <a:schemeClr val="bg1">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621180" y="1511856"/>
                <a:ext cx="0" cy="592094"/>
              </a:xfrm>
              <a:prstGeom prst="straightConnector1">
                <a:avLst/>
              </a:prstGeom>
              <a:ln w="12700">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0050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032"/>
            <a:ext cx="5359544" cy="461665"/>
          </a:xfrm>
          <a:prstGeom prst="rect">
            <a:avLst/>
          </a:prstGeom>
          <a:noFill/>
        </p:spPr>
        <p:txBody>
          <a:bodyPr wrap="none" rtlCol="0">
            <a:spAutoFit/>
          </a:bodyPr>
          <a:lstStyle/>
          <a:p>
            <a:r>
              <a:rPr lang="en-GB" sz="2400" dirty="0" err="1"/>
              <a:t>Intratelencephalic</a:t>
            </a:r>
            <a:r>
              <a:rPr lang="en-GB" sz="2400" dirty="0"/>
              <a:t> (IT) projection neurons</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70" t="14903" r="50000"/>
          <a:stretch/>
        </p:blipFill>
        <p:spPr bwMode="auto">
          <a:xfrm>
            <a:off x="971600" y="1412776"/>
            <a:ext cx="3179241" cy="4392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5272" y="6567155"/>
            <a:ext cx="2376264" cy="246221"/>
          </a:xfrm>
          <a:prstGeom prst="rect">
            <a:avLst/>
          </a:prstGeom>
          <a:noFill/>
        </p:spPr>
        <p:txBody>
          <a:bodyPr wrap="square" rtlCol="0">
            <a:spAutoFit/>
          </a:bodyPr>
          <a:lstStyle/>
          <a:p>
            <a:r>
              <a:rPr lang="en-GB" sz="1000" dirty="0" err="1"/>
              <a:t>DeFelipe</a:t>
            </a:r>
            <a:r>
              <a:rPr lang="en-GB" sz="1000" dirty="0"/>
              <a:t> &amp; Jones, 1986, JN</a:t>
            </a:r>
          </a:p>
        </p:txBody>
      </p:sp>
      <p:sp>
        <p:nvSpPr>
          <p:cNvPr id="3" name="Rectangle 2"/>
          <p:cNvSpPr/>
          <p:nvPr/>
        </p:nvSpPr>
        <p:spPr>
          <a:xfrm>
            <a:off x="96764" y="6063109"/>
            <a:ext cx="4464496" cy="461665"/>
          </a:xfrm>
          <a:prstGeom prst="rect">
            <a:avLst/>
          </a:prstGeom>
        </p:spPr>
        <p:txBody>
          <a:bodyPr wrap="square">
            <a:spAutoFit/>
          </a:bodyPr>
          <a:lstStyle/>
          <a:p>
            <a:r>
              <a:rPr lang="en-GB" sz="1200" dirty="0"/>
              <a:t>Long-Range Focal Collateralization of Axons Arising from </a:t>
            </a:r>
            <a:r>
              <a:rPr lang="en-GB" sz="1200" dirty="0" err="1"/>
              <a:t>Corticocortical</a:t>
            </a:r>
            <a:r>
              <a:rPr lang="en-GB" sz="1200" dirty="0"/>
              <a:t> Cells in Monkey Sensory-Motor Cortex </a:t>
            </a:r>
          </a:p>
        </p:txBody>
      </p:sp>
      <p:grpSp>
        <p:nvGrpSpPr>
          <p:cNvPr id="7" name="Group 6"/>
          <p:cNvGrpSpPr/>
          <p:nvPr/>
        </p:nvGrpSpPr>
        <p:grpSpPr>
          <a:xfrm>
            <a:off x="5359544" y="60913"/>
            <a:ext cx="3528392" cy="1227130"/>
            <a:chOff x="5004048" y="940470"/>
            <a:chExt cx="3726829" cy="1296144"/>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980728"/>
              <a:ext cx="3726829" cy="123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181576" y="940470"/>
              <a:ext cx="1656184"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p:cNvGrpSpPr/>
          <p:nvPr/>
        </p:nvGrpSpPr>
        <p:grpSpPr>
          <a:xfrm>
            <a:off x="5292081" y="1976629"/>
            <a:ext cx="3384375" cy="4692731"/>
            <a:chOff x="4932041" y="1052736"/>
            <a:chExt cx="3791023" cy="5256584"/>
          </a:xfrm>
        </p:grpSpPr>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54" t="16555" r="48174" b="11417"/>
            <a:stretch/>
          </p:blipFill>
          <p:spPr bwMode="auto">
            <a:xfrm>
              <a:off x="4932041" y="1052736"/>
              <a:ext cx="3703742"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562824" y="3861048"/>
              <a:ext cx="2160240"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p:cNvSpPr/>
          <p:nvPr/>
        </p:nvSpPr>
        <p:spPr>
          <a:xfrm>
            <a:off x="6784101" y="4842569"/>
            <a:ext cx="2103835" cy="461665"/>
          </a:xfrm>
          <a:prstGeom prst="rect">
            <a:avLst/>
          </a:prstGeom>
        </p:spPr>
        <p:txBody>
          <a:bodyPr wrap="square">
            <a:spAutoFit/>
          </a:bodyPr>
          <a:lstStyle/>
          <a:p>
            <a:r>
              <a:rPr lang="en-GB" sz="1200" dirty="0"/>
              <a:t>Suarez and Richards, 2014 Neuron</a:t>
            </a:r>
          </a:p>
        </p:txBody>
      </p:sp>
      <p:sp>
        <p:nvSpPr>
          <p:cNvPr id="11" name="TextBox 10"/>
          <p:cNvSpPr txBox="1"/>
          <p:nvPr/>
        </p:nvSpPr>
        <p:spPr>
          <a:xfrm>
            <a:off x="35496" y="620688"/>
            <a:ext cx="5073055" cy="646331"/>
          </a:xfrm>
          <a:prstGeom prst="rect">
            <a:avLst/>
          </a:prstGeom>
          <a:noFill/>
        </p:spPr>
        <p:txBody>
          <a:bodyPr wrap="none" rtlCol="0">
            <a:spAutoFit/>
          </a:bodyPr>
          <a:lstStyle/>
          <a:p>
            <a:pPr marL="285750" indent="-285750">
              <a:buFont typeface="Arial" panose="020B0604020202020204" pitchFamily="34" charset="0"/>
              <a:buChar char="•"/>
            </a:pPr>
            <a:r>
              <a:rPr lang="en-GB" dirty="0"/>
              <a:t>Pyramidal cells (L2/3/5/6)</a:t>
            </a:r>
          </a:p>
          <a:p>
            <a:pPr marL="285750" indent="-285750">
              <a:buFont typeface="Arial" panose="020B0604020202020204" pitchFamily="34" charset="0"/>
              <a:buChar char="•"/>
            </a:pPr>
            <a:r>
              <a:rPr lang="en-GB" dirty="0" err="1"/>
              <a:t>Intrahemispheric</a:t>
            </a:r>
            <a:r>
              <a:rPr lang="en-GB" dirty="0"/>
              <a:t>, striatal and </a:t>
            </a:r>
            <a:r>
              <a:rPr lang="en-GB" dirty="0" err="1"/>
              <a:t>callosal</a:t>
            </a:r>
            <a:r>
              <a:rPr lang="en-GB" dirty="0"/>
              <a:t> projections</a:t>
            </a:r>
          </a:p>
        </p:txBody>
      </p:sp>
    </p:spTree>
    <p:extLst>
      <p:ext uri="{BB962C8B-B14F-4D97-AF65-F5344CB8AC3E}">
        <p14:creationId xmlns:p14="http://schemas.microsoft.com/office/powerpoint/2010/main" val="2978635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6.media.tumblr.com/5ebaa851d82aff625b42831686a605be/tumblr_n3tszjr0NX1sar0coo2_r1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32656"/>
            <a:ext cx="4509096" cy="5925482"/>
          </a:xfrm>
          <a:prstGeom prst="rect">
            <a:avLst/>
          </a:prstGeom>
          <a:noFill/>
          <a:extLst>
            <a:ext uri="{909E8E84-426E-40DD-AFC4-6F175D3DCCD1}">
              <a14:hiddenFill xmlns:a14="http://schemas.microsoft.com/office/drawing/2010/main">
                <a:solidFill>
                  <a:srgbClr val="FFFFFF"/>
                </a:solidFill>
              </a14:hiddenFill>
            </a:ext>
          </a:extLst>
        </p:spPr>
      </p:pic>
      <p:sp>
        <p:nvSpPr>
          <p:cNvPr id="195" name="TextBox 194"/>
          <p:cNvSpPr txBox="1"/>
          <p:nvPr/>
        </p:nvSpPr>
        <p:spPr>
          <a:xfrm>
            <a:off x="2699792" y="6224197"/>
            <a:ext cx="4052584" cy="338554"/>
          </a:xfrm>
          <a:prstGeom prst="rect">
            <a:avLst/>
          </a:prstGeom>
          <a:noFill/>
        </p:spPr>
        <p:txBody>
          <a:bodyPr wrap="none" rtlCol="0">
            <a:spAutoFit/>
          </a:bodyPr>
          <a:lstStyle/>
          <a:p>
            <a:r>
              <a:rPr lang="en-GB" sz="1600" dirty="0"/>
              <a:t>From the Allen Institute for Brain Research</a:t>
            </a:r>
          </a:p>
        </p:txBody>
      </p:sp>
    </p:spTree>
    <p:extLst>
      <p:ext uri="{BB962C8B-B14F-4D97-AF65-F5344CB8AC3E}">
        <p14:creationId xmlns:p14="http://schemas.microsoft.com/office/powerpoint/2010/main" val="1600015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1920" y="188640"/>
            <a:ext cx="1026243" cy="461665"/>
          </a:xfrm>
          <a:prstGeom prst="rect">
            <a:avLst/>
          </a:prstGeom>
          <a:noFill/>
        </p:spPr>
        <p:txBody>
          <a:bodyPr wrap="none" rtlCol="0">
            <a:spAutoFit/>
          </a:bodyPr>
          <a:lstStyle/>
          <a:p>
            <a:r>
              <a:rPr lang="en-GB" sz="2400" dirty="0"/>
              <a:t>IT cells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45"/>
          <a:stretch/>
        </p:blipFill>
        <p:spPr bwMode="auto">
          <a:xfrm>
            <a:off x="-252536" y="836711"/>
            <a:ext cx="10238701" cy="610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864" t="49444" r="27704" b="19825"/>
          <a:stretch/>
        </p:blipFill>
        <p:spPr bwMode="auto">
          <a:xfrm>
            <a:off x="467544" y="3429000"/>
            <a:ext cx="2880320" cy="3082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944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77" y="44624"/>
            <a:ext cx="5201039" cy="430887"/>
          </a:xfrm>
          <a:prstGeom prst="rect">
            <a:avLst/>
          </a:prstGeom>
          <a:noFill/>
        </p:spPr>
        <p:txBody>
          <a:bodyPr wrap="none" rtlCol="0">
            <a:spAutoFit/>
          </a:bodyPr>
          <a:lstStyle/>
          <a:p>
            <a:r>
              <a:rPr lang="en-GB" sz="2200" dirty="0">
                <a:solidFill>
                  <a:prstClr val="black"/>
                </a:solidFill>
              </a:rPr>
              <a:t>How many classes of IT projection neurons?</a:t>
            </a:r>
          </a:p>
        </p:txBody>
      </p:sp>
      <p:sp>
        <p:nvSpPr>
          <p:cNvPr id="7" name="Rectangle 6"/>
          <p:cNvSpPr/>
          <p:nvPr/>
        </p:nvSpPr>
        <p:spPr>
          <a:xfrm>
            <a:off x="4499992" y="6433591"/>
            <a:ext cx="3824701" cy="307777"/>
          </a:xfrm>
          <a:prstGeom prst="rect">
            <a:avLst/>
          </a:prstGeom>
        </p:spPr>
        <p:txBody>
          <a:bodyPr wrap="none">
            <a:spAutoFit/>
          </a:bodyPr>
          <a:lstStyle/>
          <a:p>
            <a:r>
              <a:rPr lang="en-GB" sz="1400" dirty="0">
                <a:solidFill>
                  <a:prstClr val="black"/>
                </a:solidFill>
              </a:rPr>
              <a:t>Adapted from Harris and Shepherd, 2014, review</a:t>
            </a:r>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655" b="48454"/>
          <a:stretch/>
        </p:blipFill>
        <p:spPr bwMode="auto">
          <a:xfrm>
            <a:off x="0" y="620688"/>
            <a:ext cx="5473016" cy="225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descr="An external file that holds a picture, illustration, etc.&#10;Object name is nihms-336964-f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69230" r="52915"/>
          <a:stretch/>
        </p:blipFill>
        <p:spPr bwMode="auto">
          <a:xfrm>
            <a:off x="2627784" y="2924944"/>
            <a:ext cx="2088232" cy="17995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8813" y="2624787"/>
            <a:ext cx="1832746" cy="307777"/>
          </a:xfrm>
          <a:prstGeom prst="rect">
            <a:avLst/>
          </a:prstGeom>
        </p:spPr>
        <p:txBody>
          <a:bodyPr wrap="none">
            <a:spAutoFit/>
          </a:bodyPr>
          <a:lstStyle/>
          <a:p>
            <a:r>
              <a:rPr lang="en-GB" sz="1400" dirty="0">
                <a:solidFill>
                  <a:prstClr val="black"/>
                </a:solidFill>
              </a:rPr>
              <a:t>From </a:t>
            </a:r>
            <a:r>
              <a:rPr lang="en-GB" sz="1400" dirty="0" err="1">
                <a:solidFill>
                  <a:prstClr val="black"/>
                </a:solidFill>
              </a:rPr>
              <a:t>Nassi</a:t>
            </a:r>
            <a:r>
              <a:rPr lang="en-GB" sz="1400" dirty="0">
                <a:solidFill>
                  <a:prstClr val="black"/>
                </a:solidFill>
              </a:rPr>
              <a:t> &amp; Callaway</a:t>
            </a:r>
          </a:p>
        </p:txBody>
      </p:sp>
    </p:spTree>
    <p:extLst>
      <p:ext uri="{BB962C8B-B14F-4D97-AF65-F5344CB8AC3E}">
        <p14:creationId xmlns:p14="http://schemas.microsoft.com/office/powerpoint/2010/main" val="38593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77" y="44624"/>
            <a:ext cx="5201039" cy="430887"/>
          </a:xfrm>
          <a:prstGeom prst="rect">
            <a:avLst/>
          </a:prstGeom>
          <a:noFill/>
        </p:spPr>
        <p:txBody>
          <a:bodyPr wrap="none" rtlCol="0">
            <a:spAutoFit/>
          </a:bodyPr>
          <a:lstStyle/>
          <a:p>
            <a:r>
              <a:rPr lang="en-GB" sz="2200" dirty="0">
                <a:solidFill>
                  <a:prstClr val="black"/>
                </a:solidFill>
              </a:rPr>
              <a:t>How many classes of IT projection neurons?</a:t>
            </a:r>
          </a:p>
        </p:txBody>
      </p:sp>
      <p:sp>
        <p:nvSpPr>
          <p:cNvPr id="7" name="Rectangle 6"/>
          <p:cNvSpPr/>
          <p:nvPr/>
        </p:nvSpPr>
        <p:spPr>
          <a:xfrm>
            <a:off x="4499992" y="6433591"/>
            <a:ext cx="3824701" cy="307777"/>
          </a:xfrm>
          <a:prstGeom prst="rect">
            <a:avLst/>
          </a:prstGeom>
        </p:spPr>
        <p:txBody>
          <a:bodyPr wrap="none">
            <a:spAutoFit/>
          </a:bodyPr>
          <a:lstStyle/>
          <a:p>
            <a:r>
              <a:rPr lang="en-GB" sz="1400" dirty="0">
                <a:solidFill>
                  <a:prstClr val="black"/>
                </a:solidFill>
              </a:rPr>
              <a:t>Adapted from Harris and Shepherd, 2014, review</a:t>
            </a:r>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8454"/>
          <a:stretch/>
        </p:blipFill>
        <p:spPr bwMode="auto">
          <a:xfrm>
            <a:off x="0" y="620688"/>
            <a:ext cx="8640000" cy="225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descr="http://origin-ars.els-cdn.com/content/image/1-s2.0-S0896627313010325-gr1.jpg"/>
          <p:cNvPicPr>
            <a:picLocks noChangeAspect="1" noChangeArrowheads="1"/>
          </p:cNvPicPr>
          <p:nvPr/>
        </p:nvPicPr>
        <p:blipFill rotWithShape="1">
          <a:blip r:embed="rId3">
            <a:extLst>
              <a:ext uri="{28A0092B-C50C-407E-A947-70E740481C1C}">
                <a14:useLocalDpi xmlns:a14="http://schemas.microsoft.com/office/drawing/2010/main" val="0"/>
              </a:ext>
            </a:extLst>
          </a:blip>
          <a:srcRect t="-2987"/>
          <a:stretch/>
        </p:blipFill>
        <p:spPr bwMode="auto">
          <a:xfrm>
            <a:off x="5421369" y="1916832"/>
            <a:ext cx="3759143" cy="37710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74531" y="5877272"/>
            <a:ext cx="2856167" cy="307777"/>
          </a:xfrm>
          <a:prstGeom prst="rect">
            <a:avLst/>
          </a:prstGeom>
        </p:spPr>
        <p:txBody>
          <a:bodyPr wrap="none">
            <a:spAutoFit/>
          </a:bodyPr>
          <a:lstStyle/>
          <a:p>
            <a:r>
              <a:rPr lang="en-GB" sz="1400" dirty="0">
                <a:solidFill>
                  <a:prstClr val="black"/>
                </a:solidFill>
              </a:rPr>
              <a:t>Yamashita &amp; Petersen, Neuron, 2013</a:t>
            </a:r>
          </a:p>
        </p:txBody>
      </p:sp>
      <p:pic>
        <p:nvPicPr>
          <p:cNvPr id="16390" name="Picture 6" descr="An external file that holds a picture, illustration, etc.&#10;Object name is nihms-336964-f0001.jpg"/>
          <p:cNvPicPr>
            <a:picLocks noChangeAspect="1" noChangeArrowheads="1"/>
          </p:cNvPicPr>
          <p:nvPr/>
        </p:nvPicPr>
        <p:blipFill rotWithShape="1">
          <a:blip r:embed="rId4">
            <a:extLst>
              <a:ext uri="{28A0092B-C50C-407E-A947-70E740481C1C}">
                <a14:useLocalDpi xmlns:a14="http://schemas.microsoft.com/office/drawing/2010/main" val="0"/>
              </a:ext>
            </a:extLst>
          </a:blip>
          <a:srcRect t="69230" r="52915"/>
          <a:stretch/>
        </p:blipFill>
        <p:spPr bwMode="auto">
          <a:xfrm>
            <a:off x="2627784" y="2924944"/>
            <a:ext cx="2088232" cy="17995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78813" y="2624787"/>
            <a:ext cx="1832746" cy="307777"/>
          </a:xfrm>
          <a:prstGeom prst="rect">
            <a:avLst/>
          </a:prstGeom>
        </p:spPr>
        <p:txBody>
          <a:bodyPr wrap="none">
            <a:spAutoFit/>
          </a:bodyPr>
          <a:lstStyle/>
          <a:p>
            <a:r>
              <a:rPr lang="en-GB" sz="1400" dirty="0">
                <a:solidFill>
                  <a:prstClr val="black"/>
                </a:solidFill>
              </a:rPr>
              <a:t>From </a:t>
            </a:r>
            <a:r>
              <a:rPr lang="en-GB" sz="1400" dirty="0" err="1">
                <a:solidFill>
                  <a:prstClr val="black"/>
                </a:solidFill>
              </a:rPr>
              <a:t>Nassi</a:t>
            </a:r>
            <a:r>
              <a:rPr lang="en-GB" sz="1400" dirty="0">
                <a:solidFill>
                  <a:prstClr val="black"/>
                </a:solidFill>
              </a:rPr>
              <a:t> &amp; Callaway</a:t>
            </a:r>
          </a:p>
        </p:txBody>
      </p:sp>
    </p:spTree>
    <p:extLst>
      <p:ext uri="{BB962C8B-B14F-4D97-AF65-F5344CB8AC3E}">
        <p14:creationId xmlns:p14="http://schemas.microsoft.com/office/powerpoint/2010/main" val="1261276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64488" y="692696"/>
            <a:ext cx="3600000" cy="5877770"/>
            <a:chOff x="4644008" y="839791"/>
            <a:chExt cx="3600000" cy="587777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839791"/>
              <a:ext cx="3600000" cy="497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56176" y="5517232"/>
              <a:ext cx="1942519" cy="1200329"/>
            </a:xfrm>
            <a:prstGeom prst="rect">
              <a:avLst/>
            </a:prstGeom>
            <a:noFill/>
          </p:spPr>
          <p:txBody>
            <a:bodyPr wrap="none" rtlCol="0">
              <a:spAutoFit/>
            </a:bodyPr>
            <a:lstStyle/>
            <a:p>
              <a:r>
                <a:rPr lang="en-GB" dirty="0">
                  <a:solidFill>
                    <a:prstClr val="black"/>
                  </a:solidFill>
                </a:rPr>
                <a:t>striatum</a:t>
              </a:r>
            </a:p>
            <a:p>
              <a:r>
                <a:rPr lang="en-GB" dirty="0">
                  <a:solidFill>
                    <a:prstClr val="black"/>
                  </a:solidFill>
                </a:rPr>
                <a:t>thalamus</a:t>
              </a:r>
            </a:p>
            <a:p>
              <a:r>
                <a:rPr lang="en-GB" dirty="0">
                  <a:solidFill>
                    <a:prstClr val="black"/>
                  </a:solidFill>
                </a:rPr>
                <a:t>superior colliculus</a:t>
              </a:r>
            </a:p>
            <a:p>
              <a:r>
                <a:rPr lang="en-GB" dirty="0">
                  <a:solidFill>
                    <a:prstClr val="black"/>
                  </a:solidFill>
                </a:rPr>
                <a:t>other subcortical</a:t>
              </a:r>
            </a:p>
          </p:txBody>
        </p:sp>
        <p:sp>
          <p:nvSpPr>
            <p:cNvPr id="3" name="Arc 2"/>
            <p:cNvSpPr/>
            <p:nvPr/>
          </p:nvSpPr>
          <p:spPr>
            <a:xfrm rot="13120394">
              <a:off x="5922224" y="4906486"/>
              <a:ext cx="652815" cy="86311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10" name="Arc 9"/>
            <p:cNvSpPr/>
            <p:nvPr/>
          </p:nvSpPr>
          <p:spPr>
            <a:xfrm rot="13120394">
              <a:off x="5849790" y="4959537"/>
              <a:ext cx="873519" cy="1047715"/>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11" name="Arc 10"/>
            <p:cNvSpPr/>
            <p:nvPr/>
          </p:nvSpPr>
          <p:spPr>
            <a:xfrm rot="13120394">
              <a:off x="5730050" y="4997222"/>
              <a:ext cx="1106379" cy="132805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12" name="Arc 11"/>
            <p:cNvSpPr/>
            <p:nvPr/>
          </p:nvSpPr>
          <p:spPr>
            <a:xfrm rot="13120394">
              <a:off x="5659507" y="4945731"/>
              <a:ext cx="1360631" cy="164351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grpSp>
      <p:sp>
        <p:nvSpPr>
          <p:cNvPr id="13" name="TextBox 12"/>
          <p:cNvSpPr txBox="1"/>
          <p:nvPr/>
        </p:nvSpPr>
        <p:spPr>
          <a:xfrm>
            <a:off x="181123" y="116632"/>
            <a:ext cx="8875058" cy="461665"/>
          </a:xfrm>
          <a:prstGeom prst="rect">
            <a:avLst/>
          </a:prstGeom>
          <a:noFill/>
        </p:spPr>
        <p:txBody>
          <a:bodyPr wrap="none" rtlCol="0">
            <a:spAutoFit/>
          </a:bodyPr>
          <a:lstStyle/>
          <a:p>
            <a:r>
              <a:rPr lang="en-GB" sz="2400" dirty="0">
                <a:solidFill>
                  <a:prstClr val="black"/>
                </a:solidFill>
              </a:rPr>
              <a:t>Case study: How many types of IT projection neurons are there in V1?</a:t>
            </a:r>
          </a:p>
        </p:txBody>
      </p:sp>
      <p:grpSp>
        <p:nvGrpSpPr>
          <p:cNvPr id="14" name="Group 13"/>
          <p:cNvGrpSpPr/>
          <p:nvPr/>
        </p:nvGrpSpPr>
        <p:grpSpPr>
          <a:xfrm>
            <a:off x="402595" y="764704"/>
            <a:ext cx="3908468" cy="5831329"/>
            <a:chOff x="381000" y="889511"/>
            <a:chExt cx="3908468" cy="5831329"/>
          </a:xfrm>
        </p:grpSpPr>
        <p:grpSp>
          <p:nvGrpSpPr>
            <p:cNvPr id="15" name="Group 14"/>
            <p:cNvGrpSpPr/>
            <p:nvPr/>
          </p:nvGrpSpPr>
          <p:grpSpPr>
            <a:xfrm>
              <a:off x="422614" y="889511"/>
              <a:ext cx="3866854" cy="5831329"/>
              <a:chOff x="422614" y="889511"/>
              <a:chExt cx="3866854" cy="5831329"/>
            </a:xfrm>
          </p:grpSpPr>
          <p:sp>
            <p:nvSpPr>
              <p:cNvPr id="17" name="TextBox 16"/>
              <p:cNvSpPr txBox="1"/>
              <p:nvPr/>
            </p:nvSpPr>
            <p:spPr>
              <a:xfrm>
                <a:off x="2113872" y="6459230"/>
                <a:ext cx="2175596" cy="261610"/>
              </a:xfrm>
              <a:prstGeom prst="rect">
                <a:avLst/>
              </a:prstGeom>
              <a:noFill/>
            </p:spPr>
            <p:txBody>
              <a:bodyPr wrap="none" rtlCol="0">
                <a:spAutoFit/>
              </a:bodyPr>
              <a:lstStyle/>
              <a:p>
                <a:r>
                  <a:rPr lang="en-GB" sz="1100" dirty="0">
                    <a:solidFill>
                      <a:prstClr val="black"/>
                    </a:solidFill>
                  </a:rPr>
                  <a:t>http://connectivity.brain-map.org/</a:t>
                </a:r>
              </a:p>
            </p:txBody>
          </p:sp>
          <p:pic>
            <p:nvPicPr>
              <p:cNvPr id="18" name="Picture 2" descr="C:\Users\Meanhwan\Desktop\Cap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14" y="889511"/>
                <a:ext cx="3518459" cy="619249"/>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C:\Users\Meanhwan\Desktop\Capt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10776" y="2067625"/>
              <a:ext cx="4876780" cy="38932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690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64"/>
            <a:ext cx="5937716" cy="461665"/>
          </a:xfrm>
          <a:prstGeom prst="rect">
            <a:avLst/>
          </a:prstGeom>
          <a:noFill/>
        </p:spPr>
        <p:txBody>
          <a:bodyPr wrap="none" rtlCol="0">
            <a:spAutoFit/>
          </a:bodyPr>
          <a:lstStyle/>
          <a:p>
            <a:r>
              <a:rPr lang="en-GB" sz="2400" dirty="0">
                <a:solidFill>
                  <a:prstClr val="black"/>
                </a:solidFill>
              </a:rPr>
              <a:t>Understanding the logic of cortical projections</a:t>
            </a:r>
          </a:p>
        </p:txBody>
      </p:sp>
      <p:sp>
        <p:nvSpPr>
          <p:cNvPr id="5" name="Rectangle 4"/>
          <p:cNvSpPr/>
          <p:nvPr/>
        </p:nvSpPr>
        <p:spPr>
          <a:xfrm>
            <a:off x="204319" y="1484784"/>
            <a:ext cx="4968552" cy="461665"/>
          </a:xfrm>
          <a:prstGeom prst="rect">
            <a:avLst/>
          </a:prstGeom>
        </p:spPr>
        <p:txBody>
          <a:bodyPr wrap="square">
            <a:spAutoFit/>
          </a:bodyPr>
          <a:lstStyle/>
          <a:p>
            <a:pPr marL="342900" indent="-342900">
              <a:buFont typeface="Arial" panose="020B0604020202020204" pitchFamily="34" charset="0"/>
              <a:buChar char="•"/>
            </a:pPr>
            <a:r>
              <a:rPr lang="en-GB" sz="2400" dirty="0">
                <a:solidFill>
                  <a:prstClr val="black"/>
                </a:solidFill>
              </a:rPr>
              <a:t>How many projection classes?</a:t>
            </a:r>
          </a:p>
        </p:txBody>
      </p:sp>
      <p:grpSp>
        <p:nvGrpSpPr>
          <p:cNvPr id="19" name="Group 18"/>
          <p:cNvGrpSpPr/>
          <p:nvPr/>
        </p:nvGrpSpPr>
        <p:grpSpPr>
          <a:xfrm>
            <a:off x="5004448" y="548680"/>
            <a:ext cx="3600000" cy="5877770"/>
            <a:chOff x="4644008" y="839791"/>
            <a:chExt cx="3600000" cy="587777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839791"/>
              <a:ext cx="3600000" cy="497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156176" y="5517232"/>
              <a:ext cx="1942519" cy="1200329"/>
            </a:xfrm>
            <a:prstGeom prst="rect">
              <a:avLst/>
            </a:prstGeom>
            <a:noFill/>
          </p:spPr>
          <p:txBody>
            <a:bodyPr wrap="none" rtlCol="0">
              <a:spAutoFit/>
            </a:bodyPr>
            <a:lstStyle/>
            <a:p>
              <a:r>
                <a:rPr lang="en-GB" dirty="0">
                  <a:solidFill>
                    <a:prstClr val="black"/>
                  </a:solidFill>
                </a:rPr>
                <a:t>striatum</a:t>
              </a:r>
            </a:p>
            <a:p>
              <a:r>
                <a:rPr lang="en-GB" dirty="0">
                  <a:solidFill>
                    <a:prstClr val="black"/>
                  </a:solidFill>
                </a:rPr>
                <a:t>thalamus</a:t>
              </a:r>
            </a:p>
            <a:p>
              <a:r>
                <a:rPr lang="en-GB" dirty="0">
                  <a:solidFill>
                    <a:prstClr val="black"/>
                  </a:solidFill>
                </a:rPr>
                <a:t>superior colliculus</a:t>
              </a:r>
            </a:p>
            <a:p>
              <a:r>
                <a:rPr lang="en-GB" dirty="0">
                  <a:solidFill>
                    <a:prstClr val="black"/>
                  </a:solidFill>
                </a:rPr>
                <a:t>other subcortical</a:t>
              </a:r>
            </a:p>
          </p:txBody>
        </p:sp>
        <p:sp>
          <p:nvSpPr>
            <p:cNvPr id="22" name="Arc 21"/>
            <p:cNvSpPr/>
            <p:nvPr/>
          </p:nvSpPr>
          <p:spPr>
            <a:xfrm rot="13120394">
              <a:off x="5922224" y="4906486"/>
              <a:ext cx="652815" cy="86311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23" name="Arc 22"/>
            <p:cNvSpPr/>
            <p:nvPr/>
          </p:nvSpPr>
          <p:spPr>
            <a:xfrm rot="13120394">
              <a:off x="5849790" y="4959537"/>
              <a:ext cx="873519" cy="1047715"/>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24" name="Arc 23"/>
            <p:cNvSpPr/>
            <p:nvPr/>
          </p:nvSpPr>
          <p:spPr>
            <a:xfrm rot="13120394">
              <a:off x="5730050" y="4997222"/>
              <a:ext cx="1106379" cy="132805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sp>
          <p:nvSpPr>
            <p:cNvPr id="25" name="Arc 24"/>
            <p:cNvSpPr/>
            <p:nvPr/>
          </p:nvSpPr>
          <p:spPr>
            <a:xfrm rot="13120394">
              <a:off x="5659507" y="4945731"/>
              <a:ext cx="1360631" cy="1643511"/>
            </a:xfrm>
            <a:prstGeom prst="arc">
              <a:avLst>
                <a:gd name="adj1" fmla="val 14377270"/>
                <a:gd name="adj2" fmla="val 1361197"/>
              </a:avLst>
            </a:prstGeom>
            <a:ln w="28575">
              <a:solidFill>
                <a:srgbClr val="6055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solidFill>
                  <a:prstClr val="black"/>
                </a:solidFill>
              </a:endParaRPr>
            </a:p>
          </p:txBody>
        </p:sp>
      </p:grpSp>
      <p:grpSp>
        <p:nvGrpSpPr>
          <p:cNvPr id="15" name="Group 14"/>
          <p:cNvGrpSpPr/>
          <p:nvPr/>
        </p:nvGrpSpPr>
        <p:grpSpPr>
          <a:xfrm>
            <a:off x="1752329" y="4863069"/>
            <a:ext cx="2287304" cy="437053"/>
            <a:chOff x="1043608" y="2910956"/>
            <a:chExt cx="3014811" cy="576064"/>
          </a:xfrm>
        </p:grpSpPr>
        <p:grpSp>
          <p:nvGrpSpPr>
            <p:cNvPr id="16" name="Group 15"/>
            <p:cNvGrpSpPr/>
            <p:nvPr/>
          </p:nvGrpSpPr>
          <p:grpSpPr>
            <a:xfrm>
              <a:off x="1043608" y="2910956"/>
              <a:ext cx="2592288" cy="576064"/>
              <a:chOff x="755576" y="1700808"/>
              <a:chExt cx="2592288" cy="576064"/>
            </a:xfrm>
          </p:grpSpPr>
          <p:sp>
            <p:nvSpPr>
              <p:cNvPr id="18" name="Oval 17"/>
              <p:cNvSpPr/>
              <p:nvPr/>
            </p:nvSpPr>
            <p:spPr>
              <a:xfrm>
                <a:off x="755576" y="1700808"/>
                <a:ext cx="576064" cy="576064"/>
              </a:xfrm>
              <a:prstGeom prst="ellipse">
                <a:avLst/>
              </a:prstGeom>
              <a:gradFill flip="none" rotWithShape="1">
                <a:gsLst>
                  <a:gs pos="0">
                    <a:schemeClr val="accent2">
                      <a:alpha val="50000"/>
                    </a:schemeClr>
                  </a:gs>
                  <a:gs pos="100000">
                    <a:schemeClr val="accent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6" name="Group 25"/>
              <p:cNvGrpSpPr/>
              <p:nvPr/>
            </p:nvGrpSpPr>
            <p:grpSpPr>
              <a:xfrm>
                <a:off x="1331640" y="1817928"/>
                <a:ext cx="2016224" cy="335646"/>
                <a:chOff x="1331640" y="1817928"/>
                <a:chExt cx="2016224" cy="335646"/>
              </a:xfrm>
            </p:grpSpPr>
            <p:cxnSp>
              <p:nvCxnSpPr>
                <p:cNvPr id="27" name="Straight Arrow Connector 26"/>
                <p:cNvCxnSpPr>
                  <a:stCxn id="18" idx="6"/>
                </p:cNvCxnSpPr>
                <p:nvPr/>
              </p:nvCxnSpPr>
              <p:spPr>
                <a:xfrm>
                  <a:off x="1331640" y="1988840"/>
                  <a:ext cx="1800200" cy="0"/>
                </a:xfrm>
                <a:prstGeom prst="straightConnector1">
                  <a:avLst/>
                </a:prstGeom>
                <a:ln w="38100">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rot="16200000">
                  <a:off x="3072029" y="1877739"/>
                  <a:ext cx="335646" cy="216024"/>
                </a:xfrm>
                <a:prstGeom prst="arc">
                  <a:avLst>
                    <a:gd name="adj1" fmla="val 13086275"/>
                    <a:gd name="adj2" fmla="val 19367799"/>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
          <p:nvSpPr>
            <p:cNvPr id="17" name="Oval 16"/>
            <p:cNvSpPr/>
            <p:nvPr/>
          </p:nvSpPr>
          <p:spPr>
            <a:xfrm>
              <a:off x="3482356" y="2910956"/>
              <a:ext cx="576063" cy="576064"/>
            </a:xfrm>
            <a:prstGeom prst="ellipse">
              <a:avLst/>
            </a:prstGeom>
            <a:gradFill flip="none" rotWithShape="1">
              <a:gsLst>
                <a:gs pos="0">
                  <a:schemeClr val="accent2">
                    <a:alpha val="50000"/>
                  </a:schemeClr>
                </a:gs>
                <a:gs pos="100000">
                  <a:schemeClr val="accent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9" name="Group 28"/>
          <p:cNvGrpSpPr/>
          <p:nvPr/>
        </p:nvGrpSpPr>
        <p:grpSpPr>
          <a:xfrm>
            <a:off x="1752343" y="3297212"/>
            <a:ext cx="1966741" cy="437053"/>
            <a:chOff x="755576" y="1700808"/>
            <a:chExt cx="2592288" cy="576064"/>
          </a:xfrm>
        </p:grpSpPr>
        <p:sp>
          <p:nvSpPr>
            <p:cNvPr id="30" name="Oval 29"/>
            <p:cNvSpPr/>
            <p:nvPr/>
          </p:nvSpPr>
          <p:spPr>
            <a:xfrm>
              <a:off x="755576" y="1700808"/>
              <a:ext cx="576064" cy="576064"/>
            </a:xfrm>
            <a:prstGeom prst="ellipse">
              <a:avLst/>
            </a:prstGeom>
            <a:gradFill flip="none" rotWithShape="1">
              <a:gsLst>
                <a:gs pos="0">
                  <a:srgbClr val="FFC000">
                    <a:alpha val="50000"/>
                  </a:srgbClr>
                </a:gs>
                <a:gs pos="100000">
                  <a:srgbClr val="F0A30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1" name="Group 30"/>
            <p:cNvGrpSpPr/>
            <p:nvPr/>
          </p:nvGrpSpPr>
          <p:grpSpPr>
            <a:xfrm>
              <a:off x="1331640" y="1817928"/>
              <a:ext cx="2016224" cy="335646"/>
              <a:chOff x="1331640" y="1817928"/>
              <a:chExt cx="2016224" cy="335646"/>
            </a:xfrm>
          </p:grpSpPr>
          <p:cxnSp>
            <p:nvCxnSpPr>
              <p:cNvPr id="32" name="Straight Arrow Connector 31"/>
              <p:cNvCxnSpPr>
                <a:stCxn id="30" idx="6"/>
              </p:cNvCxnSpPr>
              <p:nvPr/>
            </p:nvCxnSpPr>
            <p:spPr>
              <a:xfrm>
                <a:off x="1331640" y="1988840"/>
                <a:ext cx="1800200" cy="0"/>
              </a:xfrm>
              <a:prstGeom prst="straightConnector1">
                <a:avLst/>
              </a:prstGeom>
              <a:ln w="38100">
                <a:solidFill>
                  <a:srgbClr val="F0A30A"/>
                </a:solidFill>
                <a:tailEnd type="none" w="lg" len="med"/>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16200000">
                <a:off x="3072029" y="1877739"/>
                <a:ext cx="335646" cy="216024"/>
              </a:xfrm>
              <a:prstGeom prst="arc">
                <a:avLst>
                  <a:gd name="adj1" fmla="val 13086275"/>
                  <a:gd name="adj2" fmla="val 19367799"/>
                </a:avLst>
              </a:prstGeom>
              <a:ln w="38100" cap="rnd">
                <a:solidFill>
                  <a:srgbClr val="F0A3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
        <p:nvSpPr>
          <p:cNvPr id="34" name="Oval 33"/>
          <p:cNvSpPr/>
          <p:nvPr/>
        </p:nvSpPr>
        <p:spPr>
          <a:xfrm>
            <a:off x="3603443" y="3297212"/>
            <a:ext cx="437054" cy="437053"/>
          </a:xfrm>
          <a:prstGeom prst="ellipse">
            <a:avLst/>
          </a:prstGeom>
          <a:gradFill flip="none" rotWithShape="1">
            <a:gsLst>
              <a:gs pos="0">
                <a:srgbClr val="FFC000">
                  <a:alpha val="50000"/>
                </a:srgbClr>
              </a:gs>
              <a:gs pos="100000">
                <a:srgbClr val="F0A30A"/>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5" name="Group 34"/>
          <p:cNvGrpSpPr/>
          <p:nvPr/>
        </p:nvGrpSpPr>
        <p:grpSpPr>
          <a:xfrm>
            <a:off x="1752343" y="4293128"/>
            <a:ext cx="2289035" cy="437053"/>
            <a:chOff x="1194867" y="5949280"/>
            <a:chExt cx="3017093" cy="576064"/>
          </a:xfrm>
        </p:grpSpPr>
        <p:grpSp>
          <p:nvGrpSpPr>
            <p:cNvPr id="36" name="Group 35"/>
            <p:cNvGrpSpPr/>
            <p:nvPr/>
          </p:nvGrpSpPr>
          <p:grpSpPr>
            <a:xfrm>
              <a:off x="1194867" y="5949280"/>
              <a:ext cx="2592288" cy="576064"/>
              <a:chOff x="755576" y="1700808"/>
              <a:chExt cx="2592288" cy="576064"/>
            </a:xfrm>
          </p:grpSpPr>
          <p:sp>
            <p:nvSpPr>
              <p:cNvPr id="38" name="Oval 37"/>
              <p:cNvSpPr/>
              <p:nvPr/>
            </p:nvSpPr>
            <p:spPr>
              <a:xfrm>
                <a:off x="755576" y="1700808"/>
                <a:ext cx="576064" cy="576064"/>
              </a:xfrm>
              <a:prstGeom prst="ellipse">
                <a:avLst/>
              </a:prstGeom>
              <a:gradFill flip="none" rotWithShape="1">
                <a:gsLst>
                  <a:gs pos="0">
                    <a:srgbClr val="7030A0">
                      <a:alpha val="50000"/>
                    </a:srgbClr>
                  </a:gs>
                  <a:gs pos="100000">
                    <a:srgbClr val="7030A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9" name="Group 38"/>
              <p:cNvGrpSpPr/>
              <p:nvPr/>
            </p:nvGrpSpPr>
            <p:grpSpPr>
              <a:xfrm>
                <a:off x="1331640" y="1817928"/>
                <a:ext cx="2016224" cy="335646"/>
                <a:chOff x="1331640" y="1817928"/>
                <a:chExt cx="2016224" cy="335646"/>
              </a:xfrm>
            </p:grpSpPr>
            <p:cxnSp>
              <p:nvCxnSpPr>
                <p:cNvPr id="40" name="Straight Arrow Connector 39"/>
                <p:cNvCxnSpPr>
                  <a:stCxn id="38" idx="6"/>
                </p:cNvCxnSpPr>
                <p:nvPr/>
              </p:nvCxnSpPr>
              <p:spPr>
                <a:xfrm>
                  <a:off x="1331640" y="1988840"/>
                  <a:ext cx="1800200" cy="0"/>
                </a:xfrm>
                <a:prstGeom prst="straightConnector1">
                  <a:avLst/>
                </a:prstGeom>
                <a:ln w="38100">
                  <a:solidFill>
                    <a:srgbClr val="7030A0"/>
                  </a:solidFill>
                  <a:tailEnd type="none" w="lg" len="med"/>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rot="16200000">
                  <a:off x="3072029" y="1877739"/>
                  <a:ext cx="335646" cy="216024"/>
                </a:xfrm>
                <a:prstGeom prst="arc">
                  <a:avLst>
                    <a:gd name="adj1" fmla="val 13086275"/>
                    <a:gd name="adj2" fmla="val 19367799"/>
                  </a:avLst>
                </a:prstGeom>
                <a:ln w="38100" cap="rnd">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
          <p:nvSpPr>
            <p:cNvPr id="37" name="Oval 36"/>
            <p:cNvSpPr/>
            <p:nvPr/>
          </p:nvSpPr>
          <p:spPr>
            <a:xfrm>
              <a:off x="3635896" y="5949280"/>
              <a:ext cx="576064" cy="576064"/>
            </a:xfrm>
            <a:prstGeom prst="ellipse">
              <a:avLst/>
            </a:prstGeom>
            <a:gradFill flip="none" rotWithShape="1">
              <a:gsLst>
                <a:gs pos="0">
                  <a:srgbClr val="7030A0">
                    <a:alpha val="50000"/>
                  </a:srgbClr>
                </a:gs>
                <a:gs pos="100000">
                  <a:srgbClr val="7030A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2" name="Group 41"/>
          <p:cNvGrpSpPr/>
          <p:nvPr/>
        </p:nvGrpSpPr>
        <p:grpSpPr>
          <a:xfrm rot="18816241">
            <a:off x="3277848" y="4674076"/>
            <a:ext cx="571244" cy="302200"/>
            <a:chOff x="2881820" y="1669662"/>
            <a:chExt cx="752935" cy="398318"/>
          </a:xfrm>
        </p:grpSpPr>
        <p:cxnSp>
          <p:nvCxnSpPr>
            <p:cNvPr id="43" name="Straight Arrow Connector 42"/>
            <p:cNvCxnSpPr/>
            <p:nvPr/>
          </p:nvCxnSpPr>
          <p:spPr>
            <a:xfrm rot="2783759" flipV="1">
              <a:off x="2914406" y="1637076"/>
              <a:ext cx="398318" cy="463490"/>
            </a:xfrm>
            <a:prstGeom prst="straightConnector1">
              <a:avLst/>
            </a:prstGeom>
            <a:ln w="38100" cap="rnd">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44" name="Arc 43"/>
            <p:cNvSpPr/>
            <p:nvPr/>
          </p:nvSpPr>
          <p:spPr>
            <a:xfrm rot="16200000">
              <a:off x="3358920" y="1742107"/>
              <a:ext cx="335646" cy="216024"/>
            </a:xfrm>
            <a:prstGeom prst="arc">
              <a:avLst>
                <a:gd name="adj1" fmla="val 13086275"/>
                <a:gd name="adj2" fmla="val 19367799"/>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sp>
        <p:nvSpPr>
          <p:cNvPr id="45" name="TextBox 44"/>
          <p:cNvSpPr txBox="1"/>
          <p:nvPr/>
        </p:nvSpPr>
        <p:spPr>
          <a:xfrm>
            <a:off x="3393294" y="2566677"/>
            <a:ext cx="764697" cy="646331"/>
          </a:xfrm>
          <a:prstGeom prst="rect">
            <a:avLst/>
          </a:prstGeom>
          <a:noFill/>
        </p:spPr>
        <p:txBody>
          <a:bodyPr wrap="none" rtlCol="0">
            <a:spAutoFit/>
          </a:bodyPr>
          <a:lstStyle/>
          <a:p>
            <a:r>
              <a:rPr lang="en-GB" dirty="0">
                <a:solidFill>
                  <a:prstClr val="black"/>
                </a:solidFill>
              </a:rPr>
              <a:t>Target</a:t>
            </a:r>
          </a:p>
          <a:p>
            <a:pPr algn="ctr"/>
            <a:r>
              <a:rPr lang="en-GB" dirty="0">
                <a:solidFill>
                  <a:prstClr val="black"/>
                </a:solidFill>
              </a:rPr>
              <a:t>area</a:t>
            </a:r>
          </a:p>
        </p:txBody>
      </p:sp>
      <p:sp>
        <p:nvSpPr>
          <p:cNvPr id="46" name="TextBox 45"/>
          <p:cNvSpPr txBox="1"/>
          <p:nvPr/>
        </p:nvSpPr>
        <p:spPr>
          <a:xfrm>
            <a:off x="1233066" y="2564936"/>
            <a:ext cx="1447319" cy="646331"/>
          </a:xfrm>
          <a:prstGeom prst="rect">
            <a:avLst/>
          </a:prstGeom>
          <a:noFill/>
        </p:spPr>
        <p:txBody>
          <a:bodyPr wrap="none" rtlCol="0">
            <a:spAutoFit/>
          </a:bodyPr>
          <a:lstStyle/>
          <a:p>
            <a:r>
              <a:rPr lang="en-GB" dirty="0">
                <a:solidFill>
                  <a:prstClr val="black"/>
                </a:solidFill>
              </a:rPr>
              <a:t>V1 projection</a:t>
            </a:r>
          </a:p>
          <a:p>
            <a:pPr algn="ctr"/>
            <a:r>
              <a:rPr lang="en-GB" dirty="0">
                <a:solidFill>
                  <a:prstClr val="black"/>
                </a:solidFill>
              </a:rPr>
              <a:t>neuron</a:t>
            </a:r>
          </a:p>
        </p:txBody>
      </p:sp>
      <p:sp>
        <p:nvSpPr>
          <p:cNvPr id="50" name="TextBox 49"/>
          <p:cNvSpPr txBox="1"/>
          <p:nvPr/>
        </p:nvSpPr>
        <p:spPr>
          <a:xfrm>
            <a:off x="899592" y="4345872"/>
            <a:ext cx="797782" cy="369332"/>
          </a:xfrm>
          <a:prstGeom prst="rect">
            <a:avLst/>
          </a:prstGeom>
          <a:noFill/>
        </p:spPr>
        <p:txBody>
          <a:bodyPr wrap="none" rtlCol="0">
            <a:spAutoFit/>
          </a:bodyPr>
          <a:lstStyle/>
          <a:p>
            <a:pPr algn="ctr"/>
            <a:r>
              <a:rPr lang="en-GB" dirty="0">
                <a:solidFill>
                  <a:prstClr val="black"/>
                </a:solidFill>
              </a:rPr>
              <a:t>Type 3</a:t>
            </a:r>
          </a:p>
        </p:txBody>
      </p:sp>
      <p:grpSp>
        <p:nvGrpSpPr>
          <p:cNvPr id="51" name="Group 50"/>
          <p:cNvGrpSpPr/>
          <p:nvPr/>
        </p:nvGrpSpPr>
        <p:grpSpPr>
          <a:xfrm>
            <a:off x="899592" y="3789040"/>
            <a:ext cx="3140039" cy="437053"/>
            <a:chOff x="4382557" y="3789040"/>
            <a:chExt cx="3140040" cy="437053"/>
          </a:xfrm>
        </p:grpSpPr>
        <p:grpSp>
          <p:nvGrpSpPr>
            <p:cNvPr id="52" name="Group 51"/>
            <p:cNvGrpSpPr/>
            <p:nvPr/>
          </p:nvGrpSpPr>
          <p:grpSpPr>
            <a:xfrm>
              <a:off x="5235293" y="3789040"/>
              <a:ext cx="2287304" cy="437053"/>
              <a:chOff x="899592" y="4005064"/>
              <a:chExt cx="3014811" cy="576064"/>
            </a:xfrm>
          </p:grpSpPr>
          <p:grpSp>
            <p:nvGrpSpPr>
              <p:cNvPr id="55" name="Group 54"/>
              <p:cNvGrpSpPr/>
              <p:nvPr/>
            </p:nvGrpSpPr>
            <p:grpSpPr>
              <a:xfrm>
                <a:off x="899592" y="4005064"/>
                <a:ext cx="2592288" cy="576064"/>
                <a:chOff x="755576" y="1700808"/>
                <a:chExt cx="2592288" cy="576064"/>
              </a:xfrm>
            </p:grpSpPr>
            <p:sp>
              <p:nvSpPr>
                <p:cNvPr id="57" name="Oval 56"/>
                <p:cNvSpPr/>
                <p:nvPr/>
              </p:nvSpPr>
              <p:spPr>
                <a:xfrm>
                  <a:off x="755576" y="1700808"/>
                  <a:ext cx="576064" cy="576064"/>
                </a:xfrm>
                <a:prstGeom prst="ellipse">
                  <a:avLst/>
                </a:prstGeom>
                <a:gradFill flip="none" rotWithShape="1">
                  <a:gsLst>
                    <a:gs pos="0">
                      <a:srgbClr val="3AC647">
                        <a:alpha val="50000"/>
                      </a:srgbClr>
                    </a:gs>
                    <a:gs pos="100000">
                      <a:srgbClr val="3AC647">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58" name="Group 57"/>
                <p:cNvGrpSpPr/>
                <p:nvPr/>
              </p:nvGrpSpPr>
              <p:grpSpPr>
                <a:xfrm>
                  <a:off x="1331640" y="1817928"/>
                  <a:ext cx="2016224" cy="335646"/>
                  <a:chOff x="1331640" y="1817928"/>
                  <a:chExt cx="2016224" cy="335646"/>
                </a:xfrm>
              </p:grpSpPr>
              <p:cxnSp>
                <p:nvCxnSpPr>
                  <p:cNvPr id="59" name="Straight Arrow Connector 58"/>
                  <p:cNvCxnSpPr>
                    <a:stCxn id="57" idx="6"/>
                  </p:cNvCxnSpPr>
                  <p:nvPr/>
                </p:nvCxnSpPr>
                <p:spPr>
                  <a:xfrm>
                    <a:off x="1331640" y="1988840"/>
                    <a:ext cx="1800200" cy="0"/>
                  </a:xfrm>
                  <a:prstGeom prst="straightConnector1">
                    <a:avLst/>
                  </a:prstGeom>
                  <a:ln w="38100">
                    <a:solidFill>
                      <a:srgbClr val="3AC647"/>
                    </a:solidFill>
                    <a:tailEnd type="none" w="lg" len="med"/>
                  </a:ln>
                </p:spPr>
                <p:style>
                  <a:lnRef idx="1">
                    <a:schemeClr val="accent1"/>
                  </a:lnRef>
                  <a:fillRef idx="0">
                    <a:schemeClr val="accent1"/>
                  </a:fillRef>
                  <a:effectRef idx="0">
                    <a:schemeClr val="accent1"/>
                  </a:effectRef>
                  <a:fontRef idx="minor">
                    <a:schemeClr val="tx1"/>
                  </a:fontRef>
                </p:style>
              </p:cxnSp>
              <p:sp>
                <p:nvSpPr>
                  <p:cNvPr id="60" name="Arc 59"/>
                  <p:cNvSpPr/>
                  <p:nvPr/>
                </p:nvSpPr>
                <p:spPr>
                  <a:xfrm rot="16200000">
                    <a:off x="3072029" y="1877739"/>
                    <a:ext cx="335646" cy="216024"/>
                  </a:xfrm>
                  <a:prstGeom prst="arc">
                    <a:avLst>
                      <a:gd name="adj1" fmla="val 13086275"/>
                      <a:gd name="adj2" fmla="val 19367799"/>
                    </a:avLst>
                  </a:prstGeom>
                  <a:ln w="38100" cap="rnd">
                    <a:solidFill>
                      <a:srgbClr val="3AC6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
            <p:nvSpPr>
              <p:cNvPr id="56" name="Oval 55"/>
              <p:cNvSpPr/>
              <p:nvPr/>
            </p:nvSpPr>
            <p:spPr>
              <a:xfrm>
                <a:off x="3338340" y="4005064"/>
                <a:ext cx="576063" cy="576064"/>
              </a:xfrm>
              <a:prstGeom prst="ellipse">
                <a:avLst/>
              </a:prstGeom>
              <a:gradFill flip="none" rotWithShape="1">
                <a:gsLst>
                  <a:gs pos="0">
                    <a:srgbClr val="3AC647">
                      <a:alpha val="50000"/>
                    </a:srgbClr>
                  </a:gs>
                  <a:gs pos="100000">
                    <a:srgbClr val="3AC647">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4" name="TextBox 53"/>
            <p:cNvSpPr txBox="1"/>
            <p:nvPr/>
          </p:nvSpPr>
          <p:spPr>
            <a:xfrm>
              <a:off x="4382557" y="3827360"/>
              <a:ext cx="797782" cy="369332"/>
            </a:xfrm>
            <a:prstGeom prst="rect">
              <a:avLst/>
            </a:prstGeom>
            <a:noFill/>
          </p:spPr>
          <p:txBody>
            <a:bodyPr wrap="none" rtlCol="0">
              <a:spAutoFit/>
            </a:bodyPr>
            <a:lstStyle/>
            <a:p>
              <a:pPr algn="ctr"/>
              <a:r>
                <a:rPr lang="en-GB" dirty="0">
                  <a:solidFill>
                    <a:prstClr val="black"/>
                  </a:solidFill>
                </a:rPr>
                <a:t>Type 2</a:t>
              </a:r>
            </a:p>
          </p:txBody>
        </p:sp>
      </p:grpSp>
      <p:sp>
        <p:nvSpPr>
          <p:cNvPr id="61" name="TextBox 60"/>
          <p:cNvSpPr txBox="1"/>
          <p:nvPr/>
        </p:nvSpPr>
        <p:spPr>
          <a:xfrm>
            <a:off x="899592" y="3284984"/>
            <a:ext cx="797782" cy="369332"/>
          </a:xfrm>
          <a:prstGeom prst="rect">
            <a:avLst/>
          </a:prstGeom>
          <a:noFill/>
        </p:spPr>
        <p:txBody>
          <a:bodyPr wrap="none" rtlCol="0">
            <a:spAutoFit/>
          </a:bodyPr>
          <a:lstStyle/>
          <a:p>
            <a:pPr algn="ctr"/>
            <a:r>
              <a:rPr lang="en-GB" dirty="0">
                <a:solidFill>
                  <a:prstClr val="black"/>
                </a:solidFill>
              </a:rPr>
              <a:t>Type 1</a:t>
            </a:r>
          </a:p>
        </p:txBody>
      </p:sp>
      <p:sp>
        <p:nvSpPr>
          <p:cNvPr id="62" name="TextBox 61"/>
          <p:cNvSpPr txBox="1"/>
          <p:nvPr/>
        </p:nvSpPr>
        <p:spPr>
          <a:xfrm>
            <a:off x="899592" y="4902475"/>
            <a:ext cx="797782" cy="369332"/>
          </a:xfrm>
          <a:prstGeom prst="rect">
            <a:avLst/>
          </a:prstGeom>
          <a:noFill/>
        </p:spPr>
        <p:txBody>
          <a:bodyPr wrap="none" rtlCol="0">
            <a:spAutoFit/>
          </a:bodyPr>
          <a:lstStyle/>
          <a:p>
            <a:pPr algn="ctr"/>
            <a:r>
              <a:rPr lang="en-GB" dirty="0">
                <a:solidFill>
                  <a:prstClr val="black"/>
                </a:solidFill>
              </a:rPr>
              <a:t>Type 4</a:t>
            </a:r>
          </a:p>
        </p:txBody>
      </p:sp>
      <p:grpSp>
        <p:nvGrpSpPr>
          <p:cNvPr id="63" name="Group 62"/>
          <p:cNvGrpSpPr/>
          <p:nvPr/>
        </p:nvGrpSpPr>
        <p:grpSpPr>
          <a:xfrm>
            <a:off x="903440" y="4063995"/>
            <a:ext cx="3140041" cy="1807170"/>
            <a:chOff x="4386406" y="4063995"/>
            <a:chExt cx="3140041" cy="1807170"/>
          </a:xfrm>
        </p:grpSpPr>
        <p:sp>
          <p:nvSpPr>
            <p:cNvPr id="65" name="TextBox 64"/>
            <p:cNvSpPr txBox="1"/>
            <p:nvPr/>
          </p:nvSpPr>
          <p:spPr>
            <a:xfrm>
              <a:off x="4386406" y="5473518"/>
              <a:ext cx="797782" cy="369332"/>
            </a:xfrm>
            <a:prstGeom prst="rect">
              <a:avLst/>
            </a:prstGeom>
            <a:noFill/>
          </p:spPr>
          <p:txBody>
            <a:bodyPr wrap="none" rtlCol="0">
              <a:spAutoFit/>
            </a:bodyPr>
            <a:lstStyle/>
            <a:p>
              <a:pPr algn="ctr"/>
              <a:r>
                <a:rPr lang="en-GB" dirty="0">
                  <a:solidFill>
                    <a:prstClr val="black"/>
                  </a:solidFill>
                </a:rPr>
                <a:t>Type 5</a:t>
              </a:r>
            </a:p>
          </p:txBody>
        </p:sp>
        <p:grpSp>
          <p:nvGrpSpPr>
            <p:cNvPr id="66" name="Group 65"/>
            <p:cNvGrpSpPr/>
            <p:nvPr/>
          </p:nvGrpSpPr>
          <p:grpSpPr>
            <a:xfrm>
              <a:off x="5239143" y="4063995"/>
              <a:ext cx="2287304" cy="1807170"/>
              <a:chOff x="5239143" y="4063995"/>
              <a:chExt cx="2287304" cy="1807170"/>
            </a:xfrm>
          </p:grpSpPr>
          <p:grpSp>
            <p:nvGrpSpPr>
              <p:cNvPr id="67" name="Group 66"/>
              <p:cNvGrpSpPr/>
              <p:nvPr/>
            </p:nvGrpSpPr>
            <p:grpSpPr>
              <a:xfrm>
                <a:off x="5239143" y="5434112"/>
                <a:ext cx="2287304" cy="437053"/>
                <a:chOff x="1043608" y="2910956"/>
                <a:chExt cx="3014811" cy="576064"/>
              </a:xfrm>
            </p:grpSpPr>
            <p:grpSp>
              <p:nvGrpSpPr>
                <p:cNvPr id="75" name="Group 74"/>
                <p:cNvGrpSpPr/>
                <p:nvPr/>
              </p:nvGrpSpPr>
              <p:grpSpPr>
                <a:xfrm>
                  <a:off x="1043608" y="2910956"/>
                  <a:ext cx="2592288" cy="576064"/>
                  <a:chOff x="755576" y="1700808"/>
                  <a:chExt cx="2592288" cy="576064"/>
                </a:xfrm>
              </p:grpSpPr>
              <p:sp>
                <p:nvSpPr>
                  <p:cNvPr id="77" name="Oval 76"/>
                  <p:cNvSpPr/>
                  <p:nvPr/>
                </p:nvSpPr>
                <p:spPr>
                  <a:xfrm>
                    <a:off x="755576" y="1700808"/>
                    <a:ext cx="576064" cy="576064"/>
                  </a:xfrm>
                  <a:prstGeom prst="ellipse">
                    <a:avLst/>
                  </a:prstGeom>
                  <a:gradFill flip="none" rotWithShape="1">
                    <a:gsLst>
                      <a:gs pos="0">
                        <a:srgbClr val="009999"/>
                      </a:gs>
                      <a:gs pos="100000">
                        <a:srgbClr val="33996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78" name="Group 77"/>
                  <p:cNvGrpSpPr/>
                  <p:nvPr/>
                </p:nvGrpSpPr>
                <p:grpSpPr>
                  <a:xfrm>
                    <a:off x="1331640" y="1817928"/>
                    <a:ext cx="2016224" cy="335646"/>
                    <a:chOff x="1331640" y="1817928"/>
                    <a:chExt cx="2016224" cy="335646"/>
                  </a:xfrm>
                </p:grpSpPr>
                <p:cxnSp>
                  <p:nvCxnSpPr>
                    <p:cNvPr id="79" name="Straight Arrow Connector 78"/>
                    <p:cNvCxnSpPr>
                      <a:stCxn id="77" idx="6"/>
                    </p:cNvCxnSpPr>
                    <p:nvPr/>
                  </p:nvCxnSpPr>
                  <p:spPr>
                    <a:xfrm>
                      <a:off x="1331640" y="1988840"/>
                      <a:ext cx="1800200" cy="0"/>
                    </a:xfrm>
                    <a:prstGeom prst="straightConnector1">
                      <a:avLst/>
                    </a:prstGeom>
                    <a:ln w="38100">
                      <a:solidFill>
                        <a:srgbClr val="009999"/>
                      </a:solidFill>
                      <a:tailEnd type="none" w="lg" len="med"/>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rot="16200000">
                      <a:off x="3072029" y="1877739"/>
                      <a:ext cx="335646" cy="216024"/>
                    </a:xfrm>
                    <a:prstGeom prst="arc">
                      <a:avLst>
                        <a:gd name="adj1" fmla="val 13086275"/>
                        <a:gd name="adj2" fmla="val 19367799"/>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
              <p:nvSpPr>
                <p:cNvPr id="76" name="Oval 75"/>
                <p:cNvSpPr/>
                <p:nvPr/>
              </p:nvSpPr>
              <p:spPr>
                <a:xfrm>
                  <a:off x="3482356" y="2910956"/>
                  <a:ext cx="576063" cy="576064"/>
                </a:xfrm>
                <a:prstGeom prst="ellipse">
                  <a:avLst/>
                </a:prstGeom>
                <a:gradFill flip="none" rotWithShape="1">
                  <a:gsLst>
                    <a:gs pos="0">
                      <a:srgbClr val="009999"/>
                    </a:gs>
                    <a:gs pos="100000">
                      <a:srgbClr val="339966"/>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8" name="Group 67"/>
              <p:cNvGrpSpPr/>
              <p:nvPr/>
            </p:nvGrpSpPr>
            <p:grpSpPr>
              <a:xfrm rot="18816241">
                <a:off x="6764661" y="5245120"/>
                <a:ext cx="571244" cy="302200"/>
                <a:chOff x="2881820" y="1669662"/>
                <a:chExt cx="752935" cy="398318"/>
              </a:xfrm>
            </p:grpSpPr>
            <p:cxnSp>
              <p:nvCxnSpPr>
                <p:cNvPr id="73" name="Straight Arrow Connector 72"/>
                <p:cNvCxnSpPr/>
                <p:nvPr/>
              </p:nvCxnSpPr>
              <p:spPr>
                <a:xfrm rot="2783759" flipV="1">
                  <a:off x="2914406" y="1637076"/>
                  <a:ext cx="398318" cy="463490"/>
                </a:xfrm>
                <a:prstGeom prst="straightConnector1">
                  <a:avLst/>
                </a:prstGeom>
                <a:ln w="38100" cap="rnd">
                  <a:solidFill>
                    <a:srgbClr val="009999"/>
                  </a:solidFill>
                  <a:tailEnd type="none" w="lg" len="med"/>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rot="16200000">
                  <a:off x="3358920" y="1742107"/>
                  <a:ext cx="335646" cy="216024"/>
                </a:xfrm>
                <a:prstGeom prst="arc">
                  <a:avLst>
                    <a:gd name="adj1" fmla="val 13086275"/>
                    <a:gd name="adj2" fmla="val 19367799"/>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cxnSp>
            <p:nvCxnSpPr>
              <p:cNvPr id="69" name="Straight Arrow Connector 68"/>
              <p:cNvCxnSpPr/>
              <p:nvPr/>
            </p:nvCxnSpPr>
            <p:spPr>
              <a:xfrm flipV="1">
                <a:off x="6305213" y="4727275"/>
                <a:ext cx="821929" cy="925878"/>
              </a:xfrm>
              <a:prstGeom prst="straightConnector1">
                <a:avLst/>
              </a:prstGeom>
              <a:ln w="38100" cap="rnd">
                <a:solidFill>
                  <a:srgbClr val="009999"/>
                </a:solidFill>
                <a:tailEnd type="none" w="lg" len="med"/>
              </a:ln>
            </p:spPr>
            <p:style>
              <a:lnRef idx="1">
                <a:schemeClr val="accent1"/>
              </a:lnRef>
              <a:fillRef idx="0">
                <a:schemeClr val="accent1"/>
              </a:fillRef>
              <a:effectRef idx="0">
                <a:schemeClr val="accent1"/>
              </a:effectRef>
              <a:fontRef idx="minor">
                <a:schemeClr val="tx1"/>
              </a:fontRef>
            </p:style>
          </p:cxnSp>
          <p:sp>
            <p:nvSpPr>
              <p:cNvPr id="70" name="Arc 69"/>
              <p:cNvSpPr/>
              <p:nvPr/>
            </p:nvSpPr>
            <p:spPr>
              <a:xfrm rot="13416241">
                <a:off x="7049079" y="4579551"/>
                <a:ext cx="254651" cy="163895"/>
              </a:xfrm>
              <a:prstGeom prst="arc">
                <a:avLst>
                  <a:gd name="adj1" fmla="val 13086275"/>
                  <a:gd name="adj2" fmla="val 19367799"/>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71" name="Straight Arrow Connector 70"/>
              <p:cNvCxnSpPr/>
              <p:nvPr/>
            </p:nvCxnSpPr>
            <p:spPr>
              <a:xfrm flipV="1">
                <a:off x="5938424" y="4204515"/>
                <a:ext cx="1169742" cy="1433710"/>
              </a:xfrm>
              <a:prstGeom prst="straightConnector1">
                <a:avLst/>
              </a:prstGeom>
              <a:ln w="38100" cap="rnd">
                <a:solidFill>
                  <a:srgbClr val="009999"/>
                </a:solidFill>
                <a:tailEnd type="none" w="lg" len="med"/>
              </a:ln>
            </p:spPr>
            <p:style>
              <a:lnRef idx="1">
                <a:schemeClr val="accent1"/>
              </a:lnRef>
              <a:fillRef idx="0">
                <a:schemeClr val="accent1"/>
              </a:fillRef>
              <a:effectRef idx="0">
                <a:schemeClr val="accent1"/>
              </a:effectRef>
              <a:fontRef idx="minor">
                <a:schemeClr val="tx1"/>
              </a:fontRef>
            </p:style>
          </p:cxnSp>
          <p:sp>
            <p:nvSpPr>
              <p:cNvPr id="72" name="Arc 71"/>
              <p:cNvSpPr/>
              <p:nvPr/>
            </p:nvSpPr>
            <p:spPr>
              <a:xfrm rot="13416241">
                <a:off x="7041663" y="4063995"/>
                <a:ext cx="254651" cy="163895"/>
              </a:xfrm>
              <a:prstGeom prst="arc">
                <a:avLst>
                  <a:gd name="adj1" fmla="val 13086275"/>
                  <a:gd name="adj2" fmla="val 19367799"/>
                </a:avLst>
              </a:prstGeom>
              <a:ln w="38100" cap="rnd">
                <a:solidFill>
                  <a:srgbClr val="00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grpSp>
    </p:spTree>
    <p:extLst>
      <p:ext uri="{BB962C8B-B14F-4D97-AF65-F5344CB8AC3E}">
        <p14:creationId xmlns:p14="http://schemas.microsoft.com/office/powerpoint/2010/main" val="159055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20472" y="1693882"/>
            <a:ext cx="241811" cy="1447086"/>
          </a:xfrm>
          <a:prstGeom prst="rect">
            <a:avLst/>
          </a:prstGeom>
        </p:spPr>
      </p:pic>
      <p:sp>
        <p:nvSpPr>
          <p:cNvPr id="3" name="TextBox 2"/>
          <p:cNvSpPr txBox="1"/>
          <p:nvPr/>
        </p:nvSpPr>
        <p:spPr>
          <a:xfrm>
            <a:off x="2834165" y="188640"/>
            <a:ext cx="3377848" cy="369332"/>
          </a:xfrm>
          <a:prstGeom prst="rect">
            <a:avLst/>
          </a:prstGeom>
          <a:noFill/>
        </p:spPr>
        <p:txBody>
          <a:bodyPr wrap="none" rtlCol="0">
            <a:spAutoFit/>
          </a:bodyPr>
          <a:lstStyle/>
          <a:p>
            <a:pPr fontAlgn="auto">
              <a:spcBef>
                <a:spcPts val="0"/>
              </a:spcBef>
              <a:spcAft>
                <a:spcPts val="0"/>
              </a:spcAft>
            </a:pPr>
            <a:r>
              <a:rPr lang="en-GB" dirty="0">
                <a:solidFill>
                  <a:prstClr val="black"/>
                </a:solidFill>
                <a:latin typeface="Arial" panose="020B0604020202020204" pitchFamily="34" charset="0"/>
                <a:cs typeface="Arial" panose="020B0604020202020204" pitchFamily="34" charset="0"/>
              </a:rPr>
              <a:t>Example L2/3 projective fields</a:t>
            </a:r>
          </a:p>
        </p:txBody>
      </p:sp>
      <p:grpSp>
        <p:nvGrpSpPr>
          <p:cNvPr id="14" name="Group 13"/>
          <p:cNvGrpSpPr/>
          <p:nvPr/>
        </p:nvGrpSpPr>
        <p:grpSpPr>
          <a:xfrm>
            <a:off x="45430" y="1254391"/>
            <a:ext cx="8755546" cy="1962094"/>
            <a:chOff x="468561" y="3774671"/>
            <a:chExt cx="8097238" cy="1814569"/>
          </a:xfrm>
        </p:grpSpPr>
        <p:pic>
          <p:nvPicPr>
            <p:cNvPr id="12" name="Picture 11"/>
            <p:cNvPicPr>
              <a:picLocks noChangeAspect="1"/>
            </p:cNvPicPr>
            <p:nvPr/>
          </p:nvPicPr>
          <p:blipFill rotWithShape="1">
            <a:blip r:embed="rId3"/>
            <a:srcRect b="36903"/>
            <a:stretch/>
          </p:blipFill>
          <p:spPr>
            <a:xfrm>
              <a:off x="468561" y="3774671"/>
              <a:ext cx="5424116" cy="1814569"/>
            </a:xfrm>
            <a:prstGeom prst="rect">
              <a:avLst/>
            </a:prstGeom>
          </p:spPr>
        </p:pic>
        <p:pic>
          <p:nvPicPr>
            <p:cNvPr id="13" name="Picture 12"/>
            <p:cNvPicPr>
              <a:picLocks noChangeAspect="1"/>
            </p:cNvPicPr>
            <p:nvPr/>
          </p:nvPicPr>
          <p:blipFill rotWithShape="1">
            <a:blip r:embed="rId4"/>
            <a:srcRect r="50609" b="37178"/>
            <a:stretch/>
          </p:blipFill>
          <p:spPr>
            <a:xfrm>
              <a:off x="5901503" y="3795942"/>
              <a:ext cx="2664296" cy="1793298"/>
            </a:xfrm>
            <a:prstGeom prst="rect">
              <a:avLst/>
            </a:prstGeom>
          </p:spPr>
        </p:pic>
      </p:grpSp>
      <p:grpSp>
        <p:nvGrpSpPr>
          <p:cNvPr id="15" name="Group 14"/>
          <p:cNvGrpSpPr/>
          <p:nvPr/>
        </p:nvGrpSpPr>
        <p:grpSpPr>
          <a:xfrm>
            <a:off x="45430" y="3817835"/>
            <a:ext cx="8775042" cy="1915421"/>
            <a:chOff x="477069" y="937515"/>
            <a:chExt cx="8115267" cy="1771405"/>
          </a:xfrm>
        </p:grpSpPr>
        <p:pic>
          <p:nvPicPr>
            <p:cNvPr id="11" name="Picture 10"/>
            <p:cNvPicPr>
              <a:picLocks noChangeAspect="1"/>
            </p:cNvPicPr>
            <p:nvPr/>
          </p:nvPicPr>
          <p:blipFill rotWithShape="1">
            <a:blip r:embed="rId4"/>
            <a:srcRect l="49391" b="37945"/>
            <a:stretch/>
          </p:blipFill>
          <p:spPr>
            <a:xfrm>
              <a:off x="5862295" y="937515"/>
              <a:ext cx="2730041" cy="1771405"/>
            </a:xfrm>
            <a:prstGeom prst="rect">
              <a:avLst/>
            </a:prstGeom>
          </p:spPr>
        </p:pic>
        <p:pic>
          <p:nvPicPr>
            <p:cNvPr id="10" name="Picture 9"/>
            <p:cNvPicPr>
              <a:picLocks noChangeAspect="1"/>
            </p:cNvPicPr>
            <p:nvPr/>
          </p:nvPicPr>
          <p:blipFill rotWithShape="1">
            <a:blip r:embed="rId5"/>
            <a:srcRect b="38586"/>
            <a:stretch/>
          </p:blipFill>
          <p:spPr>
            <a:xfrm>
              <a:off x="477069" y="937515"/>
              <a:ext cx="5415608" cy="1771405"/>
            </a:xfrm>
            <a:prstGeom prst="rect">
              <a:avLst/>
            </a:prstGeom>
          </p:spPr>
        </p:pic>
      </p:grpSp>
    </p:spTree>
    <p:extLst>
      <p:ext uri="{BB962C8B-B14F-4D97-AF65-F5344CB8AC3E}">
        <p14:creationId xmlns:p14="http://schemas.microsoft.com/office/powerpoint/2010/main" val="285452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7704" y="188640"/>
            <a:ext cx="5250155" cy="369332"/>
          </a:xfrm>
          <a:prstGeom prst="rect">
            <a:avLst/>
          </a:prstGeom>
          <a:noFill/>
        </p:spPr>
        <p:txBody>
          <a:bodyPr wrap="none" rtlCol="0">
            <a:spAutoFit/>
          </a:bodyPr>
          <a:lstStyle/>
          <a:p>
            <a:pPr fontAlgn="auto">
              <a:spcBef>
                <a:spcPts val="0"/>
              </a:spcBef>
              <a:spcAft>
                <a:spcPts val="0"/>
              </a:spcAft>
            </a:pPr>
            <a:r>
              <a:rPr lang="en-GB" dirty="0">
                <a:solidFill>
                  <a:prstClr val="black"/>
                </a:solidFill>
                <a:latin typeface="Arial" panose="020B0604020202020204" pitchFamily="34" charset="0"/>
                <a:cs typeface="Arial" panose="020B0604020202020204" pitchFamily="34" charset="0"/>
              </a:rPr>
              <a:t>The majority of neurons project to multiple targets</a:t>
            </a: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3345" t="33385" r="51279" b="29651"/>
          <a:stretch/>
        </p:blipFill>
        <p:spPr>
          <a:xfrm>
            <a:off x="7020272" y="1052736"/>
            <a:ext cx="1554719" cy="2189336"/>
          </a:xfrm>
          <a:prstGeom prst="rect">
            <a:avLst/>
          </a:prstGeom>
          <a:ln>
            <a:solidFill>
              <a:schemeClr val="bg1">
                <a:lumMod val="65000"/>
              </a:schemeClr>
            </a:solidFill>
          </a:ln>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3345" t="33593" r="50264" b="29651"/>
          <a:stretch/>
        </p:blipFill>
        <p:spPr>
          <a:xfrm>
            <a:off x="755576" y="1268760"/>
            <a:ext cx="1616908" cy="2177019"/>
          </a:xfrm>
          <a:prstGeom prst="rect">
            <a:avLst/>
          </a:prstGeom>
          <a:ln>
            <a:solidFill>
              <a:schemeClr val="bg1">
                <a:lumMod val="65000"/>
              </a:schemeClr>
            </a:solidFill>
          </a:ln>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3345" t="34126" r="50264" b="29400"/>
          <a:stretch/>
        </p:blipFill>
        <p:spPr>
          <a:xfrm>
            <a:off x="3563888" y="4437112"/>
            <a:ext cx="1616907" cy="2160240"/>
          </a:xfrm>
          <a:prstGeom prst="rect">
            <a:avLst/>
          </a:prstGeom>
          <a:ln>
            <a:solidFill>
              <a:schemeClr val="bg1">
                <a:lumMod val="65000"/>
              </a:schemeClr>
            </a:solidFill>
          </a:ln>
        </p:spPr>
      </p:pic>
      <p:pic>
        <p:nvPicPr>
          <p:cNvPr id="18" name="Picture 17"/>
          <p:cNvPicPr>
            <a:picLocks noChangeAspect="1"/>
          </p:cNvPicPr>
          <p:nvPr/>
        </p:nvPicPr>
        <p:blipFill>
          <a:blip r:embed="rId5"/>
          <a:stretch>
            <a:fillRect/>
          </a:stretch>
        </p:blipFill>
        <p:spPr>
          <a:xfrm>
            <a:off x="2915816" y="1124744"/>
            <a:ext cx="3888432" cy="3201911"/>
          </a:xfrm>
          <a:prstGeom prst="rect">
            <a:avLst/>
          </a:prstGeom>
        </p:spPr>
      </p:pic>
    </p:spTree>
    <p:extLst>
      <p:ext uri="{BB962C8B-B14F-4D97-AF65-F5344CB8AC3E}">
        <p14:creationId xmlns:p14="http://schemas.microsoft.com/office/powerpoint/2010/main" val="351373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084168" y="702543"/>
            <a:ext cx="2418932"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e.g. </a:t>
            </a:r>
            <a:r>
              <a:rPr lang="en-US" dirty="0" err="1"/>
              <a:t>Piriform</a:t>
            </a:r>
            <a:r>
              <a:rPr lang="en-US" dirty="0"/>
              <a:t>, </a:t>
            </a:r>
            <a:r>
              <a:rPr lang="en-US" dirty="0" err="1"/>
              <a:t>entorhinal</a:t>
            </a:r>
            <a:endParaRPr lang="en-US" dirty="0"/>
          </a:p>
        </p:txBody>
      </p:sp>
      <p:sp>
        <p:nvSpPr>
          <p:cNvPr id="16" name="TextBox 15"/>
          <p:cNvSpPr txBox="1"/>
          <p:nvPr/>
        </p:nvSpPr>
        <p:spPr>
          <a:xfrm>
            <a:off x="339632" y="147990"/>
            <a:ext cx="6542240" cy="646331"/>
          </a:xfrm>
          <a:prstGeom prst="rect">
            <a:avLst/>
          </a:prstGeom>
          <a:noFill/>
        </p:spPr>
        <p:txBody>
          <a:bodyPr wrap="none" rtlCol="0">
            <a:spAutoFit/>
          </a:bodyPr>
          <a:lstStyle/>
          <a:p>
            <a:r>
              <a:rPr lang="en-GB" dirty="0"/>
              <a:t>Cortical lamination: not always a </a:t>
            </a:r>
            <a:r>
              <a:rPr lang="en-US" dirty="0"/>
              <a:t>six-layered structure (</a:t>
            </a:r>
            <a:r>
              <a:rPr lang="en-US" dirty="0" err="1"/>
              <a:t>archicortex</a:t>
            </a:r>
            <a:r>
              <a:rPr lang="en-US" dirty="0"/>
              <a:t>)</a:t>
            </a:r>
          </a:p>
          <a:p>
            <a:endParaRPr lang="en-GB" dirty="0"/>
          </a:p>
        </p:txBody>
      </p:sp>
      <p:pic>
        <p:nvPicPr>
          <p:cNvPr id="1026" name="Picture 2" descr="http://www.frontiersin.org/files/Articles/7683/fnana-04-00148-r2/image_m/fnana-04-00148-g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5581"/>
          <a:stretch/>
        </p:blipFill>
        <p:spPr bwMode="auto">
          <a:xfrm>
            <a:off x="5076056" y="2708920"/>
            <a:ext cx="3600000" cy="1705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rontiersin.org/files/Articles/7683/fnana-04-00148-r2/image_m/fnana-04-00148-g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32" y="1135893"/>
            <a:ext cx="4320000" cy="51734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p:cNvSpPr txBox="1"/>
          <p:nvPr/>
        </p:nvSpPr>
        <p:spPr>
          <a:xfrm>
            <a:off x="5554536" y="6289296"/>
            <a:ext cx="347819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err="1"/>
              <a:t>Larriva-Sahd</a:t>
            </a:r>
            <a:r>
              <a:rPr lang="en-US" dirty="0"/>
              <a:t> 2010 Front </a:t>
            </a:r>
            <a:r>
              <a:rPr lang="en-US" dirty="0" err="1"/>
              <a:t>Neuroanat</a:t>
            </a:r>
            <a:endParaRPr lang="en-US" dirty="0"/>
          </a:p>
        </p:txBody>
      </p:sp>
    </p:spTree>
    <p:extLst>
      <p:ext uri="{BB962C8B-B14F-4D97-AF65-F5344CB8AC3E}">
        <p14:creationId xmlns:p14="http://schemas.microsoft.com/office/powerpoint/2010/main" val="4061973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9604" y="188639"/>
            <a:ext cx="3886385" cy="461665"/>
          </a:xfrm>
          <a:prstGeom prst="rect">
            <a:avLst/>
          </a:prstGeom>
          <a:noFill/>
        </p:spPr>
        <p:txBody>
          <a:bodyPr wrap="none" rtlCol="0">
            <a:spAutoFit/>
          </a:bodyPr>
          <a:lstStyle/>
          <a:p>
            <a:r>
              <a:rPr lang="en-GB" sz="2400" dirty="0"/>
              <a:t>Layer 2 &amp; 3 IT pyramidal cells</a:t>
            </a:r>
          </a:p>
        </p:txBody>
      </p:sp>
      <p:sp>
        <p:nvSpPr>
          <p:cNvPr id="2" name="TextBox 1"/>
          <p:cNvSpPr txBox="1"/>
          <p:nvPr/>
        </p:nvSpPr>
        <p:spPr>
          <a:xfrm>
            <a:off x="611560" y="836712"/>
            <a:ext cx="8146333" cy="2031325"/>
          </a:xfrm>
          <a:prstGeom prst="rect">
            <a:avLst/>
          </a:prstGeom>
          <a:noFill/>
        </p:spPr>
        <p:txBody>
          <a:bodyPr wrap="none" rtlCol="0">
            <a:spAutoFit/>
          </a:bodyPr>
          <a:lstStyle/>
          <a:p>
            <a:pPr marL="285750" indent="-285750">
              <a:buFont typeface="Arial" panose="020B0604020202020204" pitchFamily="34" charset="0"/>
              <a:buChar char="•"/>
            </a:pPr>
            <a:r>
              <a:rPr lang="en-GB" dirty="0"/>
              <a:t>pyramidal cells and most interneuron types</a:t>
            </a:r>
          </a:p>
          <a:p>
            <a:pPr marL="285750" indent="-285750">
              <a:buFont typeface="Arial" panose="020B0604020202020204" pitchFamily="34" charset="0"/>
              <a:buChar char="•"/>
            </a:pPr>
            <a:r>
              <a:rPr lang="en-GB" dirty="0"/>
              <a:t>Project strongly primarily to L5 and to other cortical areas (also striatum)</a:t>
            </a:r>
          </a:p>
          <a:p>
            <a:pPr marL="285750" indent="-285750">
              <a:buFont typeface="Arial" panose="020B0604020202020204" pitchFamily="34" charset="0"/>
              <a:buChar char="•"/>
            </a:pPr>
            <a:r>
              <a:rPr lang="en-GB" dirty="0"/>
              <a:t>Highly diverse projections of individual neurons</a:t>
            </a:r>
          </a:p>
          <a:p>
            <a:pPr marL="285750" indent="-285750">
              <a:buFont typeface="Arial" panose="020B0604020202020204" pitchFamily="34" charset="0"/>
              <a:buChar char="•"/>
            </a:pPr>
            <a:r>
              <a:rPr lang="en-GB" dirty="0"/>
              <a:t>Sensory feature specific subnetworks (selective amplification/pattern completion)</a:t>
            </a:r>
          </a:p>
          <a:p>
            <a:pPr marL="285750" indent="-285750">
              <a:buFont typeface="Arial" panose="020B0604020202020204" pitchFamily="34" charset="0"/>
              <a:buChar char="•"/>
            </a:pPr>
            <a:r>
              <a:rPr lang="en-GB" dirty="0"/>
              <a:t>Contextual integration of information across the same sensory modality</a:t>
            </a:r>
          </a:p>
          <a:p>
            <a:pPr marL="285750" indent="-285750">
              <a:buFont typeface="Arial" panose="020B0604020202020204" pitchFamily="34" charset="0"/>
              <a:buChar char="•"/>
            </a:pPr>
            <a:r>
              <a:rPr lang="en-GB" dirty="0"/>
              <a:t>Strong lateral/surround inhibition</a:t>
            </a:r>
          </a:p>
          <a:p>
            <a:pPr marL="285750" indent="-285750">
              <a:buFont typeface="Arial" panose="020B0604020202020204" pitchFamily="34" charset="0"/>
              <a:buChar char="•"/>
            </a:pPr>
            <a:r>
              <a:rPr lang="en-GB" dirty="0"/>
              <a:t>Sparse coding</a:t>
            </a:r>
          </a:p>
        </p:txBody>
      </p:sp>
    </p:spTree>
    <p:extLst>
      <p:ext uri="{BB962C8B-B14F-4D97-AF65-F5344CB8AC3E}">
        <p14:creationId xmlns:p14="http://schemas.microsoft.com/office/powerpoint/2010/main" val="470346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5696" y="2420888"/>
            <a:ext cx="5453801" cy="830997"/>
          </a:xfrm>
          <a:prstGeom prst="rect">
            <a:avLst/>
          </a:prstGeom>
          <a:noFill/>
        </p:spPr>
        <p:txBody>
          <a:bodyPr wrap="none" rtlCol="0">
            <a:spAutoFit/>
          </a:bodyPr>
          <a:lstStyle/>
          <a:p>
            <a:pPr fontAlgn="base">
              <a:spcBef>
                <a:spcPct val="0"/>
              </a:spcBef>
              <a:spcAft>
                <a:spcPct val="0"/>
              </a:spcAft>
            </a:pPr>
            <a:r>
              <a:rPr lang="en-GB" sz="2400" dirty="0">
                <a:solidFill>
                  <a:prstClr val="black"/>
                </a:solidFill>
              </a:rPr>
              <a:t>How does the local connectivity of IT cells </a:t>
            </a:r>
          </a:p>
          <a:p>
            <a:pPr algn="ctr" fontAlgn="base">
              <a:spcBef>
                <a:spcPct val="0"/>
              </a:spcBef>
              <a:spcAft>
                <a:spcPct val="0"/>
              </a:spcAft>
            </a:pPr>
            <a:r>
              <a:rPr lang="en-GB" sz="2400" dirty="0">
                <a:solidFill>
                  <a:prstClr val="black"/>
                </a:solidFill>
              </a:rPr>
              <a:t>relate to their long-range targets? </a:t>
            </a:r>
          </a:p>
        </p:txBody>
      </p:sp>
    </p:spTree>
    <p:extLst>
      <p:ext uri="{BB962C8B-B14F-4D97-AF65-F5344CB8AC3E}">
        <p14:creationId xmlns:p14="http://schemas.microsoft.com/office/powerpoint/2010/main" val="354676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86" y="44627"/>
            <a:ext cx="8247771" cy="430887"/>
          </a:xfrm>
          <a:prstGeom prst="rect">
            <a:avLst/>
          </a:prstGeom>
          <a:noFill/>
        </p:spPr>
        <p:txBody>
          <a:bodyPr wrap="none" rtlCol="0">
            <a:spAutoFit/>
          </a:bodyPr>
          <a:lstStyle/>
          <a:p>
            <a:pPr fontAlgn="base">
              <a:spcBef>
                <a:spcPct val="0"/>
              </a:spcBef>
              <a:spcAft>
                <a:spcPct val="0"/>
              </a:spcAft>
            </a:pPr>
            <a:r>
              <a:rPr lang="en-GB" sz="2200" dirty="0">
                <a:solidFill>
                  <a:prstClr val="black"/>
                </a:solidFill>
              </a:rPr>
              <a:t>AL and PM projecting neurons are largely non-overlapping populations</a:t>
            </a:r>
          </a:p>
        </p:txBody>
      </p:sp>
      <p:sp>
        <p:nvSpPr>
          <p:cNvPr id="217" name="TextBox 14"/>
          <p:cNvSpPr txBox="1">
            <a:spLocks noChangeArrowheads="1"/>
          </p:cNvSpPr>
          <p:nvPr/>
        </p:nvSpPr>
        <p:spPr bwMode="auto">
          <a:xfrm>
            <a:off x="467560" y="734884"/>
            <a:ext cx="3114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8700">
                <a:solidFill>
                  <a:schemeClr val="tx1"/>
                </a:solidFill>
                <a:latin typeface="굴림" pitchFamily="34" charset="-127"/>
                <a:ea typeface="굴림" pitchFamily="34" charset="-127"/>
              </a:defRPr>
            </a:lvl1pPr>
            <a:lvl2pPr marL="37931725" indent="-37474525" eaLnBrk="0" hangingPunct="0">
              <a:defRPr kumimoji="1" sz="8700">
                <a:solidFill>
                  <a:schemeClr val="tx1"/>
                </a:solidFill>
                <a:latin typeface="굴림" pitchFamily="34" charset="-127"/>
                <a:ea typeface="굴림" pitchFamily="34" charset="-127"/>
              </a:defRPr>
            </a:lvl2pPr>
            <a:lvl3pPr eaLnBrk="0" hangingPunct="0">
              <a:defRPr kumimoji="1" sz="8700">
                <a:solidFill>
                  <a:schemeClr val="tx1"/>
                </a:solidFill>
                <a:latin typeface="굴림" pitchFamily="34" charset="-127"/>
                <a:ea typeface="굴림" pitchFamily="34" charset="-127"/>
              </a:defRPr>
            </a:lvl3pPr>
            <a:lvl4pPr eaLnBrk="0" hangingPunct="0">
              <a:defRPr kumimoji="1" sz="8700">
                <a:solidFill>
                  <a:schemeClr val="tx1"/>
                </a:solidFill>
                <a:latin typeface="굴림" pitchFamily="34" charset="-127"/>
                <a:ea typeface="굴림" pitchFamily="34" charset="-127"/>
              </a:defRPr>
            </a:lvl4pPr>
            <a:lvl5pPr eaLnBrk="0" hangingPunct="0">
              <a:defRPr kumimoji="1" sz="8700">
                <a:solidFill>
                  <a:schemeClr val="tx1"/>
                </a:solidFill>
                <a:latin typeface="굴림" pitchFamily="34" charset="-127"/>
                <a:ea typeface="굴림" pitchFamily="34" charset="-127"/>
              </a:defRPr>
            </a:lvl5pPr>
            <a:lvl6pPr marL="457200" eaLnBrk="0" fontAlgn="base" latinLnBrk="1" hangingPunct="0">
              <a:spcBef>
                <a:spcPct val="0"/>
              </a:spcBef>
              <a:spcAft>
                <a:spcPct val="0"/>
              </a:spcAft>
              <a:defRPr kumimoji="1" sz="8700">
                <a:solidFill>
                  <a:schemeClr val="tx1"/>
                </a:solidFill>
                <a:latin typeface="굴림" pitchFamily="34" charset="-127"/>
                <a:ea typeface="굴림" pitchFamily="34" charset="-127"/>
              </a:defRPr>
            </a:lvl6pPr>
            <a:lvl7pPr marL="914400" eaLnBrk="0" fontAlgn="base" latinLnBrk="1" hangingPunct="0">
              <a:spcBef>
                <a:spcPct val="0"/>
              </a:spcBef>
              <a:spcAft>
                <a:spcPct val="0"/>
              </a:spcAft>
              <a:defRPr kumimoji="1" sz="8700">
                <a:solidFill>
                  <a:schemeClr val="tx1"/>
                </a:solidFill>
                <a:latin typeface="굴림" pitchFamily="34" charset="-127"/>
                <a:ea typeface="굴림" pitchFamily="34" charset="-127"/>
              </a:defRPr>
            </a:lvl7pPr>
            <a:lvl8pPr marL="1371600" eaLnBrk="0" fontAlgn="base" latinLnBrk="1" hangingPunct="0">
              <a:spcBef>
                <a:spcPct val="0"/>
              </a:spcBef>
              <a:spcAft>
                <a:spcPct val="0"/>
              </a:spcAft>
              <a:defRPr kumimoji="1" sz="8700">
                <a:solidFill>
                  <a:schemeClr val="tx1"/>
                </a:solidFill>
                <a:latin typeface="굴림" pitchFamily="34" charset="-127"/>
                <a:ea typeface="굴림" pitchFamily="34" charset="-127"/>
              </a:defRPr>
            </a:lvl8pPr>
            <a:lvl9pPr marL="1828800" eaLnBrk="0" fontAlgn="base" latinLnBrk="1" hangingPunct="0">
              <a:spcBef>
                <a:spcPct val="0"/>
              </a:spcBef>
              <a:spcAft>
                <a:spcPct val="0"/>
              </a:spcAft>
              <a:defRPr kumimoji="1" sz="8700">
                <a:solidFill>
                  <a:schemeClr val="tx1"/>
                </a:solidFill>
                <a:latin typeface="굴림" pitchFamily="34" charset="-127"/>
                <a:ea typeface="굴림" pitchFamily="34" charset="-127"/>
              </a:defRPr>
            </a:lvl9pPr>
          </a:lstStyle>
          <a:p>
            <a:pPr eaLnBrk="1" fontAlgn="base" hangingPunct="1">
              <a:spcBef>
                <a:spcPct val="0"/>
              </a:spcBef>
              <a:spcAft>
                <a:spcPct val="0"/>
              </a:spcAft>
            </a:pPr>
            <a:r>
              <a:rPr lang="en-US" altLang="en-US" sz="1800" dirty="0">
                <a:solidFill>
                  <a:prstClr val="black"/>
                </a:solidFill>
                <a:latin typeface="Calibri" pitchFamily="34" charset="0"/>
              </a:rPr>
              <a:t>Intrinsic imaging of visual areas</a:t>
            </a:r>
          </a:p>
        </p:txBody>
      </p:sp>
      <p:grpSp>
        <p:nvGrpSpPr>
          <p:cNvPr id="4285" name="Group 4284"/>
          <p:cNvGrpSpPr/>
          <p:nvPr/>
        </p:nvGrpSpPr>
        <p:grpSpPr>
          <a:xfrm>
            <a:off x="539554" y="3419192"/>
            <a:ext cx="3063158" cy="3311693"/>
            <a:chOff x="539552" y="3419160"/>
            <a:chExt cx="3063158" cy="3311693"/>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644156"/>
              <a:ext cx="3063158" cy="308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8" name="Rectangle 217"/>
            <p:cNvSpPr/>
            <p:nvPr/>
          </p:nvSpPr>
          <p:spPr>
            <a:xfrm>
              <a:off x="857988" y="3419160"/>
              <a:ext cx="1924694" cy="369332"/>
            </a:xfrm>
            <a:prstGeom prst="rect">
              <a:avLst/>
            </a:prstGeom>
          </p:spPr>
          <p:txBody>
            <a:bodyPr wrap="none">
              <a:spAutoFit/>
            </a:bodyPr>
            <a:lstStyle/>
            <a:p>
              <a:pPr fontAlgn="base">
                <a:spcBef>
                  <a:spcPct val="0"/>
                </a:spcBef>
                <a:spcAft>
                  <a:spcPct val="0"/>
                </a:spcAft>
              </a:pPr>
              <a:r>
                <a:rPr lang="en-GB" dirty="0">
                  <a:solidFill>
                    <a:prstClr val="black"/>
                  </a:solidFill>
                </a:rPr>
                <a:t>Retrograde tracing</a:t>
              </a:r>
            </a:p>
          </p:txBody>
        </p:sp>
      </p:grpSp>
      <p:grpSp>
        <p:nvGrpSpPr>
          <p:cNvPr id="4286" name="Group 4285"/>
          <p:cNvGrpSpPr/>
          <p:nvPr/>
        </p:nvGrpSpPr>
        <p:grpSpPr>
          <a:xfrm>
            <a:off x="4211961" y="426113"/>
            <a:ext cx="4932040" cy="6459279"/>
            <a:chOff x="4211960" y="426105"/>
            <a:chExt cx="4932040" cy="6459279"/>
          </a:xfrm>
        </p:grpSpPr>
        <p:sp>
          <p:nvSpPr>
            <p:cNvPr id="4284" name="Rectangle 4283"/>
            <p:cNvSpPr/>
            <p:nvPr/>
          </p:nvSpPr>
          <p:spPr>
            <a:xfrm>
              <a:off x="4211960" y="475511"/>
              <a:ext cx="4932040" cy="6409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09" name="TextBox 108"/>
            <p:cNvSpPr txBox="1"/>
            <p:nvPr/>
          </p:nvSpPr>
          <p:spPr>
            <a:xfrm>
              <a:off x="4452838" y="5885579"/>
              <a:ext cx="1142300" cy="923330"/>
            </a:xfrm>
            <a:prstGeom prst="rect">
              <a:avLst/>
            </a:prstGeom>
            <a:noFill/>
          </p:spPr>
          <p:txBody>
            <a:bodyPr wrap="none" rtlCol="0">
              <a:spAutoFit/>
            </a:bodyPr>
            <a:lstStyle/>
            <a:p>
              <a:pPr fontAlgn="base">
                <a:spcBef>
                  <a:spcPct val="0"/>
                </a:spcBef>
                <a:spcAft>
                  <a:spcPct val="0"/>
                </a:spcAft>
              </a:pPr>
              <a:r>
                <a:rPr lang="de-CH" b="1" dirty="0">
                  <a:solidFill>
                    <a:srgbClr val="00B050"/>
                  </a:solidFill>
                  <a:latin typeface="Arial" panose="020B0604020202020204" pitchFamily="34" charset="0"/>
                  <a:cs typeface="Arial" panose="020B0604020202020204" pitchFamily="34" charset="0"/>
                </a:rPr>
                <a:t>AL 19%</a:t>
              </a:r>
              <a:r>
                <a:rPr lang="de-CH" dirty="0">
                  <a:solidFill>
                    <a:prstClr val="black"/>
                  </a:solidFill>
                  <a:latin typeface="Arial" panose="020B0604020202020204" pitchFamily="34" charset="0"/>
                  <a:cs typeface="Arial" panose="020B0604020202020204" pitchFamily="34" charset="0"/>
                </a:rPr>
                <a:t>, </a:t>
              </a:r>
            </a:p>
            <a:p>
              <a:pPr fontAlgn="base">
                <a:spcBef>
                  <a:spcPct val="0"/>
                </a:spcBef>
                <a:spcAft>
                  <a:spcPct val="0"/>
                </a:spcAft>
              </a:pPr>
              <a:r>
                <a:rPr lang="de-CH" b="1" dirty="0">
                  <a:solidFill>
                    <a:srgbClr val="FF0000"/>
                  </a:solidFill>
                  <a:latin typeface="Arial" panose="020B0604020202020204" pitchFamily="34" charset="0"/>
                  <a:cs typeface="Arial" panose="020B0604020202020204" pitchFamily="34" charset="0"/>
                </a:rPr>
                <a:t>PM 14% </a:t>
              </a:r>
            </a:p>
            <a:p>
              <a:pPr fontAlgn="base">
                <a:spcBef>
                  <a:spcPct val="0"/>
                </a:spcBef>
                <a:spcAft>
                  <a:spcPct val="0"/>
                </a:spcAft>
              </a:pPr>
              <a:r>
                <a:rPr lang="de-CH" b="1" dirty="0">
                  <a:solidFill>
                    <a:srgbClr val="FFC000"/>
                  </a:solidFill>
                  <a:latin typeface="Arial" panose="020B0604020202020204" pitchFamily="34" charset="0"/>
                  <a:cs typeface="Arial" panose="020B0604020202020204" pitchFamily="34" charset="0"/>
                </a:rPr>
                <a:t>DL 0.5%</a:t>
              </a:r>
              <a:endParaRPr lang="en-GB" b="1" dirty="0">
                <a:solidFill>
                  <a:srgbClr val="FFC000"/>
                </a:solidFill>
                <a:latin typeface="Arial" panose="020B0604020202020204" pitchFamily="34" charset="0"/>
                <a:cs typeface="Arial" panose="020B0604020202020204" pitchFamily="34" charset="0"/>
              </a:endParaRPr>
            </a:p>
          </p:txBody>
        </p:sp>
        <p:pic>
          <p:nvPicPr>
            <p:cNvPr id="381" name="Picture 2" descr="C:\Users\Meanhwan\Desktop\Cap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2407" y="3717580"/>
              <a:ext cx="2078887" cy="2159692"/>
            </a:xfrm>
            <a:prstGeom prst="rect">
              <a:avLst/>
            </a:prstGeom>
            <a:noFill/>
            <a:extLst>
              <a:ext uri="{909E8E84-426E-40DD-AFC4-6F175D3DCCD1}">
                <a14:hiddenFill xmlns:a14="http://schemas.microsoft.com/office/drawing/2010/main">
                  <a:solidFill>
                    <a:srgbClr val="FFFFFF"/>
                  </a:solidFill>
                </a14:hiddenFill>
              </a:ext>
            </a:extLst>
          </p:spPr>
        </p:pic>
        <p:pic>
          <p:nvPicPr>
            <p:cNvPr id="382" name="Picture 3" descr="C:\Users\Meanhwan\Desktop\Cap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515" y="3722724"/>
              <a:ext cx="2183468" cy="2154548"/>
            </a:xfrm>
            <a:prstGeom prst="rect">
              <a:avLst/>
            </a:prstGeom>
            <a:noFill/>
            <a:extLst>
              <a:ext uri="{909E8E84-426E-40DD-AFC4-6F175D3DCCD1}">
                <a14:hiddenFill xmlns:a14="http://schemas.microsoft.com/office/drawing/2010/main">
                  <a:solidFill>
                    <a:srgbClr val="FFFFFF"/>
                  </a:solidFill>
                </a14:hiddenFill>
              </a:ext>
            </a:extLst>
          </p:spPr>
        </p:pic>
        <p:sp>
          <p:nvSpPr>
            <p:cNvPr id="383" name="TextBox 382"/>
            <p:cNvSpPr txBox="1"/>
            <p:nvPr/>
          </p:nvSpPr>
          <p:spPr>
            <a:xfrm>
              <a:off x="8342029" y="3717580"/>
              <a:ext cx="527709" cy="461665"/>
            </a:xfrm>
            <a:prstGeom prst="rect">
              <a:avLst/>
            </a:prstGeom>
            <a:noFill/>
          </p:spPr>
          <p:txBody>
            <a:bodyPr wrap="none" rtlCol="0">
              <a:spAutoFit/>
            </a:bodyPr>
            <a:lstStyle/>
            <a:p>
              <a:pPr fontAlgn="base">
                <a:spcBef>
                  <a:spcPct val="0"/>
                </a:spcBef>
                <a:spcAft>
                  <a:spcPct val="0"/>
                </a:spcAft>
              </a:pPr>
              <a:r>
                <a:rPr lang="de-CH" sz="2400" dirty="0">
                  <a:solidFill>
                    <a:prstClr val="white"/>
                  </a:solidFill>
                  <a:latin typeface="Arial" panose="020B0604020202020204" pitchFamily="34" charset="0"/>
                  <a:cs typeface="Arial" panose="020B0604020202020204" pitchFamily="34" charset="0"/>
                </a:rPr>
                <a:t>L5</a:t>
              </a:r>
              <a:endParaRPr lang="en-US" sz="2400" dirty="0">
                <a:solidFill>
                  <a:prstClr val="white"/>
                </a:solidFill>
                <a:latin typeface="Arial" panose="020B0604020202020204" pitchFamily="34" charset="0"/>
                <a:cs typeface="Arial" panose="020B0604020202020204" pitchFamily="34" charset="0"/>
              </a:endParaRPr>
            </a:p>
          </p:txBody>
        </p:sp>
        <p:sp>
          <p:nvSpPr>
            <p:cNvPr id="384" name="TextBox 383"/>
            <p:cNvSpPr txBox="1"/>
            <p:nvPr/>
          </p:nvSpPr>
          <p:spPr>
            <a:xfrm>
              <a:off x="4431339" y="3717580"/>
              <a:ext cx="784189" cy="461665"/>
            </a:xfrm>
            <a:prstGeom prst="rect">
              <a:avLst/>
            </a:prstGeom>
            <a:noFill/>
          </p:spPr>
          <p:txBody>
            <a:bodyPr wrap="none" rtlCol="0">
              <a:spAutoFit/>
            </a:bodyPr>
            <a:lstStyle/>
            <a:p>
              <a:pPr fontAlgn="base">
                <a:spcBef>
                  <a:spcPct val="0"/>
                </a:spcBef>
                <a:spcAft>
                  <a:spcPct val="0"/>
                </a:spcAft>
              </a:pPr>
              <a:r>
                <a:rPr lang="de-CH" sz="2400" dirty="0">
                  <a:solidFill>
                    <a:prstClr val="white"/>
                  </a:solidFill>
                  <a:latin typeface="Arial" panose="020B0604020202020204" pitchFamily="34" charset="0"/>
                  <a:cs typeface="Arial" panose="020B0604020202020204" pitchFamily="34" charset="0"/>
                </a:rPr>
                <a:t>L2/3</a:t>
              </a:r>
              <a:endParaRPr lang="en-US" sz="2400" dirty="0">
                <a:solidFill>
                  <a:prstClr val="white"/>
                </a:solidFill>
                <a:latin typeface="Arial" panose="020B0604020202020204" pitchFamily="34" charset="0"/>
                <a:cs typeface="Arial" panose="020B0604020202020204" pitchFamily="34" charset="0"/>
              </a:endParaRPr>
            </a:p>
          </p:txBody>
        </p:sp>
        <p:grpSp>
          <p:nvGrpSpPr>
            <p:cNvPr id="385" name="Group 384"/>
            <p:cNvGrpSpPr/>
            <p:nvPr/>
          </p:nvGrpSpPr>
          <p:grpSpPr>
            <a:xfrm>
              <a:off x="4427984" y="426105"/>
              <a:ext cx="4403498" cy="3061800"/>
              <a:chOff x="1" y="-170887"/>
              <a:chExt cx="9144000" cy="6357923"/>
            </a:xfrm>
          </p:grpSpPr>
          <p:pic>
            <p:nvPicPr>
              <p:cNvPr id="386" name="Picture 2" descr="C:\Users\kimme\Desktop\Captu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76671"/>
                <a:ext cx="9144000" cy="5710365"/>
              </a:xfrm>
              <a:prstGeom prst="rect">
                <a:avLst/>
              </a:prstGeom>
              <a:noFill/>
              <a:extLst>
                <a:ext uri="{909E8E84-426E-40DD-AFC4-6F175D3DCCD1}">
                  <a14:hiddenFill xmlns:a14="http://schemas.microsoft.com/office/drawing/2010/main">
                    <a:solidFill>
                      <a:srgbClr val="FFFFFF"/>
                    </a:solidFill>
                  </a14:hiddenFill>
                </a:ext>
              </a:extLst>
            </p:spPr>
          </p:pic>
          <p:sp>
            <p:nvSpPr>
              <p:cNvPr id="387" name="TextBox 386"/>
              <p:cNvSpPr txBox="1"/>
              <p:nvPr/>
            </p:nvSpPr>
            <p:spPr>
              <a:xfrm>
                <a:off x="5599508" y="-170887"/>
                <a:ext cx="1342126" cy="958662"/>
              </a:xfrm>
              <a:prstGeom prst="rect">
                <a:avLst/>
              </a:prstGeom>
              <a:noFill/>
            </p:spPr>
            <p:txBody>
              <a:bodyPr wrap="none" rtlCol="0">
                <a:spAutoFit/>
              </a:bodyPr>
              <a:lstStyle/>
              <a:p>
                <a:pPr fontAlgn="base">
                  <a:spcBef>
                    <a:spcPct val="0"/>
                  </a:spcBef>
                  <a:spcAft>
                    <a:spcPct val="0"/>
                  </a:spcAft>
                </a:pPr>
                <a:r>
                  <a:rPr lang="de-CH" sz="2400" dirty="0">
                    <a:solidFill>
                      <a:prstClr val="white"/>
                    </a:solidFill>
                    <a:latin typeface="Arial" panose="020B0604020202020204" pitchFamily="34" charset="0"/>
                    <a:cs typeface="Arial" panose="020B0604020202020204" pitchFamily="34" charset="0"/>
                  </a:rPr>
                  <a:t>PM</a:t>
                </a:r>
                <a:endParaRPr lang="en-US" sz="2400" dirty="0">
                  <a:solidFill>
                    <a:prstClr val="white"/>
                  </a:solidFill>
                  <a:latin typeface="Arial" panose="020B0604020202020204" pitchFamily="34" charset="0"/>
                  <a:cs typeface="Arial" panose="020B0604020202020204" pitchFamily="34" charset="0"/>
                </a:endParaRPr>
              </a:p>
            </p:txBody>
          </p:sp>
          <p:sp>
            <p:nvSpPr>
              <p:cNvPr id="388" name="TextBox 387"/>
              <p:cNvSpPr txBox="1"/>
              <p:nvPr/>
            </p:nvSpPr>
            <p:spPr>
              <a:xfrm>
                <a:off x="1416154" y="1877966"/>
                <a:ext cx="1165706" cy="958662"/>
              </a:xfrm>
              <a:prstGeom prst="rect">
                <a:avLst/>
              </a:prstGeom>
              <a:noFill/>
            </p:spPr>
            <p:txBody>
              <a:bodyPr wrap="none" rtlCol="0">
                <a:spAutoFit/>
              </a:bodyPr>
              <a:lstStyle/>
              <a:p>
                <a:pPr fontAlgn="base">
                  <a:spcBef>
                    <a:spcPct val="0"/>
                  </a:spcBef>
                  <a:spcAft>
                    <a:spcPct val="0"/>
                  </a:spcAft>
                </a:pPr>
                <a:r>
                  <a:rPr lang="de-CH" sz="2400" dirty="0">
                    <a:solidFill>
                      <a:prstClr val="white"/>
                    </a:solidFill>
                    <a:latin typeface="Arial" panose="020B0604020202020204" pitchFamily="34" charset="0"/>
                    <a:cs typeface="Arial" panose="020B0604020202020204" pitchFamily="34" charset="0"/>
                  </a:rPr>
                  <a:t>AL</a:t>
                </a:r>
                <a:endParaRPr lang="en-US" sz="2400" dirty="0">
                  <a:solidFill>
                    <a:prstClr val="white"/>
                  </a:solidFill>
                  <a:latin typeface="Arial" panose="020B0604020202020204" pitchFamily="34" charset="0"/>
                  <a:cs typeface="Arial" panose="020B0604020202020204" pitchFamily="34" charset="0"/>
                </a:endParaRPr>
              </a:p>
            </p:txBody>
          </p:sp>
          <p:sp>
            <p:nvSpPr>
              <p:cNvPr id="389" name="Rectangle 388"/>
              <p:cNvSpPr/>
              <p:nvPr/>
            </p:nvSpPr>
            <p:spPr>
              <a:xfrm rot="20082173">
                <a:off x="3654291" y="931566"/>
                <a:ext cx="2270784" cy="19010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90" name="Rectangle 389"/>
              <p:cNvSpPr/>
              <p:nvPr/>
            </p:nvSpPr>
            <p:spPr>
              <a:xfrm>
                <a:off x="7307839" y="5504861"/>
                <a:ext cx="158417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91" name="TextBox 390"/>
              <p:cNvSpPr txBox="1"/>
              <p:nvPr/>
            </p:nvSpPr>
            <p:spPr>
              <a:xfrm>
                <a:off x="6952684" y="4616973"/>
                <a:ext cx="1581791" cy="766929"/>
              </a:xfrm>
              <a:prstGeom prst="rect">
                <a:avLst/>
              </a:prstGeom>
              <a:noFill/>
            </p:spPr>
            <p:txBody>
              <a:bodyPr wrap="none" rtlCol="0">
                <a:spAutoFit/>
              </a:bodyPr>
              <a:lstStyle/>
              <a:p>
                <a:pPr fontAlgn="base">
                  <a:spcBef>
                    <a:spcPct val="0"/>
                  </a:spcBef>
                  <a:spcAft>
                    <a:spcPct val="0"/>
                  </a:spcAft>
                </a:pPr>
                <a:r>
                  <a:rPr lang="de-CH" dirty="0">
                    <a:solidFill>
                      <a:prstClr val="white"/>
                    </a:solidFill>
                    <a:latin typeface="Arial" panose="020B0604020202020204" pitchFamily="34" charset="0"/>
                    <a:cs typeface="Arial" panose="020B0604020202020204" pitchFamily="34" charset="0"/>
                  </a:rPr>
                  <a:t>1 mm</a:t>
                </a:r>
                <a:endParaRPr lang="en-US" dirty="0">
                  <a:solidFill>
                    <a:prstClr val="white"/>
                  </a:solidFill>
                  <a:latin typeface="Arial" panose="020B0604020202020204" pitchFamily="34" charset="0"/>
                  <a:cs typeface="Arial" panose="020B0604020202020204" pitchFamily="34" charset="0"/>
                </a:endParaRPr>
              </a:p>
            </p:txBody>
          </p:sp>
          <p:sp>
            <p:nvSpPr>
              <p:cNvPr id="395" name="TextBox 394"/>
              <p:cNvSpPr txBox="1"/>
              <p:nvPr/>
            </p:nvSpPr>
            <p:spPr>
              <a:xfrm>
                <a:off x="3250941" y="290880"/>
                <a:ext cx="1165706" cy="958662"/>
              </a:xfrm>
              <a:prstGeom prst="rect">
                <a:avLst/>
              </a:prstGeom>
              <a:noFill/>
            </p:spPr>
            <p:txBody>
              <a:bodyPr wrap="none" rtlCol="0">
                <a:spAutoFit/>
              </a:bodyPr>
              <a:lstStyle/>
              <a:p>
                <a:pPr fontAlgn="base">
                  <a:spcBef>
                    <a:spcPct val="0"/>
                  </a:spcBef>
                  <a:spcAft>
                    <a:spcPct val="0"/>
                  </a:spcAft>
                </a:pPr>
                <a:r>
                  <a:rPr lang="de-CH" sz="2400" dirty="0">
                    <a:solidFill>
                      <a:prstClr val="white"/>
                    </a:solidFill>
                    <a:latin typeface="Arial" panose="020B0604020202020204" pitchFamily="34" charset="0"/>
                    <a:cs typeface="Arial" panose="020B0604020202020204" pitchFamily="34" charset="0"/>
                  </a:rPr>
                  <a:t>V1</a:t>
                </a:r>
                <a:endParaRPr lang="en-US" sz="2400" dirty="0">
                  <a:solidFill>
                    <a:prstClr val="white"/>
                  </a:solidFill>
                  <a:latin typeface="Arial" panose="020B0604020202020204" pitchFamily="34" charset="0"/>
                  <a:cs typeface="Arial" panose="020B0604020202020204" pitchFamily="34" charset="0"/>
                </a:endParaRPr>
              </a:p>
            </p:txBody>
          </p:sp>
        </p:grpSp>
        <p:sp>
          <p:nvSpPr>
            <p:cNvPr id="394" name="TextBox 393"/>
            <p:cNvSpPr txBox="1"/>
            <p:nvPr/>
          </p:nvSpPr>
          <p:spPr>
            <a:xfrm>
              <a:off x="6886084" y="5889972"/>
              <a:ext cx="1142300" cy="923330"/>
            </a:xfrm>
            <a:prstGeom prst="rect">
              <a:avLst/>
            </a:prstGeom>
            <a:noFill/>
          </p:spPr>
          <p:txBody>
            <a:bodyPr wrap="none" rtlCol="0">
              <a:spAutoFit/>
            </a:bodyPr>
            <a:lstStyle/>
            <a:p>
              <a:pPr fontAlgn="base">
                <a:spcBef>
                  <a:spcPct val="0"/>
                </a:spcBef>
                <a:spcAft>
                  <a:spcPct val="0"/>
                </a:spcAft>
              </a:pPr>
              <a:r>
                <a:rPr lang="de-CH" b="1" dirty="0">
                  <a:solidFill>
                    <a:srgbClr val="00B050"/>
                  </a:solidFill>
                  <a:latin typeface="Arial" panose="020B0604020202020204" pitchFamily="34" charset="0"/>
                  <a:cs typeface="Arial" panose="020B0604020202020204" pitchFamily="34" charset="0"/>
                </a:rPr>
                <a:t>AL 15%</a:t>
              </a:r>
              <a:r>
                <a:rPr lang="de-CH" dirty="0">
                  <a:solidFill>
                    <a:prstClr val="black"/>
                  </a:solidFill>
                  <a:latin typeface="Arial" panose="020B0604020202020204" pitchFamily="34" charset="0"/>
                  <a:cs typeface="Arial" panose="020B0604020202020204" pitchFamily="34" charset="0"/>
                </a:rPr>
                <a:t>, </a:t>
              </a:r>
            </a:p>
            <a:p>
              <a:pPr fontAlgn="base">
                <a:spcBef>
                  <a:spcPct val="0"/>
                </a:spcBef>
                <a:spcAft>
                  <a:spcPct val="0"/>
                </a:spcAft>
              </a:pPr>
              <a:r>
                <a:rPr lang="de-CH" b="1" dirty="0">
                  <a:solidFill>
                    <a:srgbClr val="FF0000"/>
                  </a:solidFill>
                  <a:latin typeface="Arial" panose="020B0604020202020204" pitchFamily="34" charset="0"/>
                  <a:cs typeface="Arial" panose="020B0604020202020204" pitchFamily="34" charset="0"/>
                </a:rPr>
                <a:t>PM 18% </a:t>
              </a:r>
            </a:p>
            <a:p>
              <a:pPr fontAlgn="base">
                <a:spcBef>
                  <a:spcPct val="0"/>
                </a:spcBef>
                <a:spcAft>
                  <a:spcPct val="0"/>
                </a:spcAft>
              </a:pPr>
              <a:r>
                <a:rPr lang="de-CH" b="1" dirty="0">
                  <a:solidFill>
                    <a:srgbClr val="FFC000"/>
                  </a:solidFill>
                  <a:latin typeface="Arial" panose="020B0604020202020204" pitchFamily="34" charset="0"/>
                  <a:cs typeface="Arial" panose="020B0604020202020204" pitchFamily="34" charset="0"/>
                </a:rPr>
                <a:t>DL 2%</a:t>
              </a:r>
              <a:endParaRPr lang="en-GB" b="1" dirty="0">
                <a:solidFill>
                  <a:srgbClr val="FFC000"/>
                </a:solidFill>
                <a:latin typeface="Arial" panose="020B0604020202020204" pitchFamily="34" charset="0"/>
                <a:cs typeface="Arial" panose="020B0604020202020204" pitchFamily="34" charset="0"/>
              </a:endParaRPr>
            </a:p>
          </p:txBody>
        </p:sp>
      </p:grpSp>
      <p:grpSp>
        <p:nvGrpSpPr>
          <p:cNvPr id="39" name="Group 38"/>
          <p:cNvGrpSpPr/>
          <p:nvPr/>
        </p:nvGrpSpPr>
        <p:grpSpPr>
          <a:xfrm>
            <a:off x="1187640" y="1268760"/>
            <a:ext cx="1744039" cy="1700748"/>
            <a:chOff x="2836113" y="2574411"/>
            <a:chExt cx="1744039" cy="1700748"/>
          </a:xfrm>
        </p:grpSpPr>
        <p:grpSp>
          <p:nvGrpSpPr>
            <p:cNvPr id="40" name="Group 39"/>
            <p:cNvGrpSpPr/>
            <p:nvPr/>
          </p:nvGrpSpPr>
          <p:grpSpPr>
            <a:xfrm rot="20497154" flipH="1">
              <a:off x="2836113" y="2574411"/>
              <a:ext cx="1660462" cy="1660462"/>
              <a:chOff x="2821133" y="2545806"/>
              <a:chExt cx="1660462" cy="1660462"/>
            </a:xfrm>
          </p:grpSpPr>
          <p:sp>
            <p:nvSpPr>
              <p:cNvPr id="47" name="Rectangle 128"/>
              <p:cNvSpPr>
                <a:spLocks noChangeArrowheads="1"/>
              </p:cNvSpPr>
              <p:nvPr/>
            </p:nvSpPr>
            <p:spPr bwMode="auto">
              <a:xfrm>
                <a:off x="3803795" y="3799929"/>
                <a:ext cx="274319"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48" name="Rectangle 129"/>
              <p:cNvSpPr>
                <a:spLocks noChangeArrowheads="1"/>
              </p:cNvSpPr>
              <p:nvPr/>
            </p:nvSpPr>
            <p:spPr bwMode="auto">
              <a:xfrm>
                <a:off x="3803795" y="3799929"/>
                <a:ext cx="2743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pic>
            <p:nvPicPr>
              <p:cNvPr id="49" name="Picture 1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821133" y="2545806"/>
                <a:ext cx="1660462" cy="16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135"/>
              <p:cNvSpPr>
                <a:spLocks noEditPoints="1"/>
              </p:cNvSpPr>
              <p:nvPr/>
            </p:nvSpPr>
            <p:spPr bwMode="auto">
              <a:xfrm>
                <a:off x="3264045" y="2995068"/>
                <a:ext cx="1021310" cy="1083055"/>
              </a:xfrm>
              <a:custGeom>
                <a:avLst/>
                <a:gdLst>
                  <a:gd name="T0" fmla="*/ 197 w 259"/>
                  <a:gd name="T1" fmla="*/ 237 h 275"/>
                  <a:gd name="T2" fmla="*/ 205 w 259"/>
                  <a:gd name="T3" fmla="*/ 231 h 275"/>
                  <a:gd name="T4" fmla="*/ 218 w 259"/>
                  <a:gd name="T5" fmla="*/ 222 h 275"/>
                  <a:gd name="T6" fmla="*/ 231 w 259"/>
                  <a:gd name="T7" fmla="*/ 211 h 275"/>
                  <a:gd name="T8" fmla="*/ 243 w 259"/>
                  <a:gd name="T9" fmla="*/ 200 h 275"/>
                  <a:gd name="T10" fmla="*/ 250 w 259"/>
                  <a:gd name="T11" fmla="*/ 186 h 275"/>
                  <a:gd name="T12" fmla="*/ 254 w 259"/>
                  <a:gd name="T13" fmla="*/ 164 h 275"/>
                  <a:gd name="T14" fmla="*/ 258 w 259"/>
                  <a:gd name="T15" fmla="*/ 163 h 275"/>
                  <a:gd name="T16" fmla="*/ 253 w 259"/>
                  <a:gd name="T17" fmla="*/ 148 h 275"/>
                  <a:gd name="T18" fmla="*/ 245 w 259"/>
                  <a:gd name="T19" fmla="*/ 133 h 275"/>
                  <a:gd name="T20" fmla="*/ 233 w 259"/>
                  <a:gd name="T21" fmla="*/ 122 h 275"/>
                  <a:gd name="T22" fmla="*/ 221 w 259"/>
                  <a:gd name="T23" fmla="*/ 111 h 275"/>
                  <a:gd name="T24" fmla="*/ 209 w 259"/>
                  <a:gd name="T25" fmla="*/ 101 h 275"/>
                  <a:gd name="T26" fmla="*/ 196 w 259"/>
                  <a:gd name="T27" fmla="*/ 91 h 275"/>
                  <a:gd name="T28" fmla="*/ 183 w 259"/>
                  <a:gd name="T29" fmla="*/ 81 h 275"/>
                  <a:gd name="T30" fmla="*/ 177 w 259"/>
                  <a:gd name="T31" fmla="*/ 76 h 275"/>
                  <a:gd name="T32" fmla="*/ 162 w 259"/>
                  <a:gd name="T33" fmla="*/ 70 h 275"/>
                  <a:gd name="T34" fmla="*/ 150 w 259"/>
                  <a:gd name="T35" fmla="*/ 60 h 275"/>
                  <a:gd name="T36" fmla="*/ 137 w 259"/>
                  <a:gd name="T37" fmla="*/ 50 h 275"/>
                  <a:gd name="T38" fmla="*/ 125 w 259"/>
                  <a:gd name="T39" fmla="*/ 40 h 275"/>
                  <a:gd name="T40" fmla="*/ 112 w 259"/>
                  <a:gd name="T41" fmla="*/ 30 h 275"/>
                  <a:gd name="T42" fmla="*/ 100 w 259"/>
                  <a:gd name="T43" fmla="*/ 19 h 275"/>
                  <a:gd name="T44" fmla="*/ 87 w 259"/>
                  <a:gd name="T45" fmla="*/ 10 h 275"/>
                  <a:gd name="T46" fmla="*/ 73 w 259"/>
                  <a:gd name="T47" fmla="*/ 4 h 275"/>
                  <a:gd name="T48" fmla="*/ 66 w 259"/>
                  <a:gd name="T49" fmla="*/ 4 h 275"/>
                  <a:gd name="T50" fmla="*/ 51 w 259"/>
                  <a:gd name="T51" fmla="*/ 8 h 275"/>
                  <a:gd name="T52" fmla="*/ 39 w 259"/>
                  <a:gd name="T53" fmla="*/ 17 h 275"/>
                  <a:gd name="T54" fmla="*/ 30 w 259"/>
                  <a:gd name="T55" fmla="*/ 24 h 275"/>
                  <a:gd name="T56" fmla="*/ 25 w 259"/>
                  <a:gd name="T57" fmla="*/ 36 h 275"/>
                  <a:gd name="T58" fmla="*/ 22 w 259"/>
                  <a:gd name="T59" fmla="*/ 52 h 275"/>
                  <a:gd name="T60" fmla="*/ 20 w 259"/>
                  <a:gd name="T61" fmla="*/ 68 h 275"/>
                  <a:gd name="T62" fmla="*/ 19 w 259"/>
                  <a:gd name="T63" fmla="*/ 84 h 275"/>
                  <a:gd name="T64" fmla="*/ 18 w 259"/>
                  <a:gd name="T65" fmla="*/ 100 h 275"/>
                  <a:gd name="T66" fmla="*/ 20 w 259"/>
                  <a:gd name="T67" fmla="*/ 116 h 275"/>
                  <a:gd name="T68" fmla="*/ 16 w 259"/>
                  <a:gd name="T69" fmla="*/ 140 h 275"/>
                  <a:gd name="T70" fmla="*/ 14 w 259"/>
                  <a:gd name="T71" fmla="*/ 156 h 275"/>
                  <a:gd name="T72" fmla="*/ 11 w 259"/>
                  <a:gd name="T73" fmla="*/ 172 h 275"/>
                  <a:gd name="T74" fmla="*/ 10 w 259"/>
                  <a:gd name="T75" fmla="*/ 188 h 275"/>
                  <a:gd name="T76" fmla="*/ 6 w 259"/>
                  <a:gd name="T77" fmla="*/ 186 h 275"/>
                  <a:gd name="T78" fmla="*/ 7 w 259"/>
                  <a:gd name="T79" fmla="*/ 203 h 275"/>
                  <a:gd name="T80" fmla="*/ 5 w 259"/>
                  <a:gd name="T81" fmla="*/ 219 h 275"/>
                  <a:gd name="T82" fmla="*/ 4 w 259"/>
                  <a:gd name="T83" fmla="*/ 235 h 275"/>
                  <a:gd name="T84" fmla="*/ 0 w 259"/>
                  <a:gd name="T85" fmla="*/ 235 h 275"/>
                  <a:gd name="T86" fmla="*/ 3 w 259"/>
                  <a:gd name="T87" fmla="*/ 251 h 275"/>
                  <a:gd name="T88" fmla="*/ 11 w 259"/>
                  <a:gd name="T89" fmla="*/ 266 h 275"/>
                  <a:gd name="T90" fmla="*/ 19 w 259"/>
                  <a:gd name="T91" fmla="*/ 270 h 275"/>
                  <a:gd name="T92" fmla="*/ 35 w 259"/>
                  <a:gd name="T93" fmla="*/ 269 h 275"/>
                  <a:gd name="T94" fmla="*/ 58 w 259"/>
                  <a:gd name="T95" fmla="*/ 271 h 275"/>
                  <a:gd name="T96" fmla="*/ 59 w 259"/>
                  <a:gd name="T97" fmla="*/ 271 h 275"/>
                  <a:gd name="T98" fmla="*/ 75 w 259"/>
                  <a:gd name="T99" fmla="*/ 270 h 275"/>
                  <a:gd name="T100" fmla="*/ 91 w 259"/>
                  <a:gd name="T101" fmla="*/ 269 h 275"/>
                  <a:gd name="T102" fmla="*/ 107 w 259"/>
                  <a:gd name="T103" fmla="*/ 268 h 275"/>
                  <a:gd name="T104" fmla="*/ 122 w 259"/>
                  <a:gd name="T105" fmla="*/ 265 h 275"/>
                  <a:gd name="T106" fmla="*/ 138 w 259"/>
                  <a:gd name="T107" fmla="*/ 261 h 275"/>
                  <a:gd name="T108" fmla="*/ 153 w 259"/>
                  <a:gd name="T109" fmla="*/ 256 h 275"/>
                  <a:gd name="T110" fmla="*/ 167 w 259"/>
                  <a:gd name="T111" fmla="*/ 250 h 275"/>
                  <a:gd name="T112" fmla="*/ 181 w 259"/>
                  <a:gd name="T113" fmla="*/ 24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275">
                    <a:moveTo>
                      <a:pt x="197" y="232"/>
                    </a:moveTo>
                    <a:cubicBezTo>
                      <a:pt x="196" y="233"/>
                      <a:pt x="195" y="233"/>
                      <a:pt x="194" y="234"/>
                    </a:cubicBezTo>
                    <a:cubicBezTo>
                      <a:pt x="192" y="235"/>
                      <a:pt x="190" y="236"/>
                      <a:pt x="188" y="238"/>
                    </a:cubicBezTo>
                    <a:cubicBezTo>
                      <a:pt x="190" y="241"/>
                      <a:pt x="190" y="241"/>
                      <a:pt x="190" y="241"/>
                    </a:cubicBezTo>
                    <a:cubicBezTo>
                      <a:pt x="192" y="240"/>
                      <a:pt x="194" y="238"/>
                      <a:pt x="197" y="237"/>
                    </a:cubicBezTo>
                    <a:cubicBezTo>
                      <a:pt x="197" y="236"/>
                      <a:pt x="198" y="236"/>
                      <a:pt x="199" y="236"/>
                    </a:cubicBezTo>
                    <a:lnTo>
                      <a:pt x="197" y="232"/>
                    </a:lnTo>
                    <a:close/>
                    <a:moveTo>
                      <a:pt x="210" y="223"/>
                    </a:moveTo>
                    <a:cubicBezTo>
                      <a:pt x="207" y="225"/>
                      <a:pt x="205" y="226"/>
                      <a:pt x="203" y="228"/>
                    </a:cubicBezTo>
                    <a:cubicBezTo>
                      <a:pt x="205" y="231"/>
                      <a:pt x="205" y="231"/>
                      <a:pt x="205" y="231"/>
                    </a:cubicBezTo>
                    <a:cubicBezTo>
                      <a:pt x="208" y="230"/>
                      <a:pt x="210" y="228"/>
                      <a:pt x="212" y="226"/>
                    </a:cubicBezTo>
                    <a:lnTo>
                      <a:pt x="210" y="223"/>
                    </a:lnTo>
                    <a:close/>
                    <a:moveTo>
                      <a:pt x="222" y="213"/>
                    </a:moveTo>
                    <a:cubicBezTo>
                      <a:pt x="220" y="215"/>
                      <a:pt x="218" y="217"/>
                      <a:pt x="216" y="218"/>
                    </a:cubicBezTo>
                    <a:cubicBezTo>
                      <a:pt x="218" y="222"/>
                      <a:pt x="218" y="222"/>
                      <a:pt x="218" y="222"/>
                    </a:cubicBezTo>
                    <a:cubicBezTo>
                      <a:pt x="221" y="220"/>
                      <a:pt x="223" y="218"/>
                      <a:pt x="225" y="217"/>
                    </a:cubicBezTo>
                    <a:lnTo>
                      <a:pt x="222" y="213"/>
                    </a:lnTo>
                    <a:close/>
                    <a:moveTo>
                      <a:pt x="234" y="203"/>
                    </a:moveTo>
                    <a:cubicBezTo>
                      <a:pt x="232" y="205"/>
                      <a:pt x="230" y="207"/>
                      <a:pt x="228" y="208"/>
                    </a:cubicBezTo>
                    <a:cubicBezTo>
                      <a:pt x="231" y="211"/>
                      <a:pt x="231" y="211"/>
                      <a:pt x="231" y="211"/>
                    </a:cubicBezTo>
                    <a:cubicBezTo>
                      <a:pt x="233" y="210"/>
                      <a:pt x="235" y="208"/>
                      <a:pt x="237" y="206"/>
                    </a:cubicBezTo>
                    <a:lnTo>
                      <a:pt x="234" y="203"/>
                    </a:lnTo>
                    <a:close/>
                    <a:moveTo>
                      <a:pt x="245" y="192"/>
                    </a:moveTo>
                    <a:cubicBezTo>
                      <a:pt x="244" y="194"/>
                      <a:pt x="242" y="196"/>
                      <a:pt x="240" y="198"/>
                    </a:cubicBezTo>
                    <a:cubicBezTo>
                      <a:pt x="243" y="200"/>
                      <a:pt x="243" y="200"/>
                      <a:pt x="243" y="200"/>
                    </a:cubicBezTo>
                    <a:cubicBezTo>
                      <a:pt x="245" y="198"/>
                      <a:pt x="247" y="196"/>
                      <a:pt x="248" y="194"/>
                    </a:cubicBezTo>
                    <a:lnTo>
                      <a:pt x="245" y="192"/>
                    </a:lnTo>
                    <a:close/>
                    <a:moveTo>
                      <a:pt x="253" y="179"/>
                    </a:moveTo>
                    <a:cubicBezTo>
                      <a:pt x="253" y="181"/>
                      <a:pt x="252" y="183"/>
                      <a:pt x="250" y="185"/>
                    </a:cubicBezTo>
                    <a:cubicBezTo>
                      <a:pt x="250" y="186"/>
                      <a:pt x="250" y="186"/>
                      <a:pt x="250" y="186"/>
                    </a:cubicBezTo>
                    <a:cubicBezTo>
                      <a:pt x="253" y="188"/>
                      <a:pt x="253" y="188"/>
                      <a:pt x="253" y="188"/>
                    </a:cubicBezTo>
                    <a:cubicBezTo>
                      <a:pt x="254" y="187"/>
                      <a:pt x="254" y="187"/>
                      <a:pt x="254" y="187"/>
                    </a:cubicBezTo>
                    <a:cubicBezTo>
                      <a:pt x="255" y="185"/>
                      <a:pt x="256" y="182"/>
                      <a:pt x="257" y="180"/>
                    </a:cubicBezTo>
                    <a:lnTo>
                      <a:pt x="253" y="179"/>
                    </a:lnTo>
                    <a:close/>
                    <a:moveTo>
                      <a:pt x="254" y="164"/>
                    </a:moveTo>
                    <a:cubicBezTo>
                      <a:pt x="254" y="166"/>
                      <a:pt x="255" y="168"/>
                      <a:pt x="255" y="171"/>
                    </a:cubicBezTo>
                    <a:cubicBezTo>
                      <a:pt x="255" y="171"/>
                      <a:pt x="255" y="171"/>
                      <a:pt x="255" y="172"/>
                    </a:cubicBezTo>
                    <a:cubicBezTo>
                      <a:pt x="259" y="172"/>
                      <a:pt x="259" y="172"/>
                      <a:pt x="259" y="172"/>
                    </a:cubicBezTo>
                    <a:cubicBezTo>
                      <a:pt x="259" y="171"/>
                      <a:pt x="259" y="171"/>
                      <a:pt x="259" y="171"/>
                    </a:cubicBezTo>
                    <a:cubicBezTo>
                      <a:pt x="259" y="168"/>
                      <a:pt x="258" y="166"/>
                      <a:pt x="258" y="163"/>
                    </a:cubicBezTo>
                    <a:lnTo>
                      <a:pt x="254" y="164"/>
                    </a:lnTo>
                    <a:close/>
                    <a:moveTo>
                      <a:pt x="249" y="149"/>
                    </a:moveTo>
                    <a:cubicBezTo>
                      <a:pt x="250" y="152"/>
                      <a:pt x="251" y="154"/>
                      <a:pt x="252" y="157"/>
                    </a:cubicBezTo>
                    <a:cubicBezTo>
                      <a:pt x="256" y="155"/>
                      <a:pt x="256" y="155"/>
                      <a:pt x="256" y="155"/>
                    </a:cubicBezTo>
                    <a:cubicBezTo>
                      <a:pt x="255" y="153"/>
                      <a:pt x="254" y="150"/>
                      <a:pt x="253" y="148"/>
                    </a:cubicBezTo>
                    <a:lnTo>
                      <a:pt x="249" y="149"/>
                    </a:lnTo>
                    <a:close/>
                    <a:moveTo>
                      <a:pt x="241" y="136"/>
                    </a:moveTo>
                    <a:cubicBezTo>
                      <a:pt x="243" y="138"/>
                      <a:pt x="245" y="140"/>
                      <a:pt x="246" y="142"/>
                    </a:cubicBezTo>
                    <a:cubicBezTo>
                      <a:pt x="249" y="140"/>
                      <a:pt x="249" y="140"/>
                      <a:pt x="249" y="140"/>
                    </a:cubicBezTo>
                    <a:cubicBezTo>
                      <a:pt x="248" y="138"/>
                      <a:pt x="246" y="136"/>
                      <a:pt x="245" y="133"/>
                    </a:cubicBezTo>
                    <a:lnTo>
                      <a:pt x="241" y="136"/>
                    </a:lnTo>
                    <a:close/>
                    <a:moveTo>
                      <a:pt x="230" y="125"/>
                    </a:moveTo>
                    <a:cubicBezTo>
                      <a:pt x="233" y="127"/>
                      <a:pt x="234" y="129"/>
                      <a:pt x="236" y="130"/>
                    </a:cubicBezTo>
                    <a:cubicBezTo>
                      <a:pt x="239" y="127"/>
                      <a:pt x="239" y="127"/>
                      <a:pt x="239" y="127"/>
                    </a:cubicBezTo>
                    <a:cubicBezTo>
                      <a:pt x="237" y="126"/>
                      <a:pt x="235" y="124"/>
                      <a:pt x="233" y="122"/>
                    </a:cubicBezTo>
                    <a:lnTo>
                      <a:pt x="230" y="125"/>
                    </a:lnTo>
                    <a:close/>
                    <a:moveTo>
                      <a:pt x="219" y="114"/>
                    </a:moveTo>
                    <a:cubicBezTo>
                      <a:pt x="221" y="116"/>
                      <a:pt x="223" y="118"/>
                      <a:pt x="225" y="119"/>
                    </a:cubicBezTo>
                    <a:cubicBezTo>
                      <a:pt x="227" y="116"/>
                      <a:pt x="227" y="116"/>
                      <a:pt x="227" y="116"/>
                    </a:cubicBezTo>
                    <a:cubicBezTo>
                      <a:pt x="226" y="115"/>
                      <a:pt x="223" y="113"/>
                      <a:pt x="221" y="111"/>
                    </a:cubicBezTo>
                    <a:lnTo>
                      <a:pt x="219" y="114"/>
                    </a:lnTo>
                    <a:close/>
                    <a:moveTo>
                      <a:pt x="206" y="104"/>
                    </a:moveTo>
                    <a:cubicBezTo>
                      <a:pt x="208" y="106"/>
                      <a:pt x="211" y="107"/>
                      <a:pt x="213" y="109"/>
                    </a:cubicBezTo>
                    <a:cubicBezTo>
                      <a:pt x="215" y="106"/>
                      <a:pt x="215" y="106"/>
                      <a:pt x="215" y="106"/>
                    </a:cubicBezTo>
                    <a:cubicBezTo>
                      <a:pt x="213" y="104"/>
                      <a:pt x="211" y="103"/>
                      <a:pt x="209" y="101"/>
                    </a:cubicBezTo>
                    <a:lnTo>
                      <a:pt x="206" y="104"/>
                    </a:lnTo>
                    <a:close/>
                    <a:moveTo>
                      <a:pt x="194" y="94"/>
                    </a:moveTo>
                    <a:cubicBezTo>
                      <a:pt x="196" y="96"/>
                      <a:pt x="198" y="97"/>
                      <a:pt x="200" y="99"/>
                    </a:cubicBezTo>
                    <a:cubicBezTo>
                      <a:pt x="202" y="96"/>
                      <a:pt x="202" y="96"/>
                      <a:pt x="202" y="96"/>
                    </a:cubicBezTo>
                    <a:cubicBezTo>
                      <a:pt x="200" y="94"/>
                      <a:pt x="198" y="93"/>
                      <a:pt x="196" y="91"/>
                    </a:cubicBezTo>
                    <a:lnTo>
                      <a:pt x="194" y="94"/>
                    </a:lnTo>
                    <a:close/>
                    <a:moveTo>
                      <a:pt x="181" y="84"/>
                    </a:moveTo>
                    <a:cubicBezTo>
                      <a:pt x="183" y="86"/>
                      <a:pt x="185" y="88"/>
                      <a:pt x="187" y="89"/>
                    </a:cubicBezTo>
                    <a:cubicBezTo>
                      <a:pt x="190" y="86"/>
                      <a:pt x="190" y="86"/>
                      <a:pt x="190" y="86"/>
                    </a:cubicBezTo>
                    <a:cubicBezTo>
                      <a:pt x="188" y="85"/>
                      <a:pt x="186" y="83"/>
                      <a:pt x="183" y="81"/>
                    </a:cubicBezTo>
                    <a:lnTo>
                      <a:pt x="181" y="84"/>
                    </a:lnTo>
                    <a:close/>
                    <a:moveTo>
                      <a:pt x="168" y="75"/>
                    </a:moveTo>
                    <a:cubicBezTo>
                      <a:pt x="169" y="75"/>
                      <a:pt x="170" y="76"/>
                      <a:pt x="171" y="76"/>
                    </a:cubicBezTo>
                    <a:cubicBezTo>
                      <a:pt x="172" y="77"/>
                      <a:pt x="173" y="78"/>
                      <a:pt x="175" y="80"/>
                    </a:cubicBezTo>
                    <a:cubicBezTo>
                      <a:pt x="177" y="76"/>
                      <a:pt x="177" y="76"/>
                      <a:pt x="177" y="76"/>
                    </a:cubicBezTo>
                    <a:cubicBezTo>
                      <a:pt x="176" y="75"/>
                      <a:pt x="174" y="74"/>
                      <a:pt x="173" y="73"/>
                    </a:cubicBezTo>
                    <a:cubicBezTo>
                      <a:pt x="172" y="73"/>
                      <a:pt x="172" y="72"/>
                      <a:pt x="171" y="71"/>
                    </a:cubicBezTo>
                    <a:cubicBezTo>
                      <a:pt x="168" y="75"/>
                      <a:pt x="168" y="75"/>
                      <a:pt x="168" y="75"/>
                    </a:cubicBezTo>
                    <a:close/>
                    <a:moveTo>
                      <a:pt x="156" y="65"/>
                    </a:moveTo>
                    <a:cubicBezTo>
                      <a:pt x="158" y="66"/>
                      <a:pt x="160" y="68"/>
                      <a:pt x="162" y="70"/>
                    </a:cubicBezTo>
                    <a:cubicBezTo>
                      <a:pt x="165" y="66"/>
                      <a:pt x="165" y="66"/>
                      <a:pt x="165" y="66"/>
                    </a:cubicBezTo>
                    <a:cubicBezTo>
                      <a:pt x="163" y="65"/>
                      <a:pt x="161" y="63"/>
                      <a:pt x="158" y="61"/>
                    </a:cubicBezTo>
                    <a:lnTo>
                      <a:pt x="156" y="65"/>
                    </a:lnTo>
                    <a:close/>
                    <a:moveTo>
                      <a:pt x="143" y="55"/>
                    </a:moveTo>
                    <a:cubicBezTo>
                      <a:pt x="146" y="56"/>
                      <a:pt x="148" y="58"/>
                      <a:pt x="150" y="60"/>
                    </a:cubicBezTo>
                    <a:cubicBezTo>
                      <a:pt x="152" y="56"/>
                      <a:pt x="152" y="56"/>
                      <a:pt x="152" y="56"/>
                    </a:cubicBezTo>
                    <a:cubicBezTo>
                      <a:pt x="150" y="55"/>
                      <a:pt x="148" y="53"/>
                      <a:pt x="146" y="51"/>
                    </a:cubicBezTo>
                    <a:lnTo>
                      <a:pt x="143" y="55"/>
                    </a:lnTo>
                    <a:close/>
                    <a:moveTo>
                      <a:pt x="131" y="45"/>
                    </a:moveTo>
                    <a:cubicBezTo>
                      <a:pt x="133" y="46"/>
                      <a:pt x="135" y="48"/>
                      <a:pt x="137" y="50"/>
                    </a:cubicBezTo>
                    <a:cubicBezTo>
                      <a:pt x="140" y="46"/>
                      <a:pt x="140" y="46"/>
                      <a:pt x="140" y="46"/>
                    </a:cubicBezTo>
                    <a:cubicBezTo>
                      <a:pt x="138" y="45"/>
                      <a:pt x="135" y="43"/>
                      <a:pt x="133" y="41"/>
                    </a:cubicBezTo>
                    <a:lnTo>
                      <a:pt x="131" y="45"/>
                    </a:lnTo>
                    <a:close/>
                    <a:moveTo>
                      <a:pt x="118" y="35"/>
                    </a:moveTo>
                    <a:cubicBezTo>
                      <a:pt x="120" y="36"/>
                      <a:pt x="123" y="38"/>
                      <a:pt x="125" y="40"/>
                    </a:cubicBezTo>
                    <a:cubicBezTo>
                      <a:pt x="127" y="36"/>
                      <a:pt x="127" y="36"/>
                      <a:pt x="127" y="36"/>
                    </a:cubicBezTo>
                    <a:cubicBezTo>
                      <a:pt x="125" y="35"/>
                      <a:pt x="123" y="33"/>
                      <a:pt x="121" y="31"/>
                    </a:cubicBezTo>
                    <a:cubicBezTo>
                      <a:pt x="118" y="35"/>
                      <a:pt x="118" y="35"/>
                      <a:pt x="118" y="35"/>
                    </a:cubicBezTo>
                    <a:close/>
                    <a:moveTo>
                      <a:pt x="106" y="25"/>
                    </a:moveTo>
                    <a:cubicBezTo>
                      <a:pt x="108" y="26"/>
                      <a:pt x="110" y="28"/>
                      <a:pt x="112" y="30"/>
                    </a:cubicBezTo>
                    <a:cubicBezTo>
                      <a:pt x="115" y="27"/>
                      <a:pt x="115" y="27"/>
                      <a:pt x="115" y="27"/>
                    </a:cubicBezTo>
                    <a:cubicBezTo>
                      <a:pt x="112" y="25"/>
                      <a:pt x="110" y="23"/>
                      <a:pt x="108" y="21"/>
                    </a:cubicBezTo>
                    <a:lnTo>
                      <a:pt x="106" y="25"/>
                    </a:lnTo>
                    <a:close/>
                    <a:moveTo>
                      <a:pt x="94" y="14"/>
                    </a:moveTo>
                    <a:cubicBezTo>
                      <a:pt x="96" y="16"/>
                      <a:pt x="98" y="18"/>
                      <a:pt x="100" y="19"/>
                    </a:cubicBezTo>
                    <a:cubicBezTo>
                      <a:pt x="102" y="16"/>
                      <a:pt x="102" y="16"/>
                      <a:pt x="102" y="16"/>
                    </a:cubicBezTo>
                    <a:cubicBezTo>
                      <a:pt x="100" y="14"/>
                      <a:pt x="98" y="13"/>
                      <a:pt x="96" y="11"/>
                    </a:cubicBezTo>
                    <a:lnTo>
                      <a:pt x="94" y="14"/>
                    </a:lnTo>
                    <a:close/>
                    <a:moveTo>
                      <a:pt x="81" y="6"/>
                    </a:moveTo>
                    <a:cubicBezTo>
                      <a:pt x="83" y="7"/>
                      <a:pt x="85" y="8"/>
                      <a:pt x="87" y="10"/>
                    </a:cubicBezTo>
                    <a:cubicBezTo>
                      <a:pt x="90" y="6"/>
                      <a:pt x="90" y="6"/>
                      <a:pt x="90" y="6"/>
                    </a:cubicBezTo>
                    <a:cubicBezTo>
                      <a:pt x="87" y="5"/>
                      <a:pt x="85" y="3"/>
                      <a:pt x="82" y="2"/>
                    </a:cubicBezTo>
                    <a:lnTo>
                      <a:pt x="81" y="6"/>
                    </a:lnTo>
                    <a:close/>
                    <a:moveTo>
                      <a:pt x="66" y="4"/>
                    </a:moveTo>
                    <a:cubicBezTo>
                      <a:pt x="68" y="4"/>
                      <a:pt x="71" y="4"/>
                      <a:pt x="73" y="4"/>
                    </a:cubicBezTo>
                    <a:cubicBezTo>
                      <a:pt x="73" y="4"/>
                      <a:pt x="74" y="4"/>
                      <a:pt x="74" y="4"/>
                    </a:cubicBezTo>
                    <a:cubicBezTo>
                      <a:pt x="74" y="0"/>
                      <a:pt x="74" y="0"/>
                      <a:pt x="74" y="0"/>
                    </a:cubicBezTo>
                    <a:cubicBezTo>
                      <a:pt x="74" y="0"/>
                      <a:pt x="73" y="0"/>
                      <a:pt x="73" y="0"/>
                    </a:cubicBezTo>
                    <a:cubicBezTo>
                      <a:pt x="70" y="0"/>
                      <a:pt x="68" y="0"/>
                      <a:pt x="66" y="0"/>
                    </a:cubicBezTo>
                    <a:lnTo>
                      <a:pt x="66" y="4"/>
                    </a:lnTo>
                    <a:close/>
                    <a:moveTo>
                      <a:pt x="51" y="8"/>
                    </a:moveTo>
                    <a:cubicBezTo>
                      <a:pt x="54" y="7"/>
                      <a:pt x="56" y="6"/>
                      <a:pt x="59" y="5"/>
                    </a:cubicBezTo>
                    <a:cubicBezTo>
                      <a:pt x="58" y="2"/>
                      <a:pt x="58" y="2"/>
                      <a:pt x="58" y="2"/>
                    </a:cubicBezTo>
                    <a:cubicBezTo>
                      <a:pt x="55" y="2"/>
                      <a:pt x="52" y="3"/>
                      <a:pt x="50" y="4"/>
                    </a:cubicBezTo>
                    <a:lnTo>
                      <a:pt x="51" y="8"/>
                    </a:lnTo>
                    <a:close/>
                    <a:moveTo>
                      <a:pt x="39" y="17"/>
                    </a:moveTo>
                    <a:cubicBezTo>
                      <a:pt x="41" y="15"/>
                      <a:pt x="43" y="13"/>
                      <a:pt x="45" y="12"/>
                    </a:cubicBezTo>
                    <a:cubicBezTo>
                      <a:pt x="43" y="8"/>
                      <a:pt x="43" y="8"/>
                      <a:pt x="43" y="8"/>
                    </a:cubicBezTo>
                    <a:cubicBezTo>
                      <a:pt x="40" y="10"/>
                      <a:pt x="38" y="12"/>
                      <a:pt x="36" y="14"/>
                    </a:cubicBezTo>
                    <a:lnTo>
                      <a:pt x="39" y="17"/>
                    </a:lnTo>
                    <a:close/>
                    <a:moveTo>
                      <a:pt x="31" y="30"/>
                    </a:moveTo>
                    <a:cubicBezTo>
                      <a:pt x="32" y="28"/>
                      <a:pt x="33" y="27"/>
                      <a:pt x="33" y="26"/>
                    </a:cubicBezTo>
                    <a:cubicBezTo>
                      <a:pt x="34" y="25"/>
                      <a:pt x="34" y="24"/>
                      <a:pt x="35" y="23"/>
                    </a:cubicBezTo>
                    <a:cubicBezTo>
                      <a:pt x="31" y="21"/>
                      <a:pt x="31" y="21"/>
                      <a:pt x="31" y="21"/>
                    </a:cubicBezTo>
                    <a:cubicBezTo>
                      <a:pt x="31" y="22"/>
                      <a:pt x="30" y="23"/>
                      <a:pt x="30" y="24"/>
                    </a:cubicBezTo>
                    <a:cubicBezTo>
                      <a:pt x="29" y="25"/>
                      <a:pt x="28" y="27"/>
                      <a:pt x="28" y="28"/>
                    </a:cubicBezTo>
                    <a:lnTo>
                      <a:pt x="31" y="30"/>
                    </a:lnTo>
                    <a:close/>
                    <a:moveTo>
                      <a:pt x="28" y="45"/>
                    </a:moveTo>
                    <a:cubicBezTo>
                      <a:pt x="28" y="42"/>
                      <a:pt x="29" y="40"/>
                      <a:pt x="29" y="37"/>
                    </a:cubicBezTo>
                    <a:cubicBezTo>
                      <a:pt x="25" y="36"/>
                      <a:pt x="25" y="36"/>
                      <a:pt x="25" y="36"/>
                    </a:cubicBezTo>
                    <a:cubicBezTo>
                      <a:pt x="25" y="39"/>
                      <a:pt x="24" y="41"/>
                      <a:pt x="24" y="44"/>
                    </a:cubicBezTo>
                    <a:lnTo>
                      <a:pt x="28" y="45"/>
                    </a:lnTo>
                    <a:close/>
                    <a:moveTo>
                      <a:pt x="25" y="61"/>
                    </a:moveTo>
                    <a:cubicBezTo>
                      <a:pt x="26" y="58"/>
                      <a:pt x="26" y="55"/>
                      <a:pt x="26" y="53"/>
                    </a:cubicBezTo>
                    <a:cubicBezTo>
                      <a:pt x="22" y="52"/>
                      <a:pt x="22" y="52"/>
                      <a:pt x="22" y="52"/>
                    </a:cubicBezTo>
                    <a:cubicBezTo>
                      <a:pt x="22" y="55"/>
                      <a:pt x="22" y="57"/>
                      <a:pt x="21" y="60"/>
                    </a:cubicBezTo>
                    <a:lnTo>
                      <a:pt x="25" y="61"/>
                    </a:lnTo>
                    <a:close/>
                    <a:moveTo>
                      <a:pt x="24" y="76"/>
                    </a:moveTo>
                    <a:cubicBezTo>
                      <a:pt x="24" y="74"/>
                      <a:pt x="24" y="71"/>
                      <a:pt x="24" y="69"/>
                    </a:cubicBezTo>
                    <a:cubicBezTo>
                      <a:pt x="20" y="68"/>
                      <a:pt x="20" y="68"/>
                      <a:pt x="20" y="68"/>
                    </a:cubicBezTo>
                    <a:cubicBezTo>
                      <a:pt x="20" y="71"/>
                      <a:pt x="20" y="73"/>
                      <a:pt x="20" y="76"/>
                    </a:cubicBezTo>
                    <a:lnTo>
                      <a:pt x="24" y="76"/>
                    </a:lnTo>
                    <a:close/>
                    <a:moveTo>
                      <a:pt x="22" y="92"/>
                    </a:moveTo>
                    <a:cubicBezTo>
                      <a:pt x="22" y="90"/>
                      <a:pt x="23" y="87"/>
                      <a:pt x="23" y="84"/>
                    </a:cubicBezTo>
                    <a:cubicBezTo>
                      <a:pt x="19" y="84"/>
                      <a:pt x="19" y="84"/>
                      <a:pt x="19" y="84"/>
                    </a:cubicBezTo>
                    <a:cubicBezTo>
                      <a:pt x="19" y="87"/>
                      <a:pt x="18" y="89"/>
                      <a:pt x="18" y="92"/>
                    </a:cubicBezTo>
                    <a:lnTo>
                      <a:pt x="22" y="92"/>
                    </a:lnTo>
                    <a:close/>
                    <a:moveTo>
                      <a:pt x="21" y="108"/>
                    </a:moveTo>
                    <a:cubicBezTo>
                      <a:pt x="21" y="106"/>
                      <a:pt x="21" y="103"/>
                      <a:pt x="21" y="100"/>
                    </a:cubicBezTo>
                    <a:cubicBezTo>
                      <a:pt x="18" y="100"/>
                      <a:pt x="18" y="100"/>
                      <a:pt x="18" y="100"/>
                    </a:cubicBezTo>
                    <a:cubicBezTo>
                      <a:pt x="17" y="103"/>
                      <a:pt x="17" y="105"/>
                      <a:pt x="17" y="108"/>
                    </a:cubicBezTo>
                    <a:lnTo>
                      <a:pt x="21" y="108"/>
                    </a:lnTo>
                    <a:close/>
                    <a:moveTo>
                      <a:pt x="19" y="124"/>
                    </a:moveTo>
                    <a:cubicBezTo>
                      <a:pt x="19" y="124"/>
                      <a:pt x="19" y="124"/>
                      <a:pt x="19" y="124"/>
                    </a:cubicBezTo>
                    <a:cubicBezTo>
                      <a:pt x="19" y="121"/>
                      <a:pt x="20" y="119"/>
                      <a:pt x="20" y="116"/>
                    </a:cubicBezTo>
                    <a:cubicBezTo>
                      <a:pt x="16" y="116"/>
                      <a:pt x="16" y="116"/>
                      <a:pt x="16" y="116"/>
                    </a:cubicBezTo>
                    <a:cubicBezTo>
                      <a:pt x="16" y="118"/>
                      <a:pt x="15" y="121"/>
                      <a:pt x="15" y="123"/>
                    </a:cubicBezTo>
                    <a:cubicBezTo>
                      <a:pt x="15" y="124"/>
                      <a:pt x="15" y="124"/>
                      <a:pt x="15" y="124"/>
                    </a:cubicBezTo>
                    <a:lnTo>
                      <a:pt x="19" y="124"/>
                    </a:lnTo>
                    <a:close/>
                    <a:moveTo>
                      <a:pt x="16" y="140"/>
                    </a:moveTo>
                    <a:cubicBezTo>
                      <a:pt x="17" y="138"/>
                      <a:pt x="17" y="135"/>
                      <a:pt x="18" y="132"/>
                    </a:cubicBezTo>
                    <a:cubicBezTo>
                      <a:pt x="14" y="132"/>
                      <a:pt x="14" y="132"/>
                      <a:pt x="14" y="132"/>
                    </a:cubicBezTo>
                    <a:cubicBezTo>
                      <a:pt x="13" y="134"/>
                      <a:pt x="13" y="137"/>
                      <a:pt x="13" y="140"/>
                    </a:cubicBezTo>
                    <a:lnTo>
                      <a:pt x="16" y="140"/>
                    </a:lnTo>
                    <a:close/>
                    <a:moveTo>
                      <a:pt x="14" y="156"/>
                    </a:moveTo>
                    <a:cubicBezTo>
                      <a:pt x="14" y="153"/>
                      <a:pt x="15" y="151"/>
                      <a:pt x="15" y="148"/>
                    </a:cubicBezTo>
                    <a:cubicBezTo>
                      <a:pt x="11" y="147"/>
                      <a:pt x="11" y="147"/>
                      <a:pt x="11" y="147"/>
                    </a:cubicBezTo>
                    <a:cubicBezTo>
                      <a:pt x="11" y="150"/>
                      <a:pt x="10" y="153"/>
                      <a:pt x="10" y="155"/>
                    </a:cubicBezTo>
                    <a:lnTo>
                      <a:pt x="14" y="156"/>
                    </a:lnTo>
                    <a:close/>
                    <a:moveTo>
                      <a:pt x="11" y="172"/>
                    </a:moveTo>
                    <a:cubicBezTo>
                      <a:pt x="12" y="169"/>
                      <a:pt x="12" y="166"/>
                      <a:pt x="12" y="164"/>
                    </a:cubicBezTo>
                    <a:cubicBezTo>
                      <a:pt x="8" y="163"/>
                      <a:pt x="8" y="163"/>
                      <a:pt x="8" y="163"/>
                    </a:cubicBezTo>
                    <a:cubicBezTo>
                      <a:pt x="8" y="166"/>
                      <a:pt x="8" y="169"/>
                      <a:pt x="7" y="171"/>
                    </a:cubicBezTo>
                    <a:lnTo>
                      <a:pt x="11" y="172"/>
                    </a:lnTo>
                    <a:close/>
                    <a:moveTo>
                      <a:pt x="10" y="188"/>
                    </a:moveTo>
                    <a:cubicBezTo>
                      <a:pt x="10" y="187"/>
                      <a:pt x="10" y="187"/>
                      <a:pt x="10" y="187"/>
                    </a:cubicBezTo>
                    <a:cubicBezTo>
                      <a:pt x="10" y="186"/>
                      <a:pt x="10" y="186"/>
                      <a:pt x="10" y="186"/>
                    </a:cubicBezTo>
                    <a:cubicBezTo>
                      <a:pt x="10" y="184"/>
                      <a:pt x="10" y="182"/>
                      <a:pt x="11" y="180"/>
                    </a:cubicBezTo>
                    <a:cubicBezTo>
                      <a:pt x="7" y="179"/>
                      <a:pt x="7" y="179"/>
                      <a:pt x="7" y="179"/>
                    </a:cubicBezTo>
                    <a:cubicBezTo>
                      <a:pt x="6" y="182"/>
                      <a:pt x="6" y="184"/>
                      <a:pt x="6" y="186"/>
                    </a:cubicBezTo>
                    <a:cubicBezTo>
                      <a:pt x="8" y="186"/>
                      <a:pt x="8" y="186"/>
                      <a:pt x="8" y="186"/>
                    </a:cubicBezTo>
                    <a:cubicBezTo>
                      <a:pt x="6" y="186"/>
                      <a:pt x="6" y="186"/>
                      <a:pt x="6" y="186"/>
                    </a:cubicBezTo>
                    <a:cubicBezTo>
                      <a:pt x="6" y="186"/>
                      <a:pt x="6" y="186"/>
                      <a:pt x="6" y="187"/>
                    </a:cubicBezTo>
                    <a:cubicBezTo>
                      <a:pt x="10" y="188"/>
                      <a:pt x="10" y="188"/>
                      <a:pt x="10" y="188"/>
                    </a:cubicBezTo>
                    <a:close/>
                    <a:moveTo>
                      <a:pt x="7" y="203"/>
                    </a:moveTo>
                    <a:cubicBezTo>
                      <a:pt x="8" y="201"/>
                      <a:pt x="8" y="198"/>
                      <a:pt x="8" y="196"/>
                    </a:cubicBezTo>
                    <a:cubicBezTo>
                      <a:pt x="4" y="195"/>
                      <a:pt x="4" y="195"/>
                      <a:pt x="4" y="195"/>
                    </a:cubicBezTo>
                    <a:cubicBezTo>
                      <a:pt x="4" y="197"/>
                      <a:pt x="4" y="200"/>
                      <a:pt x="3" y="203"/>
                    </a:cubicBezTo>
                    <a:lnTo>
                      <a:pt x="7" y="203"/>
                    </a:lnTo>
                    <a:close/>
                    <a:moveTo>
                      <a:pt x="5" y="219"/>
                    </a:moveTo>
                    <a:cubicBezTo>
                      <a:pt x="5" y="217"/>
                      <a:pt x="5" y="214"/>
                      <a:pt x="6" y="211"/>
                    </a:cubicBezTo>
                    <a:cubicBezTo>
                      <a:pt x="2" y="211"/>
                      <a:pt x="2" y="211"/>
                      <a:pt x="2" y="211"/>
                    </a:cubicBezTo>
                    <a:cubicBezTo>
                      <a:pt x="1" y="213"/>
                      <a:pt x="1" y="216"/>
                      <a:pt x="1" y="219"/>
                    </a:cubicBezTo>
                    <a:lnTo>
                      <a:pt x="5" y="219"/>
                    </a:lnTo>
                    <a:close/>
                    <a:moveTo>
                      <a:pt x="4" y="235"/>
                    </a:moveTo>
                    <a:cubicBezTo>
                      <a:pt x="4" y="234"/>
                      <a:pt x="4" y="234"/>
                      <a:pt x="4" y="233"/>
                    </a:cubicBezTo>
                    <a:cubicBezTo>
                      <a:pt x="4" y="231"/>
                      <a:pt x="4" y="229"/>
                      <a:pt x="4" y="227"/>
                    </a:cubicBezTo>
                    <a:cubicBezTo>
                      <a:pt x="0" y="227"/>
                      <a:pt x="0" y="227"/>
                      <a:pt x="0" y="227"/>
                    </a:cubicBezTo>
                    <a:cubicBezTo>
                      <a:pt x="0" y="229"/>
                      <a:pt x="0" y="231"/>
                      <a:pt x="0" y="233"/>
                    </a:cubicBezTo>
                    <a:cubicBezTo>
                      <a:pt x="0" y="234"/>
                      <a:pt x="0" y="234"/>
                      <a:pt x="0" y="235"/>
                    </a:cubicBezTo>
                    <a:lnTo>
                      <a:pt x="4" y="235"/>
                    </a:lnTo>
                    <a:close/>
                    <a:moveTo>
                      <a:pt x="7" y="250"/>
                    </a:moveTo>
                    <a:cubicBezTo>
                      <a:pt x="6" y="248"/>
                      <a:pt x="6" y="245"/>
                      <a:pt x="5" y="242"/>
                    </a:cubicBezTo>
                    <a:cubicBezTo>
                      <a:pt x="1" y="243"/>
                      <a:pt x="1" y="243"/>
                      <a:pt x="1" y="243"/>
                    </a:cubicBezTo>
                    <a:cubicBezTo>
                      <a:pt x="2" y="246"/>
                      <a:pt x="2" y="249"/>
                      <a:pt x="3" y="251"/>
                    </a:cubicBezTo>
                    <a:lnTo>
                      <a:pt x="7" y="250"/>
                    </a:lnTo>
                    <a:close/>
                    <a:moveTo>
                      <a:pt x="14" y="263"/>
                    </a:moveTo>
                    <a:cubicBezTo>
                      <a:pt x="12" y="261"/>
                      <a:pt x="10" y="259"/>
                      <a:pt x="9" y="257"/>
                    </a:cubicBezTo>
                    <a:cubicBezTo>
                      <a:pt x="6" y="259"/>
                      <a:pt x="6" y="259"/>
                      <a:pt x="6" y="259"/>
                    </a:cubicBezTo>
                    <a:cubicBezTo>
                      <a:pt x="7" y="262"/>
                      <a:pt x="9" y="264"/>
                      <a:pt x="11" y="266"/>
                    </a:cubicBezTo>
                    <a:lnTo>
                      <a:pt x="14" y="263"/>
                    </a:lnTo>
                    <a:close/>
                    <a:moveTo>
                      <a:pt x="28" y="268"/>
                    </a:moveTo>
                    <a:cubicBezTo>
                      <a:pt x="27" y="268"/>
                      <a:pt x="27" y="268"/>
                      <a:pt x="27" y="268"/>
                    </a:cubicBezTo>
                    <a:cubicBezTo>
                      <a:pt x="24" y="268"/>
                      <a:pt x="22" y="267"/>
                      <a:pt x="20" y="266"/>
                    </a:cubicBezTo>
                    <a:cubicBezTo>
                      <a:pt x="19" y="270"/>
                      <a:pt x="19" y="270"/>
                      <a:pt x="19" y="270"/>
                    </a:cubicBezTo>
                    <a:cubicBezTo>
                      <a:pt x="21" y="271"/>
                      <a:pt x="23" y="272"/>
                      <a:pt x="26" y="272"/>
                    </a:cubicBezTo>
                    <a:cubicBezTo>
                      <a:pt x="27" y="272"/>
                      <a:pt x="27" y="272"/>
                      <a:pt x="27" y="272"/>
                    </a:cubicBezTo>
                    <a:lnTo>
                      <a:pt x="28" y="268"/>
                    </a:lnTo>
                    <a:close/>
                    <a:moveTo>
                      <a:pt x="43" y="270"/>
                    </a:moveTo>
                    <a:cubicBezTo>
                      <a:pt x="40" y="270"/>
                      <a:pt x="38" y="270"/>
                      <a:pt x="35" y="269"/>
                    </a:cubicBezTo>
                    <a:cubicBezTo>
                      <a:pt x="35" y="273"/>
                      <a:pt x="35" y="273"/>
                      <a:pt x="35" y="273"/>
                    </a:cubicBezTo>
                    <a:cubicBezTo>
                      <a:pt x="37" y="274"/>
                      <a:pt x="40" y="274"/>
                      <a:pt x="43" y="274"/>
                    </a:cubicBezTo>
                    <a:lnTo>
                      <a:pt x="43" y="270"/>
                    </a:lnTo>
                    <a:close/>
                    <a:moveTo>
                      <a:pt x="59" y="271"/>
                    </a:moveTo>
                    <a:cubicBezTo>
                      <a:pt x="58" y="271"/>
                      <a:pt x="58" y="271"/>
                      <a:pt x="58" y="271"/>
                    </a:cubicBezTo>
                    <a:cubicBezTo>
                      <a:pt x="56" y="271"/>
                      <a:pt x="53" y="270"/>
                      <a:pt x="51" y="270"/>
                    </a:cubicBezTo>
                    <a:cubicBezTo>
                      <a:pt x="51" y="274"/>
                      <a:pt x="51" y="274"/>
                      <a:pt x="51" y="274"/>
                    </a:cubicBezTo>
                    <a:cubicBezTo>
                      <a:pt x="53" y="274"/>
                      <a:pt x="56" y="275"/>
                      <a:pt x="58" y="275"/>
                    </a:cubicBezTo>
                    <a:cubicBezTo>
                      <a:pt x="59" y="275"/>
                      <a:pt x="59" y="275"/>
                      <a:pt x="59" y="275"/>
                    </a:cubicBezTo>
                    <a:lnTo>
                      <a:pt x="59" y="271"/>
                    </a:lnTo>
                    <a:close/>
                    <a:moveTo>
                      <a:pt x="75" y="270"/>
                    </a:moveTo>
                    <a:cubicBezTo>
                      <a:pt x="72" y="270"/>
                      <a:pt x="70" y="270"/>
                      <a:pt x="67" y="270"/>
                    </a:cubicBezTo>
                    <a:cubicBezTo>
                      <a:pt x="67" y="274"/>
                      <a:pt x="67" y="274"/>
                      <a:pt x="67" y="274"/>
                    </a:cubicBezTo>
                    <a:cubicBezTo>
                      <a:pt x="70" y="274"/>
                      <a:pt x="72" y="274"/>
                      <a:pt x="75" y="274"/>
                    </a:cubicBezTo>
                    <a:lnTo>
                      <a:pt x="75" y="270"/>
                    </a:lnTo>
                    <a:close/>
                    <a:moveTo>
                      <a:pt x="91" y="269"/>
                    </a:moveTo>
                    <a:cubicBezTo>
                      <a:pt x="88" y="269"/>
                      <a:pt x="86" y="270"/>
                      <a:pt x="83" y="270"/>
                    </a:cubicBezTo>
                    <a:cubicBezTo>
                      <a:pt x="83" y="274"/>
                      <a:pt x="83" y="274"/>
                      <a:pt x="83" y="274"/>
                    </a:cubicBezTo>
                    <a:cubicBezTo>
                      <a:pt x="86" y="274"/>
                      <a:pt x="89" y="273"/>
                      <a:pt x="91" y="273"/>
                    </a:cubicBezTo>
                    <a:lnTo>
                      <a:pt x="91" y="269"/>
                    </a:lnTo>
                    <a:close/>
                    <a:moveTo>
                      <a:pt x="107" y="268"/>
                    </a:moveTo>
                    <a:cubicBezTo>
                      <a:pt x="104" y="268"/>
                      <a:pt x="102" y="268"/>
                      <a:pt x="99" y="268"/>
                    </a:cubicBezTo>
                    <a:cubicBezTo>
                      <a:pt x="99" y="272"/>
                      <a:pt x="99" y="272"/>
                      <a:pt x="99" y="272"/>
                    </a:cubicBezTo>
                    <a:cubicBezTo>
                      <a:pt x="102" y="272"/>
                      <a:pt x="105" y="272"/>
                      <a:pt x="107" y="272"/>
                    </a:cubicBezTo>
                    <a:lnTo>
                      <a:pt x="107" y="268"/>
                    </a:lnTo>
                    <a:close/>
                    <a:moveTo>
                      <a:pt x="122" y="265"/>
                    </a:moveTo>
                    <a:cubicBezTo>
                      <a:pt x="120" y="266"/>
                      <a:pt x="117" y="266"/>
                      <a:pt x="115" y="267"/>
                    </a:cubicBezTo>
                    <a:cubicBezTo>
                      <a:pt x="115" y="270"/>
                      <a:pt x="115" y="270"/>
                      <a:pt x="115" y="270"/>
                    </a:cubicBezTo>
                    <a:cubicBezTo>
                      <a:pt x="118" y="270"/>
                      <a:pt x="121" y="270"/>
                      <a:pt x="123" y="269"/>
                    </a:cubicBezTo>
                    <a:lnTo>
                      <a:pt x="122" y="265"/>
                    </a:lnTo>
                    <a:close/>
                    <a:moveTo>
                      <a:pt x="138" y="261"/>
                    </a:moveTo>
                    <a:cubicBezTo>
                      <a:pt x="135" y="262"/>
                      <a:pt x="133" y="263"/>
                      <a:pt x="130" y="264"/>
                    </a:cubicBezTo>
                    <a:cubicBezTo>
                      <a:pt x="131" y="267"/>
                      <a:pt x="131" y="267"/>
                      <a:pt x="131" y="267"/>
                    </a:cubicBezTo>
                    <a:cubicBezTo>
                      <a:pt x="134" y="267"/>
                      <a:pt x="136" y="266"/>
                      <a:pt x="139" y="265"/>
                    </a:cubicBezTo>
                    <a:lnTo>
                      <a:pt x="138" y="261"/>
                    </a:lnTo>
                    <a:close/>
                    <a:moveTo>
                      <a:pt x="153" y="256"/>
                    </a:moveTo>
                    <a:cubicBezTo>
                      <a:pt x="150" y="257"/>
                      <a:pt x="148" y="258"/>
                      <a:pt x="145" y="259"/>
                    </a:cubicBezTo>
                    <a:cubicBezTo>
                      <a:pt x="147" y="263"/>
                      <a:pt x="147" y="263"/>
                      <a:pt x="147" y="263"/>
                    </a:cubicBezTo>
                    <a:cubicBezTo>
                      <a:pt x="149" y="262"/>
                      <a:pt x="152" y="261"/>
                      <a:pt x="154" y="260"/>
                    </a:cubicBezTo>
                    <a:lnTo>
                      <a:pt x="153" y="256"/>
                    </a:lnTo>
                    <a:close/>
                    <a:moveTo>
                      <a:pt x="167" y="250"/>
                    </a:moveTo>
                    <a:cubicBezTo>
                      <a:pt x="165" y="251"/>
                      <a:pt x="162" y="252"/>
                      <a:pt x="160" y="253"/>
                    </a:cubicBezTo>
                    <a:cubicBezTo>
                      <a:pt x="162" y="257"/>
                      <a:pt x="162" y="257"/>
                      <a:pt x="162" y="257"/>
                    </a:cubicBezTo>
                    <a:cubicBezTo>
                      <a:pt x="164" y="256"/>
                      <a:pt x="166" y="254"/>
                      <a:pt x="169" y="253"/>
                    </a:cubicBezTo>
                    <a:lnTo>
                      <a:pt x="167" y="250"/>
                    </a:lnTo>
                    <a:close/>
                    <a:moveTo>
                      <a:pt x="181" y="242"/>
                    </a:moveTo>
                    <a:cubicBezTo>
                      <a:pt x="179" y="243"/>
                      <a:pt x="176" y="245"/>
                      <a:pt x="174" y="246"/>
                    </a:cubicBezTo>
                    <a:cubicBezTo>
                      <a:pt x="176" y="249"/>
                      <a:pt x="176" y="249"/>
                      <a:pt x="176" y="249"/>
                    </a:cubicBezTo>
                    <a:cubicBezTo>
                      <a:pt x="178" y="248"/>
                      <a:pt x="181" y="247"/>
                      <a:pt x="183" y="245"/>
                    </a:cubicBezTo>
                    <a:lnTo>
                      <a:pt x="181" y="242"/>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1" name="Freeform 146"/>
              <p:cNvSpPr>
                <a:spLocks noEditPoints="1"/>
              </p:cNvSpPr>
              <p:nvPr/>
            </p:nvSpPr>
            <p:spPr bwMode="auto">
              <a:xfrm>
                <a:off x="3611213" y="3032407"/>
                <a:ext cx="709242" cy="639152"/>
              </a:xfrm>
              <a:custGeom>
                <a:avLst/>
                <a:gdLst>
                  <a:gd name="T0" fmla="*/ 0 w 180"/>
                  <a:gd name="T1" fmla="*/ 0 h 162"/>
                  <a:gd name="T2" fmla="*/ 7 w 180"/>
                  <a:gd name="T3" fmla="*/ 6 h 162"/>
                  <a:gd name="T4" fmla="*/ 24 w 180"/>
                  <a:gd name="T5" fmla="*/ 5 h 162"/>
                  <a:gd name="T6" fmla="*/ 19 w 180"/>
                  <a:gd name="T7" fmla="*/ 4 h 162"/>
                  <a:gd name="T8" fmla="*/ 15 w 180"/>
                  <a:gd name="T9" fmla="*/ 7 h 162"/>
                  <a:gd name="T10" fmla="*/ 18 w 180"/>
                  <a:gd name="T11" fmla="*/ 8 h 162"/>
                  <a:gd name="T12" fmla="*/ 24 w 180"/>
                  <a:gd name="T13" fmla="*/ 5 h 162"/>
                  <a:gd name="T14" fmla="*/ 32 w 180"/>
                  <a:gd name="T15" fmla="*/ 6 h 162"/>
                  <a:gd name="T16" fmla="*/ 39 w 180"/>
                  <a:gd name="T17" fmla="*/ 12 h 162"/>
                  <a:gd name="T18" fmla="*/ 55 w 180"/>
                  <a:gd name="T19" fmla="*/ 11 h 162"/>
                  <a:gd name="T20" fmla="*/ 47 w 180"/>
                  <a:gd name="T21" fmla="*/ 13 h 162"/>
                  <a:gd name="T22" fmla="*/ 55 w 180"/>
                  <a:gd name="T23" fmla="*/ 11 h 162"/>
                  <a:gd name="T24" fmla="*/ 63 w 180"/>
                  <a:gd name="T25" fmla="*/ 12 h 162"/>
                  <a:gd name="T26" fmla="*/ 70 w 180"/>
                  <a:gd name="T27" fmla="*/ 18 h 162"/>
                  <a:gd name="T28" fmla="*/ 87 w 180"/>
                  <a:gd name="T29" fmla="*/ 17 h 162"/>
                  <a:gd name="T30" fmla="*/ 78 w 180"/>
                  <a:gd name="T31" fmla="*/ 20 h 162"/>
                  <a:gd name="T32" fmla="*/ 87 w 180"/>
                  <a:gd name="T33" fmla="*/ 17 h 162"/>
                  <a:gd name="T34" fmla="*/ 94 w 180"/>
                  <a:gd name="T35" fmla="*/ 18 h 162"/>
                  <a:gd name="T36" fmla="*/ 102 w 180"/>
                  <a:gd name="T37" fmla="*/ 23 h 162"/>
                  <a:gd name="T38" fmla="*/ 118 w 180"/>
                  <a:gd name="T39" fmla="*/ 22 h 162"/>
                  <a:gd name="T40" fmla="*/ 110 w 180"/>
                  <a:gd name="T41" fmla="*/ 24 h 162"/>
                  <a:gd name="T42" fmla="*/ 118 w 180"/>
                  <a:gd name="T43" fmla="*/ 22 h 162"/>
                  <a:gd name="T44" fmla="*/ 126 w 180"/>
                  <a:gd name="T45" fmla="*/ 23 h 162"/>
                  <a:gd name="T46" fmla="*/ 133 w 180"/>
                  <a:gd name="T47" fmla="*/ 28 h 162"/>
                  <a:gd name="T48" fmla="*/ 150 w 180"/>
                  <a:gd name="T49" fmla="*/ 28 h 162"/>
                  <a:gd name="T50" fmla="*/ 141 w 180"/>
                  <a:gd name="T51" fmla="*/ 30 h 162"/>
                  <a:gd name="T52" fmla="*/ 150 w 180"/>
                  <a:gd name="T53" fmla="*/ 28 h 162"/>
                  <a:gd name="T54" fmla="*/ 157 w 180"/>
                  <a:gd name="T55" fmla="*/ 32 h 162"/>
                  <a:gd name="T56" fmla="*/ 162 w 180"/>
                  <a:gd name="T57" fmla="*/ 40 h 162"/>
                  <a:gd name="T58" fmla="*/ 174 w 180"/>
                  <a:gd name="T59" fmla="*/ 50 h 162"/>
                  <a:gd name="T60" fmla="*/ 167 w 180"/>
                  <a:gd name="T61" fmla="*/ 45 h 162"/>
                  <a:gd name="T62" fmla="*/ 174 w 180"/>
                  <a:gd name="T63" fmla="*/ 50 h 162"/>
                  <a:gd name="T64" fmla="*/ 177 w 180"/>
                  <a:gd name="T65" fmla="*/ 58 h 162"/>
                  <a:gd name="T66" fmla="*/ 175 w 180"/>
                  <a:gd name="T67" fmla="*/ 67 h 162"/>
                  <a:gd name="T68" fmla="*/ 180 w 180"/>
                  <a:gd name="T69" fmla="*/ 82 h 162"/>
                  <a:gd name="T70" fmla="*/ 176 w 180"/>
                  <a:gd name="T71" fmla="*/ 74 h 162"/>
                  <a:gd name="T72" fmla="*/ 180 w 180"/>
                  <a:gd name="T73" fmla="*/ 82 h 162"/>
                  <a:gd name="T74" fmla="*/ 180 w 180"/>
                  <a:gd name="T75" fmla="*/ 90 h 162"/>
                  <a:gd name="T76" fmla="*/ 176 w 180"/>
                  <a:gd name="T77" fmla="*/ 98 h 162"/>
                  <a:gd name="T78" fmla="*/ 179 w 180"/>
                  <a:gd name="T79" fmla="*/ 114 h 162"/>
                  <a:gd name="T80" fmla="*/ 176 w 180"/>
                  <a:gd name="T81" fmla="*/ 106 h 162"/>
                  <a:gd name="T82" fmla="*/ 179 w 180"/>
                  <a:gd name="T83" fmla="*/ 114 h 162"/>
                  <a:gd name="T84" fmla="*/ 179 w 180"/>
                  <a:gd name="T85" fmla="*/ 122 h 162"/>
                  <a:gd name="T86" fmla="*/ 174 w 180"/>
                  <a:gd name="T87" fmla="*/ 130 h 162"/>
                  <a:gd name="T88" fmla="*/ 177 w 180"/>
                  <a:gd name="T89" fmla="*/ 146 h 162"/>
                  <a:gd name="T90" fmla="*/ 174 w 180"/>
                  <a:gd name="T91" fmla="*/ 138 h 162"/>
                  <a:gd name="T92" fmla="*/ 177 w 180"/>
                  <a:gd name="T93" fmla="*/ 146 h 162"/>
                  <a:gd name="T94" fmla="*/ 176 w 180"/>
                  <a:gd name="T95" fmla="*/ 154 h 162"/>
                  <a:gd name="T96" fmla="*/ 171 w 180"/>
                  <a:gd name="T9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162">
                    <a:moveTo>
                      <a:pt x="8" y="2"/>
                    </a:moveTo>
                    <a:cubicBezTo>
                      <a:pt x="5" y="1"/>
                      <a:pt x="2" y="1"/>
                      <a:pt x="0" y="0"/>
                    </a:cubicBezTo>
                    <a:cubicBezTo>
                      <a:pt x="0" y="4"/>
                      <a:pt x="0" y="4"/>
                      <a:pt x="0" y="4"/>
                    </a:cubicBezTo>
                    <a:cubicBezTo>
                      <a:pt x="2" y="5"/>
                      <a:pt x="4" y="5"/>
                      <a:pt x="7" y="6"/>
                    </a:cubicBezTo>
                    <a:lnTo>
                      <a:pt x="8" y="2"/>
                    </a:lnTo>
                    <a:close/>
                    <a:moveTo>
                      <a:pt x="24" y="5"/>
                    </a:moveTo>
                    <a:cubicBezTo>
                      <a:pt x="19" y="4"/>
                      <a:pt x="19" y="4"/>
                      <a:pt x="19" y="4"/>
                    </a:cubicBezTo>
                    <a:cubicBezTo>
                      <a:pt x="19" y="4"/>
                      <a:pt x="19" y="4"/>
                      <a:pt x="19" y="4"/>
                    </a:cubicBezTo>
                    <a:cubicBezTo>
                      <a:pt x="18" y="4"/>
                      <a:pt x="17" y="3"/>
                      <a:pt x="16" y="3"/>
                    </a:cubicBezTo>
                    <a:cubicBezTo>
                      <a:pt x="15" y="7"/>
                      <a:pt x="15" y="7"/>
                      <a:pt x="15" y="7"/>
                    </a:cubicBezTo>
                    <a:cubicBezTo>
                      <a:pt x="16" y="7"/>
                      <a:pt x="17" y="7"/>
                      <a:pt x="18" y="8"/>
                    </a:cubicBezTo>
                    <a:cubicBezTo>
                      <a:pt x="18" y="8"/>
                      <a:pt x="18" y="8"/>
                      <a:pt x="18" y="8"/>
                    </a:cubicBezTo>
                    <a:cubicBezTo>
                      <a:pt x="23" y="9"/>
                      <a:pt x="23" y="9"/>
                      <a:pt x="23" y="9"/>
                    </a:cubicBezTo>
                    <a:lnTo>
                      <a:pt x="24" y="5"/>
                    </a:lnTo>
                    <a:close/>
                    <a:moveTo>
                      <a:pt x="40" y="8"/>
                    </a:moveTo>
                    <a:cubicBezTo>
                      <a:pt x="32" y="6"/>
                      <a:pt x="32" y="6"/>
                      <a:pt x="32" y="6"/>
                    </a:cubicBezTo>
                    <a:cubicBezTo>
                      <a:pt x="31" y="10"/>
                      <a:pt x="31" y="10"/>
                      <a:pt x="31" y="10"/>
                    </a:cubicBezTo>
                    <a:cubicBezTo>
                      <a:pt x="39" y="12"/>
                      <a:pt x="39" y="12"/>
                      <a:pt x="39" y="12"/>
                    </a:cubicBezTo>
                    <a:lnTo>
                      <a:pt x="40" y="8"/>
                    </a:lnTo>
                    <a:close/>
                    <a:moveTo>
                      <a:pt x="55" y="11"/>
                    </a:moveTo>
                    <a:cubicBezTo>
                      <a:pt x="47" y="9"/>
                      <a:pt x="47" y="9"/>
                      <a:pt x="47" y="9"/>
                    </a:cubicBezTo>
                    <a:cubicBezTo>
                      <a:pt x="47" y="13"/>
                      <a:pt x="47" y="13"/>
                      <a:pt x="47" y="13"/>
                    </a:cubicBezTo>
                    <a:cubicBezTo>
                      <a:pt x="54" y="15"/>
                      <a:pt x="54" y="15"/>
                      <a:pt x="54" y="15"/>
                    </a:cubicBezTo>
                    <a:lnTo>
                      <a:pt x="55" y="11"/>
                    </a:lnTo>
                    <a:close/>
                    <a:moveTo>
                      <a:pt x="71" y="14"/>
                    </a:moveTo>
                    <a:cubicBezTo>
                      <a:pt x="63" y="12"/>
                      <a:pt x="63" y="12"/>
                      <a:pt x="63" y="12"/>
                    </a:cubicBezTo>
                    <a:cubicBezTo>
                      <a:pt x="62" y="16"/>
                      <a:pt x="62" y="16"/>
                      <a:pt x="62" y="16"/>
                    </a:cubicBezTo>
                    <a:cubicBezTo>
                      <a:pt x="70" y="18"/>
                      <a:pt x="70" y="18"/>
                      <a:pt x="70" y="18"/>
                    </a:cubicBezTo>
                    <a:lnTo>
                      <a:pt x="71" y="14"/>
                    </a:lnTo>
                    <a:close/>
                    <a:moveTo>
                      <a:pt x="87" y="17"/>
                    </a:moveTo>
                    <a:cubicBezTo>
                      <a:pt x="79" y="16"/>
                      <a:pt x="79" y="16"/>
                      <a:pt x="79" y="16"/>
                    </a:cubicBezTo>
                    <a:cubicBezTo>
                      <a:pt x="78" y="20"/>
                      <a:pt x="78" y="20"/>
                      <a:pt x="78" y="20"/>
                    </a:cubicBezTo>
                    <a:cubicBezTo>
                      <a:pt x="86" y="21"/>
                      <a:pt x="86" y="21"/>
                      <a:pt x="86" y="21"/>
                    </a:cubicBezTo>
                    <a:lnTo>
                      <a:pt x="87" y="17"/>
                    </a:lnTo>
                    <a:close/>
                    <a:moveTo>
                      <a:pt x="102" y="19"/>
                    </a:moveTo>
                    <a:cubicBezTo>
                      <a:pt x="99" y="19"/>
                      <a:pt x="96" y="19"/>
                      <a:pt x="94" y="18"/>
                    </a:cubicBezTo>
                    <a:cubicBezTo>
                      <a:pt x="94" y="22"/>
                      <a:pt x="94" y="22"/>
                      <a:pt x="94" y="22"/>
                    </a:cubicBezTo>
                    <a:cubicBezTo>
                      <a:pt x="96" y="23"/>
                      <a:pt x="99" y="23"/>
                      <a:pt x="102" y="23"/>
                    </a:cubicBezTo>
                    <a:lnTo>
                      <a:pt x="102" y="19"/>
                    </a:lnTo>
                    <a:close/>
                    <a:moveTo>
                      <a:pt x="118" y="22"/>
                    </a:moveTo>
                    <a:cubicBezTo>
                      <a:pt x="116" y="21"/>
                      <a:pt x="113" y="21"/>
                      <a:pt x="110" y="20"/>
                    </a:cubicBezTo>
                    <a:cubicBezTo>
                      <a:pt x="110" y="24"/>
                      <a:pt x="110" y="24"/>
                      <a:pt x="110" y="24"/>
                    </a:cubicBezTo>
                    <a:cubicBezTo>
                      <a:pt x="112" y="25"/>
                      <a:pt x="115" y="25"/>
                      <a:pt x="118" y="25"/>
                    </a:cubicBezTo>
                    <a:lnTo>
                      <a:pt x="118" y="22"/>
                    </a:lnTo>
                    <a:close/>
                    <a:moveTo>
                      <a:pt x="134" y="24"/>
                    </a:moveTo>
                    <a:cubicBezTo>
                      <a:pt x="132" y="24"/>
                      <a:pt x="129" y="23"/>
                      <a:pt x="126" y="23"/>
                    </a:cubicBezTo>
                    <a:cubicBezTo>
                      <a:pt x="126" y="27"/>
                      <a:pt x="126" y="27"/>
                      <a:pt x="126" y="27"/>
                    </a:cubicBezTo>
                    <a:cubicBezTo>
                      <a:pt x="128" y="27"/>
                      <a:pt x="131" y="28"/>
                      <a:pt x="133" y="28"/>
                    </a:cubicBezTo>
                    <a:lnTo>
                      <a:pt x="134" y="24"/>
                    </a:lnTo>
                    <a:close/>
                    <a:moveTo>
                      <a:pt x="150" y="28"/>
                    </a:moveTo>
                    <a:cubicBezTo>
                      <a:pt x="148" y="28"/>
                      <a:pt x="145" y="27"/>
                      <a:pt x="142" y="26"/>
                    </a:cubicBezTo>
                    <a:cubicBezTo>
                      <a:pt x="141" y="30"/>
                      <a:pt x="141" y="30"/>
                      <a:pt x="141" y="30"/>
                    </a:cubicBezTo>
                    <a:cubicBezTo>
                      <a:pt x="144" y="31"/>
                      <a:pt x="147" y="31"/>
                      <a:pt x="149" y="32"/>
                    </a:cubicBezTo>
                    <a:lnTo>
                      <a:pt x="150" y="28"/>
                    </a:lnTo>
                    <a:close/>
                    <a:moveTo>
                      <a:pt x="164" y="37"/>
                    </a:moveTo>
                    <a:cubicBezTo>
                      <a:pt x="162" y="35"/>
                      <a:pt x="160" y="33"/>
                      <a:pt x="157" y="32"/>
                    </a:cubicBezTo>
                    <a:cubicBezTo>
                      <a:pt x="156" y="35"/>
                      <a:pt x="156" y="35"/>
                      <a:pt x="156" y="35"/>
                    </a:cubicBezTo>
                    <a:cubicBezTo>
                      <a:pt x="158" y="37"/>
                      <a:pt x="160" y="38"/>
                      <a:pt x="162" y="40"/>
                    </a:cubicBezTo>
                    <a:lnTo>
                      <a:pt x="164" y="37"/>
                    </a:lnTo>
                    <a:close/>
                    <a:moveTo>
                      <a:pt x="174" y="50"/>
                    </a:moveTo>
                    <a:cubicBezTo>
                      <a:pt x="173" y="47"/>
                      <a:pt x="172" y="45"/>
                      <a:pt x="170" y="43"/>
                    </a:cubicBezTo>
                    <a:cubicBezTo>
                      <a:pt x="167" y="45"/>
                      <a:pt x="167" y="45"/>
                      <a:pt x="167" y="45"/>
                    </a:cubicBezTo>
                    <a:cubicBezTo>
                      <a:pt x="168" y="47"/>
                      <a:pt x="170" y="49"/>
                      <a:pt x="171" y="52"/>
                    </a:cubicBezTo>
                    <a:lnTo>
                      <a:pt x="174" y="50"/>
                    </a:lnTo>
                    <a:close/>
                    <a:moveTo>
                      <a:pt x="179" y="66"/>
                    </a:moveTo>
                    <a:cubicBezTo>
                      <a:pt x="179" y="63"/>
                      <a:pt x="178" y="60"/>
                      <a:pt x="177" y="58"/>
                    </a:cubicBezTo>
                    <a:cubicBezTo>
                      <a:pt x="173" y="59"/>
                      <a:pt x="173" y="59"/>
                      <a:pt x="173" y="59"/>
                    </a:cubicBezTo>
                    <a:cubicBezTo>
                      <a:pt x="174" y="61"/>
                      <a:pt x="175" y="64"/>
                      <a:pt x="175" y="67"/>
                    </a:cubicBezTo>
                    <a:lnTo>
                      <a:pt x="179" y="66"/>
                    </a:lnTo>
                    <a:close/>
                    <a:moveTo>
                      <a:pt x="180" y="82"/>
                    </a:moveTo>
                    <a:cubicBezTo>
                      <a:pt x="180" y="79"/>
                      <a:pt x="180" y="77"/>
                      <a:pt x="180" y="74"/>
                    </a:cubicBezTo>
                    <a:cubicBezTo>
                      <a:pt x="176" y="74"/>
                      <a:pt x="176" y="74"/>
                      <a:pt x="176" y="74"/>
                    </a:cubicBezTo>
                    <a:cubicBezTo>
                      <a:pt x="176" y="77"/>
                      <a:pt x="176" y="80"/>
                      <a:pt x="176" y="82"/>
                    </a:cubicBezTo>
                    <a:lnTo>
                      <a:pt x="180" y="82"/>
                    </a:lnTo>
                    <a:close/>
                    <a:moveTo>
                      <a:pt x="180" y="98"/>
                    </a:moveTo>
                    <a:cubicBezTo>
                      <a:pt x="180" y="96"/>
                      <a:pt x="180" y="93"/>
                      <a:pt x="180" y="90"/>
                    </a:cubicBezTo>
                    <a:cubicBezTo>
                      <a:pt x="176" y="90"/>
                      <a:pt x="176" y="90"/>
                      <a:pt x="176" y="90"/>
                    </a:cubicBezTo>
                    <a:cubicBezTo>
                      <a:pt x="176" y="93"/>
                      <a:pt x="176" y="95"/>
                      <a:pt x="176" y="98"/>
                    </a:cubicBezTo>
                    <a:lnTo>
                      <a:pt x="180" y="98"/>
                    </a:lnTo>
                    <a:close/>
                    <a:moveTo>
                      <a:pt x="179" y="114"/>
                    </a:moveTo>
                    <a:cubicBezTo>
                      <a:pt x="180" y="112"/>
                      <a:pt x="180" y="109"/>
                      <a:pt x="180" y="106"/>
                    </a:cubicBezTo>
                    <a:cubicBezTo>
                      <a:pt x="176" y="106"/>
                      <a:pt x="176" y="106"/>
                      <a:pt x="176" y="106"/>
                    </a:cubicBezTo>
                    <a:cubicBezTo>
                      <a:pt x="176" y="109"/>
                      <a:pt x="176" y="111"/>
                      <a:pt x="175" y="114"/>
                    </a:cubicBezTo>
                    <a:lnTo>
                      <a:pt x="179" y="114"/>
                    </a:lnTo>
                    <a:close/>
                    <a:moveTo>
                      <a:pt x="178" y="130"/>
                    </a:moveTo>
                    <a:cubicBezTo>
                      <a:pt x="179" y="128"/>
                      <a:pt x="179" y="125"/>
                      <a:pt x="179" y="122"/>
                    </a:cubicBezTo>
                    <a:cubicBezTo>
                      <a:pt x="175" y="122"/>
                      <a:pt x="175" y="122"/>
                      <a:pt x="175" y="122"/>
                    </a:cubicBezTo>
                    <a:cubicBezTo>
                      <a:pt x="175" y="125"/>
                      <a:pt x="175" y="127"/>
                      <a:pt x="174" y="130"/>
                    </a:cubicBezTo>
                    <a:lnTo>
                      <a:pt x="178" y="130"/>
                    </a:lnTo>
                    <a:close/>
                    <a:moveTo>
                      <a:pt x="177" y="146"/>
                    </a:moveTo>
                    <a:cubicBezTo>
                      <a:pt x="177" y="144"/>
                      <a:pt x="177" y="141"/>
                      <a:pt x="178" y="138"/>
                    </a:cubicBezTo>
                    <a:cubicBezTo>
                      <a:pt x="174" y="138"/>
                      <a:pt x="174" y="138"/>
                      <a:pt x="174" y="138"/>
                    </a:cubicBezTo>
                    <a:cubicBezTo>
                      <a:pt x="173" y="141"/>
                      <a:pt x="173" y="143"/>
                      <a:pt x="173" y="146"/>
                    </a:cubicBezTo>
                    <a:lnTo>
                      <a:pt x="177" y="146"/>
                    </a:lnTo>
                    <a:close/>
                    <a:moveTo>
                      <a:pt x="175" y="162"/>
                    </a:moveTo>
                    <a:cubicBezTo>
                      <a:pt x="175" y="160"/>
                      <a:pt x="176" y="157"/>
                      <a:pt x="176" y="154"/>
                    </a:cubicBezTo>
                    <a:cubicBezTo>
                      <a:pt x="172" y="154"/>
                      <a:pt x="172" y="154"/>
                      <a:pt x="172" y="154"/>
                    </a:cubicBezTo>
                    <a:cubicBezTo>
                      <a:pt x="172" y="156"/>
                      <a:pt x="171" y="159"/>
                      <a:pt x="171" y="162"/>
                    </a:cubicBezTo>
                    <a:lnTo>
                      <a:pt x="175" y="162"/>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2" name="Freeform 147"/>
              <p:cNvSpPr>
                <a:spLocks noEditPoints="1"/>
              </p:cNvSpPr>
              <p:nvPr/>
            </p:nvSpPr>
            <p:spPr bwMode="auto">
              <a:xfrm>
                <a:off x="3578982" y="2721410"/>
                <a:ext cx="421454" cy="364423"/>
              </a:xfrm>
              <a:custGeom>
                <a:avLst/>
                <a:gdLst>
                  <a:gd name="T0" fmla="*/ 0 w 117"/>
                  <a:gd name="T1" fmla="*/ 81 h 99"/>
                  <a:gd name="T2" fmla="*/ 7 w 117"/>
                  <a:gd name="T3" fmla="*/ 77 h 99"/>
                  <a:gd name="T4" fmla="*/ 11 w 117"/>
                  <a:gd name="T5" fmla="*/ 61 h 99"/>
                  <a:gd name="T6" fmla="*/ 11 w 117"/>
                  <a:gd name="T7" fmla="*/ 70 h 99"/>
                  <a:gd name="T8" fmla="*/ 11 w 117"/>
                  <a:gd name="T9" fmla="*/ 61 h 99"/>
                  <a:gd name="T10" fmla="*/ 15 w 117"/>
                  <a:gd name="T11" fmla="*/ 54 h 99"/>
                  <a:gd name="T12" fmla="*/ 22 w 117"/>
                  <a:gd name="T13" fmla="*/ 48 h 99"/>
                  <a:gd name="T14" fmla="*/ 24 w 117"/>
                  <a:gd name="T15" fmla="*/ 32 h 99"/>
                  <a:gd name="T16" fmla="*/ 25 w 117"/>
                  <a:gd name="T17" fmla="*/ 41 h 99"/>
                  <a:gd name="T18" fmla="*/ 24 w 117"/>
                  <a:gd name="T19" fmla="*/ 32 h 99"/>
                  <a:gd name="T20" fmla="*/ 28 w 117"/>
                  <a:gd name="T21" fmla="*/ 24 h 99"/>
                  <a:gd name="T22" fmla="*/ 35 w 117"/>
                  <a:gd name="T23" fmla="*/ 19 h 99"/>
                  <a:gd name="T24" fmla="*/ 41 w 117"/>
                  <a:gd name="T25" fmla="*/ 4 h 99"/>
                  <a:gd name="T26" fmla="*/ 36 w 117"/>
                  <a:gd name="T27" fmla="*/ 10 h 99"/>
                  <a:gd name="T28" fmla="*/ 44 w 117"/>
                  <a:gd name="T29" fmla="*/ 7 h 99"/>
                  <a:gd name="T30" fmla="*/ 41 w 117"/>
                  <a:gd name="T31" fmla="*/ 4 h 99"/>
                  <a:gd name="T32" fmla="*/ 52 w 117"/>
                  <a:gd name="T33" fmla="*/ 0 h 99"/>
                  <a:gd name="T34" fmla="*/ 50 w 117"/>
                  <a:gd name="T35" fmla="*/ 4 h 99"/>
                  <a:gd name="T36" fmla="*/ 57 w 117"/>
                  <a:gd name="T37" fmla="*/ 5 h 99"/>
                  <a:gd name="T38" fmla="*/ 74 w 117"/>
                  <a:gd name="T39" fmla="*/ 6 h 99"/>
                  <a:gd name="T40" fmla="*/ 65 w 117"/>
                  <a:gd name="T41" fmla="*/ 7 h 99"/>
                  <a:gd name="T42" fmla="*/ 74 w 117"/>
                  <a:gd name="T43" fmla="*/ 6 h 99"/>
                  <a:gd name="T44" fmla="*/ 81 w 117"/>
                  <a:gd name="T45" fmla="*/ 9 h 99"/>
                  <a:gd name="T46" fmla="*/ 86 w 117"/>
                  <a:gd name="T47" fmla="*/ 16 h 99"/>
                  <a:gd name="T48" fmla="*/ 101 w 117"/>
                  <a:gd name="T49" fmla="*/ 23 h 99"/>
                  <a:gd name="T50" fmla="*/ 93 w 117"/>
                  <a:gd name="T51" fmla="*/ 21 h 99"/>
                  <a:gd name="T52" fmla="*/ 101 w 117"/>
                  <a:gd name="T53" fmla="*/ 23 h 99"/>
                  <a:gd name="T54" fmla="*/ 106 w 117"/>
                  <a:gd name="T55" fmla="*/ 30 h 99"/>
                  <a:gd name="T56" fmla="*/ 106 w 117"/>
                  <a:gd name="T57" fmla="*/ 39 h 99"/>
                  <a:gd name="T58" fmla="*/ 115 w 117"/>
                  <a:gd name="T59" fmla="*/ 53 h 99"/>
                  <a:gd name="T60" fmla="*/ 109 w 117"/>
                  <a:gd name="T61" fmla="*/ 46 h 99"/>
                  <a:gd name="T62" fmla="*/ 115 w 117"/>
                  <a:gd name="T63" fmla="*/ 53 h 99"/>
                  <a:gd name="T64" fmla="*/ 117 w 117"/>
                  <a:gd name="T65" fmla="*/ 62 h 99"/>
                  <a:gd name="T66" fmla="*/ 113 w 117"/>
                  <a:gd name="T67" fmla="*/ 61 h 99"/>
                  <a:gd name="T68" fmla="*/ 112 w 117"/>
                  <a:gd name="T69" fmla="*/ 69 h 99"/>
                  <a:gd name="T70" fmla="*/ 110 w 117"/>
                  <a:gd name="T71" fmla="*/ 85 h 99"/>
                  <a:gd name="T72" fmla="*/ 110 w 117"/>
                  <a:gd name="T73" fmla="*/ 76 h 99"/>
                  <a:gd name="T74" fmla="*/ 110 w 117"/>
                  <a:gd name="T75" fmla="*/ 85 h 99"/>
                  <a:gd name="T76" fmla="*/ 107 w 117"/>
                  <a:gd name="T77" fmla="*/ 92 h 99"/>
                  <a:gd name="T78" fmla="*/ 99 w 117"/>
                  <a:gd name="T79" fmla="*/ 9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99">
                    <a:moveTo>
                      <a:pt x="4" y="75"/>
                    </a:moveTo>
                    <a:cubicBezTo>
                      <a:pt x="2" y="77"/>
                      <a:pt x="1" y="79"/>
                      <a:pt x="0" y="81"/>
                    </a:cubicBezTo>
                    <a:cubicBezTo>
                      <a:pt x="4" y="83"/>
                      <a:pt x="4" y="83"/>
                      <a:pt x="4" y="83"/>
                    </a:cubicBezTo>
                    <a:cubicBezTo>
                      <a:pt x="5" y="81"/>
                      <a:pt x="6" y="79"/>
                      <a:pt x="7" y="77"/>
                    </a:cubicBezTo>
                    <a:lnTo>
                      <a:pt x="4" y="75"/>
                    </a:lnTo>
                    <a:close/>
                    <a:moveTo>
                      <a:pt x="11" y="61"/>
                    </a:moveTo>
                    <a:cubicBezTo>
                      <a:pt x="10" y="63"/>
                      <a:pt x="9" y="66"/>
                      <a:pt x="7" y="68"/>
                    </a:cubicBezTo>
                    <a:cubicBezTo>
                      <a:pt x="11" y="70"/>
                      <a:pt x="11" y="70"/>
                      <a:pt x="11" y="70"/>
                    </a:cubicBezTo>
                    <a:cubicBezTo>
                      <a:pt x="12" y="68"/>
                      <a:pt x="13" y="65"/>
                      <a:pt x="15" y="63"/>
                    </a:cubicBezTo>
                    <a:cubicBezTo>
                      <a:pt x="11" y="61"/>
                      <a:pt x="11" y="61"/>
                      <a:pt x="11" y="61"/>
                    </a:cubicBezTo>
                    <a:close/>
                    <a:moveTo>
                      <a:pt x="18" y="46"/>
                    </a:moveTo>
                    <a:cubicBezTo>
                      <a:pt x="17" y="49"/>
                      <a:pt x="16" y="51"/>
                      <a:pt x="15" y="54"/>
                    </a:cubicBezTo>
                    <a:cubicBezTo>
                      <a:pt x="18" y="55"/>
                      <a:pt x="18" y="55"/>
                      <a:pt x="18" y="55"/>
                    </a:cubicBezTo>
                    <a:cubicBezTo>
                      <a:pt x="19" y="53"/>
                      <a:pt x="20" y="51"/>
                      <a:pt x="22" y="48"/>
                    </a:cubicBezTo>
                    <a:lnTo>
                      <a:pt x="18" y="46"/>
                    </a:lnTo>
                    <a:close/>
                    <a:moveTo>
                      <a:pt x="24" y="32"/>
                    </a:moveTo>
                    <a:cubicBezTo>
                      <a:pt x="23" y="34"/>
                      <a:pt x="22" y="37"/>
                      <a:pt x="21" y="39"/>
                    </a:cubicBezTo>
                    <a:cubicBezTo>
                      <a:pt x="25" y="41"/>
                      <a:pt x="25" y="41"/>
                      <a:pt x="25" y="41"/>
                    </a:cubicBezTo>
                    <a:cubicBezTo>
                      <a:pt x="26" y="38"/>
                      <a:pt x="27" y="36"/>
                      <a:pt x="28" y="33"/>
                    </a:cubicBezTo>
                    <a:lnTo>
                      <a:pt x="24" y="32"/>
                    </a:lnTo>
                    <a:close/>
                    <a:moveTo>
                      <a:pt x="31" y="17"/>
                    </a:moveTo>
                    <a:cubicBezTo>
                      <a:pt x="30" y="19"/>
                      <a:pt x="29" y="22"/>
                      <a:pt x="28" y="24"/>
                    </a:cubicBezTo>
                    <a:cubicBezTo>
                      <a:pt x="31" y="26"/>
                      <a:pt x="31" y="26"/>
                      <a:pt x="31" y="26"/>
                    </a:cubicBezTo>
                    <a:cubicBezTo>
                      <a:pt x="33" y="24"/>
                      <a:pt x="34" y="21"/>
                      <a:pt x="35" y="19"/>
                    </a:cubicBezTo>
                    <a:lnTo>
                      <a:pt x="31" y="17"/>
                    </a:lnTo>
                    <a:close/>
                    <a:moveTo>
                      <a:pt x="41" y="4"/>
                    </a:moveTo>
                    <a:cubicBezTo>
                      <a:pt x="41" y="4"/>
                      <a:pt x="41" y="4"/>
                      <a:pt x="41" y="4"/>
                    </a:cubicBezTo>
                    <a:cubicBezTo>
                      <a:pt x="39" y="5"/>
                      <a:pt x="37" y="7"/>
                      <a:pt x="36" y="10"/>
                    </a:cubicBezTo>
                    <a:cubicBezTo>
                      <a:pt x="39" y="12"/>
                      <a:pt x="39" y="12"/>
                      <a:pt x="39" y="12"/>
                    </a:cubicBezTo>
                    <a:cubicBezTo>
                      <a:pt x="41" y="10"/>
                      <a:pt x="42" y="8"/>
                      <a:pt x="44" y="7"/>
                    </a:cubicBezTo>
                    <a:cubicBezTo>
                      <a:pt x="44" y="7"/>
                      <a:pt x="44" y="7"/>
                      <a:pt x="44" y="7"/>
                    </a:cubicBezTo>
                    <a:lnTo>
                      <a:pt x="41" y="4"/>
                    </a:lnTo>
                    <a:close/>
                    <a:moveTo>
                      <a:pt x="58" y="1"/>
                    </a:moveTo>
                    <a:cubicBezTo>
                      <a:pt x="56" y="0"/>
                      <a:pt x="54" y="0"/>
                      <a:pt x="52" y="0"/>
                    </a:cubicBezTo>
                    <a:cubicBezTo>
                      <a:pt x="51" y="0"/>
                      <a:pt x="51" y="0"/>
                      <a:pt x="50" y="0"/>
                    </a:cubicBezTo>
                    <a:cubicBezTo>
                      <a:pt x="50" y="4"/>
                      <a:pt x="50" y="4"/>
                      <a:pt x="50" y="4"/>
                    </a:cubicBezTo>
                    <a:cubicBezTo>
                      <a:pt x="51" y="4"/>
                      <a:pt x="52" y="4"/>
                      <a:pt x="52" y="4"/>
                    </a:cubicBezTo>
                    <a:cubicBezTo>
                      <a:pt x="54" y="4"/>
                      <a:pt x="56" y="4"/>
                      <a:pt x="57" y="5"/>
                    </a:cubicBezTo>
                    <a:lnTo>
                      <a:pt x="58" y="1"/>
                    </a:lnTo>
                    <a:close/>
                    <a:moveTo>
                      <a:pt x="74" y="6"/>
                    </a:moveTo>
                    <a:cubicBezTo>
                      <a:pt x="71" y="5"/>
                      <a:pt x="69" y="4"/>
                      <a:pt x="66" y="3"/>
                    </a:cubicBezTo>
                    <a:cubicBezTo>
                      <a:pt x="65" y="7"/>
                      <a:pt x="65" y="7"/>
                      <a:pt x="65" y="7"/>
                    </a:cubicBezTo>
                    <a:cubicBezTo>
                      <a:pt x="67" y="8"/>
                      <a:pt x="70" y="9"/>
                      <a:pt x="72" y="10"/>
                    </a:cubicBezTo>
                    <a:lnTo>
                      <a:pt x="74" y="6"/>
                    </a:lnTo>
                    <a:close/>
                    <a:moveTo>
                      <a:pt x="88" y="13"/>
                    </a:moveTo>
                    <a:cubicBezTo>
                      <a:pt x="86" y="12"/>
                      <a:pt x="84" y="10"/>
                      <a:pt x="81" y="9"/>
                    </a:cubicBezTo>
                    <a:cubicBezTo>
                      <a:pt x="80" y="12"/>
                      <a:pt x="80" y="12"/>
                      <a:pt x="80" y="12"/>
                    </a:cubicBezTo>
                    <a:cubicBezTo>
                      <a:pt x="82" y="14"/>
                      <a:pt x="84" y="15"/>
                      <a:pt x="86" y="16"/>
                    </a:cubicBezTo>
                    <a:lnTo>
                      <a:pt x="88" y="13"/>
                    </a:lnTo>
                    <a:close/>
                    <a:moveTo>
                      <a:pt x="101" y="23"/>
                    </a:moveTo>
                    <a:cubicBezTo>
                      <a:pt x="99" y="21"/>
                      <a:pt x="97" y="19"/>
                      <a:pt x="95" y="17"/>
                    </a:cubicBezTo>
                    <a:cubicBezTo>
                      <a:pt x="93" y="21"/>
                      <a:pt x="93" y="21"/>
                      <a:pt x="93" y="21"/>
                    </a:cubicBezTo>
                    <a:cubicBezTo>
                      <a:pt x="94" y="22"/>
                      <a:pt x="96" y="23"/>
                      <a:pt x="98" y="26"/>
                    </a:cubicBezTo>
                    <a:lnTo>
                      <a:pt x="101" y="23"/>
                    </a:lnTo>
                    <a:close/>
                    <a:moveTo>
                      <a:pt x="110" y="37"/>
                    </a:moveTo>
                    <a:cubicBezTo>
                      <a:pt x="109" y="35"/>
                      <a:pt x="107" y="32"/>
                      <a:pt x="106" y="30"/>
                    </a:cubicBezTo>
                    <a:cubicBezTo>
                      <a:pt x="103" y="32"/>
                      <a:pt x="103" y="32"/>
                      <a:pt x="103" y="32"/>
                    </a:cubicBezTo>
                    <a:cubicBezTo>
                      <a:pt x="104" y="34"/>
                      <a:pt x="105" y="37"/>
                      <a:pt x="106" y="39"/>
                    </a:cubicBezTo>
                    <a:lnTo>
                      <a:pt x="110" y="37"/>
                    </a:lnTo>
                    <a:close/>
                    <a:moveTo>
                      <a:pt x="115" y="53"/>
                    </a:moveTo>
                    <a:cubicBezTo>
                      <a:pt x="115" y="50"/>
                      <a:pt x="114" y="48"/>
                      <a:pt x="113" y="45"/>
                    </a:cubicBezTo>
                    <a:cubicBezTo>
                      <a:pt x="109" y="46"/>
                      <a:pt x="109" y="46"/>
                      <a:pt x="109" y="46"/>
                    </a:cubicBezTo>
                    <a:cubicBezTo>
                      <a:pt x="110" y="49"/>
                      <a:pt x="111" y="51"/>
                      <a:pt x="111" y="54"/>
                    </a:cubicBezTo>
                    <a:lnTo>
                      <a:pt x="115" y="53"/>
                    </a:lnTo>
                    <a:close/>
                    <a:moveTo>
                      <a:pt x="116" y="70"/>
                    </a:moveTo>
                    <a:cubicBezTo>
                      <a:pt x="116" y="67"/>
                      <a:pt x="117" y="65"/>
                      <a:pt x="117" y="62"/>
                    </a:cubicBezTo>
                    <a:cubicBezTo>
                      <a:pt x="117" y="61"/>
                      <a:pt x="117" y="61"/>
                      <a:pt x="117" y="61"/>
                    </a:cubicBezTo>
                    <a:cubicBezTo>
                      <a:pt x="113" y="61"/>
                      <a:pt x="113" y="61"/>
                      <a:pt x="113" y="61"/>
                    </a:cubicBezTo>
                    <a:cubicBezTo>
                      <a:pt x="113" y="62"/>
                      <a:pt x="113" y="62"/>
                      <a:pt x="113" y="62"/>
                    </a:cubicBezTo>
                    <a:cubicBezTo>
                      <a:pt x="113" y="64"/>
                      <a:pt x="112" y="66"/>
                      <a:pt x="112" y="69"/>
                    </a:cubicBezTo>
                    <a:lnTo>
                      <a:pt x="116" y="70"/>
                    </a:lnTo>
                    <a:close/>
                    <a:moveTo>
                      <a:pt x="110" y="85"/>
                    </a:moveTo>
                    <a:cubicBezTo>
                      <a:pt x="112" y="83"/>
                      <a:pt x="113" y="80"/>
                      <a:pt x="114" y="77"/>
                    </a:cubicBezTo>
                    <a:cubicBezTo>
                      <a:pt x="110" y="76"/>
                      <a:pt x="110" y="76"/>
                      <a:pt x="110" y="76"/>
                    </a:cubicBezTo>
                    <a:cubicBezTo>
                      <a:pt x="109" y="79"/>
                      <a:pt x="108" y="81"/>
                      <a:pt x="107" y="83"/>
                    </a:cubicBezTo>
                    <a:lnTo>
                      <a:pt x="110" y="85"/>
                    </a:lnTo>
                    <a:close/>
                    <a:moveTo>
                      <a:pt x="103" y="99"/>
                    </a:moveTo>
                    <a:cubicBezTo>
                      <a:pt x="104" y="97"/>
                      <a:pt x="105" y="95"/>
                      <a:pt x="107" y="92"/>
                    </a:cubicBezTo>
                    <a:cubicBezTo>
                      <a:pt x="103" y="90"/>
                      <a:pt x="103" y="90"/>
                      <a:pt x="103" y="90"/>
                    </a:cubicBezTo>
                    <a:cubicBezTo>
                      <a:pt x="102" y="93"/>
                      <a:pt x="101" y="95"/>
                      <a:pt x="99" y="97"/>
                    </a:cubicBezTo>
                    <a:lnTo>
                      <a:pt x="103" y="99"/>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3" name="Freeform 148"/>
              <p:cNvSpPr>
                <a:spLocks noEditPoints="1"/>
              </p:cNvSpPr>
              <p:nvPr/>
            </p:nvSpPr>
            <p:spPr bwMode="auto">
              <a:xfrm>
                <a:off x="2914795" y="3028405"/>
                <a:ext cx="462259" cy="378819"/>
              </a:xfrm>
              <a:custGeom>
                <a:avLst/>
                <a:gdLst>
                  <a:gd name="T0" fmla="*/ 114 w 117"/>
                  <a:gd name="T1" fmla="*/ 77 h 96"/>
                  <a:gd name="T2" fmla="*/ 108 w 117"/>
                  <a:gd name="T3" fmla="*/ 75 h 96"/>
                  <a:gd name="T4" fmla="*/ 95 w 117"/>
                  <a:gd name="T5" fmla="*/ 86 h 96"/>
                  <a:gd name="T6" fmla="*/ 100 w 117"/>
                  <a:gd name="T7" fmla="*/ 79 h 96"/>
                  <a:gd name="T8" fmla="*/ 95 w 117"/>
                  <a:gd name="T9" fmla="*/ 86 h 96"/>
                  <a:gd name="T10" fmla="*/ 87 w 117"/>
                  <a:gd name="T11" fmla="*/ 89 h 96"/>
                  <a:gd name="T12" fmla="*/ 79 w 117"/>
                  <a:gd name="T13" fmla="*/ 88 h 96"/>
                  <a:gd name="T14" fmla="*/ 64 w 117"/>
                  <a:gd name="T15" fmla="*/ 95 h 96"/>
                  <a:gd name="T16" fmla="*/ 71 w 117"/>
                  <a:gd name="T17" fmla="*/ 90 h 96"/>
                  <a:gd name="T18" fmla="*/ 64 w 117"/>
                  <a:gd name="T19" fmla="*/ 95 h 96"/>
                  <a:gd name="T20" fmla="*/ 49 w 117"/>
                  <a:gd name="T21" fmla="*/ 95 h 96"/>
                  <a:gd name="T22" fmla="*/ 50 w 117"/>
                  <a:gd name="T23" fmla="*/ 93 h 96"/>
                  <a:gd name="T24" fmla="*/ 56 w 117"/>
                  <a:gd name="T25" fmla="*/ 96 h 96"/>
                  <a:gd name="T26" fmla="*/ 50 w 117"/>
                  <a:gd name="T27" fmla="*/ 91 h 96"/>
                  <a:gd name="T28" fmla="*/ 49 w 117"/>
                  <a:gd name="T29" fmla="*/ 91 h 96"/>
                  <a:gd name="T30" fmla="*/ 48 w 117"/>
                  <a:gd name="T31" fmla="*/ 95 h 96"/>
                  <a:gd name="T32" fmla="*/ 39 w 117"/>
                  <a:gd name="T33" fmla="*/ 94 h 96"/>
                  <a:gd name="T34" fmla="*/ 33 w 117"/>
                  <a:gd name="T35" fmla="*/ 88 h 96"/>
                  <a:gd name="T36" fmla="*/ 17 w 117"/>
                  <a:gd name="T37" fmla="*/ 85 h 96"/>
                  <a:gd name="T38" fmla="*/ 25 w 117"/>
                  <a:gd name="T39" fmla="*/ 85 h 96"/>
                  <a:gd name="T40" fmla="*/ 17 w 117"/>
                  <a:gd name="T41" fmla="*/ 85 h 96"/>
                  <a:gd name="T42" fmla="*/ 10 w 117"/>
                  <a:gd name="T43" fmla="*/ 79 h 96"/>
                  <a:gd name="T44" fmla="*/ 13 w 117"/>
                  <a:gd name="T45" fmla="*/ 77 h 96"/>
                  <a:gd name="T46" fmla="*/ 8 w 117"/>
                  <a:gd name="T47" fmla="*/ 71 h 96"/>
                  <a:gd name="T48" fmla="*/ 0 w 117"/>
                  <a:gd name="T49" fmla="*/ 57 h 96"/>
                  <a:gd name="T50" fmla="*/ 5 w 117"/>
                  <a:gd name="T51" fmla="*/ 64 h 96"/>
                  <a:gd name="T52" fmla="*/ 0 w 117"/>
                  <a:gd name="T53" fmla="*/ 57 h 96"/>
                  <a:gd name="T54" fmla="*/ 1 w 117"/>
                  <a:gd name="T55" fmla="*/ 47 h 96"/>
                  <a:gd name="T56" fmla="*/ 4 w 117"/>
                  <a:gd name="T57" fmla="*/ 49 h 96"/>
                  <a:gd name="T58" fmla="*/ 6 w 117"/>
                  <a:gd name="T59" fmla="*/ 41 h 96"/>
                  <a:gd name="T60" fmla="*/ 9 w 117"/>
                  <a:gd name="T61" fmla="*/ 25 h 96"/>
                  <a:gd name="T62" fmla="*/ 9 w 117"/>
                  <a:gd name="T63" fmla="*/ 34 h 96"/>
                  <a:gd name="T64" fmla="*/ 9 w 117"/>
                  <a:gd name="T65" fmla="*/ 25 h 96"/>
                  <a:gd name="T66" fmla="*/ 13 w 117"/>
                  <a:gd name="T67" fmla="*/ 18 h 96"/>
                  <a:gd name="T68" fmla="*/ 21 w 117"/>
                  <a:gd name="T69" fmla="*/ 15 h 96"/>
                  <a:gd name="T70" fmla="*/ 33 w 117"/>
                  <a:gd name="T71" fmla="*/ 3 h 96"/>
                  <a:gd name="T72" fmla="*/ 27 w 117"/>
                  <a:gd name="T73" fmla="*/ 10 h 96"/>
                  <a:gd name="T74" fmla="*/ 33 w 117"/>
                  <a:gd name="T75" fmla="*/ 3 h 96"/>
                  <a:gd name="T76" fmla="*/ 41 w 117"/>
                  <a:gd name="T77" fmla="*/ 1 h 96"/>
                  <a:gd name="T78" fmla="*/ 49 w 117"/>
                  <a:gd name="T79" fmla="*/ 4 h 96"/>
                  <a:gd name="T80" fmla="*/ 66 w 117"/>
                  <a:gd name="T81" fmla="*/ 1 h 96"/>
                  <a:gd name="T82" fmla="*/ 57 w 117"/>
                  <a:gd name="T83" fmla="*/ 0 h 96"/>
                  <a:gd name="T84" fmla="*/ 62 w 117"/>
                  <a:gd name="T85" fmla="*/ 4 h 96"/>
                  <a:gd name="T86" fmla="*/ 66 w 117"/>
                  <a:gd name="T87" fmla="*/ 1 h 96"/>
                  <a:gd name="T88" fmla="*/ 74 w 117"/>
                  <a:gd name="T89" fmla="*/ 4 h 96"/>
                  <a:gd name="T90" fmla="*/ 79 w 117"/>
                  <a:gd name="T91" fmla="*/ 11 h 96"/>
                  <a:gd name="T92" fmla="*/ 94 w 117"/>
                  <a:gd name="T93" fmla="*/ 16 h 96"/>
                  <a:gd name="T94" fmla="*/ 88 w 117"/>
                  <a:gd name="T95" fmla="*/ 12 h 96"/>
                  <a:gd name="T96" fmla="*/ 91 w 117"/>
                  <a:gd name="T97" fmla="*/ 19 h 96"/>
                  <a:gd name="T98" fmla="*/ 94 w 117"/>
                  <a:gd name="T99" fmla="*/ 16 h 96"/>
                  <a:gd name="T100" fmla="*/ 100 w 117"/>
                  <a:gd name="T101" fmla="*/ 22 h 96"/>
                  <a:gd name="T102" fmla="*/ 103 w 117"/>
                  <a:gd name="T103" fmla="*/ 30 h 96"/>
                  <a:gd name="T104" fmla="*/ 117 w 117"/>
                  <a:gd name="T105" fmla="*/ 40 h 96"/>
                  <a:gd name="T106" fmla="*/ 108 w 117"/>
                  <a:gd name="T107" fmla="*/ 36 h 96"/>
                  <a:gd name="T108" fmla="*/ 117 w 117"/>
                  <a:gd name="T109"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96">
                    <a:moveTo>
                      <a:pt x="109" y="79"/>
                    </a:moveTo>
                    <a:cubicBezTo>
                      <a:pt x="111" y="78"/>
                      <a:pt x="113" y="78"/>
                      <a:pt x="114" y="77"/>
                    </a:cubicBezTo>
                    <a:cubicBezTo>
                      <a:pt x="113" y="74"/>
                      <a:pt x="113" y="74"/>
                      <a:pt x="113" y="74"/>
                    </a:cubicBezTo>
                    <a:cubicBezTo>
                      <a:pt x="111" y="74"/>
                      <a:pt x="110" y="75"/>
                      <a:pt x="108" y="75"/>
                    </a:cubicBezTo>
                    <a:lnTo>
                      <a:pt x="109" y="79"/>
                    </a:lnTo>
                    <a:close/>
                    <a:moveTo>
                      <a:pt x="95" y="86"/>
                    </a:moveTo>
                    <a:cubicBezTo>
                      <a:pt x="97" y="85"/>
                      <a:pt x="100" y="83"/>
                      <a:pt x="102" y="82"/>
                    </a:cubicBezTo>
                    <a:cubicBezTo>
                      <a:pt x="100" y="79"/>
                      <a:pt x="100" y="79"/>
                      <a:pt x="100" y="79"/>
                    </a:cubicBezTo>
                    <a:cubicBezTo>
                      <a:pt x="98" y="80"/>
                      <a:pt x="96" y="81"/>
                      <a:pt x="93" y="82"/>
                    </a:cubicBezTo>
                    <a:lnTo>
                      <a:pt x="95" y="86"/>
                    </a:lnTo>
                    <a:close/>
                    <a:moveTo>
                      <a:pt x="80" y="92"/>
                    </a:moveTo>
                    <a:cubicBezTo>
                      <a:pt x="82" y="91"/>
                      <a:pt x="85" y="90"/>
                      <a:pt x="87" y="89"/>
                    </a:cubicBezTo>
                    <a:cubicBezTo>
                      <a:pt x="86" y="85"/>
                      <a:pt x="86" y="85"/>
                      <a:pt x="86" y="85"/>
                    </a:cubicBezTo>
                    <a:cubicBezTo>
                      <a:pt x="84" y="86"/>
                      <a:pt x="81" y="87"/>
                      <a:pt x="79" y="88"/>
                    </a:cubicBezTo>
                    <a:lnTo>
                      <a:pt x="80" y="92"/>
                    </a:lnTo>
                    <a:close/>
                    <a:moveTo>
                      <a:pt x="64" y="95"/>
                    </a:moveTo>
                    <a:cubicBezTo>
                      <a:pt x="67" y="95"/>
                      <a:pt x="69" y="95"/>
                      <a:pt x="72" y="94"/>
                    </a:cubicBezTo>
                    <a:cubicBezTo>
                      <a:pt x="71" y="90"/>
                      <a:pt x="71" y="90"/>
                      <a:pt x="71" y="90"/>
                    </a:cubicBezTo>
                    <a:cubicBezTo>
                      <a:pt x="69" y="91"/>
                      <a:pt x="66" y="91"/>
                      <a:pt x="63" y="91"/>
                    </a:cubicBezTo>
                    <a:lnTo>
                      <a:pt x="64" y="95"/>
                    </a:lnTo>
                    <a:close/>
                    <a:moveTo>
                      <a:pt x="48" y="95"/>
                    </a:moveTo>
                    <a:cubicBezTo>
                      <a:pt x="49" y="95"/>
                      <a:pt x="49" y="95"/>
                      <a:pt x="49" y="95"/>
                    </a:cubicBezTo>
                    <a:cubicBezTo>
                      <a:pt x="49" y="95"/>
                      <a:pt x="49" y="95"/>
                      <a:pt x="50" y="95"/>
                    </a:cubicBezTo>
                    <a:cubicBezTo>
                      <a:pt x="50" y="93"/>
                      <a:pt x="50" y="93"/>
                      <a:pt x="50" y="93"/>
                    </a:cubicBezTo>
                    <a:cubicBezTo>
                      <a:pt x="49" y="95"/>
                      <a:pt x="49" y="95"/>
                      <a:pt x="49" y="95"/>
                    </a:cubicBezTo>
                    <a:cubicBezTo>
                      <a:pt x="52" y="95"/>
                      <a:pt x="54" y="95"/>
                      <a:pt x="56" y="96"/>
                    </a:cubicBezTo>
                    <a:cubicBezTo>
                      <a:pt x="56" y="92"/>
                      <a:pt x="56" y="92"/>
                      <a:pt x="56" y="92"/>
                    </a:cubicBezTo>
                    <a:cubicBezTo>
                      <a:pt x="54" y="91"/>
                      <a:pt x="52" y="91"/>
                      <a:pt x="50" y="91"/>
                    </a:cubicBezTo>
                    <a:cubicBezTo>
                      <a:pt x="50" y="91"/>
                      <a:pt x="50" y="91"/>
                      <a:pt x="50" y="91"/>
                    </a:cubicBezTo>
                    <a:cubicBezTo>
                      <a:pt x="49" y="91"/>
                      <a:pt x="49" y="91"/>
                      <a:pt x="49" y="91"/>
                    </a:cubicBezTo>
                    <a:cubicBezTo>
                      <a:pt x="48" y="91"/>
                      <a:pt x="48" y="91"/>
                      <a:pt x="48" y="91"/>
                    </a:cubicBezTo>
                    <a:lnTo>
                      <a:pt x="48" y="95"/>
                    </a:lnTo>
                    <a:close/>
                    <a:moveTo>
                      <a:pt x="31" y="92"/>
                    </a:moveTo>
                    <a:cubicBezTo>
                      <a:pt x="34" y="93"/>
                      <a:pt x="37" y="94"/>
                      <a:pt x="39" y="94"/>
                    </a:cubicBezTo>
                    <a:cubicBezTo>
                      <a:pt x="40" y="90"/>
                      <a:pt x="40" y="90"/>
                      <a:pt x="40" y="90"/>
                    </a:cubicBezTo>
                    <a:cubicBezTo>
                      <a:pt x="37" y="90"/>
                      <a:pt x="35" y="89"/>
                      <a:pt x="33" y="88"/>
                    </a:cubicBezTo>
                    <a:lnTo>
                      <a:pt x="31" y="92"/>
                    </a:lnTo>
                    <a:close/>
                    <a:moveTo>
                      <a:pt x="17" y="85"/>
                    </a:moveTo>
                    <a:cubicBezTo>
                      <a:pt x="19" y="86"/>
                      <a:pt x="21" y="88"/>
                      <a:pt x="24" y="89"/>
                    </a:cubicBezTo>
                    <a:cubicBezTo>
                      <a:pt x="25" y="85"/>
                      <a:pt x="25" y="85"/>
                      <a:pt x="25" y="85"/>
                    </a:cubicBezTo>
                    <a:cubicBezTo>
                      <a:pt x="23" y="84"/>
                      <a:pt x="21" y="83"/>
                      <a:pt x="19" y="81"/>
                    </a:cubicBezTo>
                    <a:lnTo>
                      <a:pt x="17" y="85"/>
                    </a:lnTo>
                    <a:close/>
                    <a:moveTo>
                      <a:pt x="5" y="73"/>
                    </a:moveTo>
                    <a:cubicBezTo>
                      <a:pt x="6" y="75"/>
                      <a:pt x="8" y="77"/>
                      <a:pt x="10" y="79"/>
                    </a:cubicBezTo>
                    <a:cubicBezTo>
                      <a:pt x="10" y="79"/>
                      <a:pt x="10" y="79"/>
                      <a:pt x="10" y="79"/>
                    </a:cubicBezTo>
                    <a:cubicBezTo>
                      <a:pt x="13" y="77"/>
                      <a:pt x="13" y="77"/>
                      <a:pt x="13" y="77"/>
                    </a:cubicBezTo>
                    <a:cubicBezTo>
                      <a:pt x="13" y="76"/>
                      <a:pt x="13" y="76"/>
                      <a:pt x="13" y="76"/>
                    </a:cubicBezTo>
                    <a:cubicBezTo>
                      <a:pt x="11" y="75"/>
                      <a:pt x="10" y="73"/>
                      <a:pt x="8" y="71"/>
                    </a:cubicBezTo>
                    <a:lnTo>
                      <a:pt x="5" y="73"/>
                    </a:lnTo>
                    <a:close/>
                    <a:moveTo>
                      <a:pt x="0" y="57"/>
                    </a:moveTo>
                    <a:cubicBezTo>
                      <a:pt x="0" y="59"/>
                      <a:pt x="1" y="62"/>
                      <a:pt x="2" y="65"/>
                    </a:cubicBezTo>
                    <a:cubicBezTo>
                      <a:pt x="5" y="64"/>
                      <a:pt x="5" y="64"/>
                      <a:pt x="5" y="64"/>
                    </a:cubicBezTo>
                    <a:cubicBezTo>
                      <a:pt x="5" y="61"/>
                      <a:pt x="4" y="59"/>
                      <a:pt x="4" y="56"/>
                    </a:cubicBezTo>
                    <a:lnTo>
                      <a:pt x="0" y="57"/>
                    </a:lnTo>
                    <a:close/>
                    <a:moveTo>
                      <a:pt x="2" y="40"/>
                    </a:moveTo>
                    <a:cubicBezTo>
                      <a:pt x="2" y="42"/>
                      <a:pt x="1" y="45"/>
                      <a:pt x="1" y="47"/>
                    </a:cubicBezTo>
                    <a:cubicBezTo>
                      <a:pt x="1" y="47"/>
                      <a:pt x="1" y="48"/>
                      <a:pt x="0" y="48"/>
                    </a:cubicBezTo>
                    <a:cubicBezTo>
                      <a:pt x="4" y="49"/>
                      <a:pt x="4" y="49"/>
                      <a:pt x="4" y="49"/>
                    </a:cubicBezTo>
                    <a:cubicBezTo>
                      <a:pt x="5" y="48"/>
                      <a:pt x="5" y="48"/>
                      <a:pt x="5" y="47"/>
                    </a:cubicBezTo>
                    <a:cubicBezTo>
                      <a:pt x="5" y="46"/>
                      <a:pt x="6" y="44"/>
                      <a:pt x="6" y="41"/>
                    </a:cubicBezTo>
                    <a:lnTo>
                      <a:pt x="2" y="40"/>
                    </a:lnTo>
                    <a:close/>
                    <a:moveTo>
                      <a:pt x="9" y="25"/>
                    </a:moveTo>
                    <a:cubicBezTo>
                      <a:pt x="8" y="28"/>
                      <a:pt x="6" y="30"/>
                      <a:pt x="5" y="32"/>
                    </a:cubicBezTo>
                    <a:cubicBezTo>
                      <a:pt x="9" y="34"/>
                      <a:pt x="9" y="34"/>
                      <a:pt x="9" y="34"/>
                    </a:cubicBezTo>
                    <a:cubicBezTo>
                      <a:pt x="10" y="32"/>
                      <a:pt x="11" y="29"/>
                      <a:pt x="13" y="27"/>
                    </a:cubicBezTo>
                    <a:lnTo>
                      <a:pt x="9" y="25"/>
                    </a:lnTo>
                    <a:close/>
                    <a:moveTo>
                      <a:pt x="19" y="12"/>
                    </a:moveTo>
                    <a:cubicBezTo>
                      <a:pt x="17" y="14"/>
                      <a:pt x="15" y="16"/>
                      <a:pt x="13" y="18"/>
                    </a:cubicBezTo>
                    <a:cubicBezTo>
                      <a:pt x="17" y="20"/>
                      <a:pt x="17" y="20"/>
                      <a:pt x="17" y="20"/>
                    </a:cubicBezTo>
                    <a:cubicBezTo>
                      <a:pt x="18" y="18"/>
                      <a:pt x="20" y="16"/>
                      <a:pt x="21" y="15"/>
                    </a:cubicBezTo>
                    <a:lnTo>
                      <a:pt x="19" y="12"/>
                    </a:lnTo>
                    <a:close/>
                    <a:moveTo>
                      <a:pt x="33" y="3"/>
                    </a:moveTo>
                    <a:cubicBezTo>
                      <a:pt x="30" y="4"/>
                      <a:pt x="28" y="5"/>
                      <a:pt x="25" y="6"/>
                    </a:cubicBezTo>
                    <a:cubicBezTo>
                      <a:pt x="27" y="10"/>
                      <a:pt x="27" y="10"/>
                      <a:pt x="27" y="10"/>
                    </a:cubicBezTo>
                    <a:cubicBezTo>
                      <a:pt x="29" y="9"/>
                      <a:pt x="32" y="8"/>
                      <a:pt x="34" y="7"/>
                    </a:cubicBezTo>
                    <a:cubicBezTo>
                      <a:pt x="33" y="3"/>
                      <a:pt x="33" y="3"/>
                      <a:pt x="33" y="3"/>
                    </a:cubicBezTo>
                    <a:close/>
                    <a:moveTo>
                      <a:pt x="49" y="0"/>
                    </a:moveTo>
                    <a:cubicBezTo>
                      <a:pt x="46" y="0"/>
                      <a:pt x="44" y="0"/>
                      <a:pt x="41" y="1"/>
                    </a:cubicBezTo>
                    <a:cubicBezTo>
                      <a:pt x="42" y="5"/>
                      <a:pt x="42" y="5"/>
                      <a:pt x="42" y="5"/>
                    </a:cubicBezTo>
                    <a:cubicBezTo>
                      <a:pt x="44" y="4"/>
                      <a:pt x="47" y="4"/>
                      <a:pt x="49" y="4"/>
                    </a:cubicBezTo>
                    <a:lnTo>
                      <a:pt x="49" y="0"/>
                    </a:lnTo>
                    <a:close/>
                    <a:moveTo>
                      <a:pt x="66" y="1"/>
                    </a:moveTo>
                    <a:cubicBezTo>
                      <a:pt x="64" y="1"/>
                      <a:pt x="63" y="0"/>
                      <a:pt x="62" y="0"/>
                    </a:cubicBezTo>
                    <a:cubicBezTo>
                      <a:pt x="61" y="0"/>
                      <a:pt x="59" y="0"/>
                      <a:pt x="57" y="0"/>
                    </a:cubicBezTo>
                    <a:cubicBezTo>
                      <a:pt x="57" y="4"/>
                      <a:pt x="57" y="4"/>
                      <a:pt x="57" y="4"/>
                    </a:cubicBezTo>
                    <a:cubicBezTo>
                      <a:pt x="59" y="4"/>
                      <a:pt x="60" y="4"/>
                      <a:pt x="62" y="4"/>
                    </a:cubicBezTo>
                    <a:cubicBezTo>
                      <a:pt x="63" y="4"/>
                      <a:pt x="64" y="5"/>
                      <a:pt x="65" y="5"/>
                    </a:cubicBezTo>
                    <a:lnTo>
                      <a:pt x="66" y="1"/>
                    </a:lnTo>
                    <a:close/>
                    <a:moveTo>
                      <a:pt x="81" y="7"/>
                    </a:moveTo>
                    <a:cubicBezTo>
                      <a:pt x="79" y="6"/>
                      <a:pt x="76" y="5"/>
                      <a:pt x="74" y="4"/>
                    </a:cubicBezTo>
                    <a:cubicBezTo>
                      <a:pt x="72" y="7"/>
                      <a:pt x="72" y="7"/>
                      <a:pt x="72" y="7"/>
                    </a:cubicBezTo>
                    <a:cubicBezTo>
                      <a:pt x="74" y="8"/>
                      <a:pt x="77" y="9"/>
                      <a:pt x="79" y="11"/>
                    </a:cubicBezTo>
                    <a:lnTo>
                      <a:pt x="81" y="7"/>
                    </a:lnTo>
                    <a:close/>
                    <a:moveTo>
                      <a:pt x="94" y="16"/>
                    </a:moveTo>
                    <a:cubicBezTo>
                      <a:pt x="93" y="16"/>
                      <a:pt x="93" y="16"/>
                      <a:pt x="93" y="16"/>
                    </a:cubicBezTo>
                    <a:cubicBezTo>
                      <a:pt x="92" y="14"/>
                      <a:pt x="90" y="13"/>
                      <a:pt x="88" y="12"/>
                    </a:cubicBezTo>
                    <a:cubicBezTo>
                      <a:pt x="85" y="15"/>
                      <a:pt x="85" y="15"/>
                      <a:pt x="85" y="15"/>
                    </a:cubicBezTo>
                    <a:cubicBezTo>
                      <a:pt x="87" y="16"/>
                      <a:pt x="89" y="18"/>
                      <a:pt x="91" y="19"/>
                    </a:cubicBezTo>
                    <a:cubicBezTo>
                      <a:pt x="92" y="20"/>
                      <a:pt x="92" y="20"/>
                      <a:pt x="92" y="20"/>
                    </a:cubicBezTo>
                    <a:lnTo>
                      <a:pt x="94" y="16"/>
                    </a:lnTo>
                    <a:close/>
                    <a:moveTo>
                      <a:pt x="106" y="28"/>
                    </a:moveTo>
                    <a:cubicBezTo>
                      <a:pt x="104" y="26"/>
                      <a:pt x="102" y="24"/>
                      <a:pt x="100" y="22"/>
                    </a:cubicBezTo>
                    <a:cubicBezTo>
                      <a:pt x="98" y="25"/>
                      <a:pt x="98" y="25"/>
                      <a:pt x="98" y="25"/>
                    </a:cubicBezTo>
                    <a:cubicBezTo>
                      <a:pt x="100" y="27"/>
                      <a:pt x="101" y="29"/>
                      <a:pt x="103" y="30"/>
                    </a:cubicBezTo>
                    <a:lnTo>
                      <a:pt x="106" y="28"/>
                    </a:lnTo>
                    <a:close/>
                    <a:moveTo>
                      <a:pt x="117" y="40"/>
                    </a:moveTo>
                    <a:cubicBezTo>
                      <a:pt x="115" y="38"/>
                      <a:pt x="113" y="36"/>
                      <a:pt x="111" y="34"/>
                    </a:cubicBezTo>
                    <a:cubicBezTo>
                      <a:pt x="108" y="36"/>
                      <a:pt x="108" y="36"/>
                      <a:pt x="108" y="36"/>
                    </a:cubicBezTo>
                    <a:cubicBezTo>
                      <a:pt x="110" y="39"/>
                      <a:pt x="112" y="41"/>
                      <a:pt x="114" y="43"/>
                    </a:cubicBezTo>
                    <a:cubicBezTo>
                      <a:pt x="117" y="40"/>
                      <a:pt x="117" y="40"/>
                      <a:pt x="117" y="4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4" name="Freeform 149"/>
              <p:cNvSpPr>
                <a:spLocks noEditPoints="1"/>
              </p:cNvSpPr>
              <p:nvPr/>
            </p:nvSpPr>
            <p:spPr bwMode="auto">
              <a:xfrm>
                <a:off x="2969014" y="3392719"/>
                <a:ext cx="318742" cy="460591"/>
              </a:xfrm>
              <a:custGeom>
                <a:avLst/>
                <a:gdLst>
                  <a:gd name="T0" fmla="*/ 81 w 81"/>
                  <a:gd name="T1" fmla="*/ 114 h 117"/>
                  <a:gd name="T2" fmla="*/ 72 w 81"/>
                  <a:gd name="T3" fmla="*/ 111 h 117"/>
                  <a:gd name="T4" fmla="*/ 57 w 81"/>
                  <a:gd name="T5" fmla="*/ 117 h 117"/>
                  <a:gd name="T6" fmla="*/ 65 w 81"/>
                  <a:gd name="T7" fmla="*/ 112 h 117"/>
                  <a:gd name="T8" fmla="*/ 57 w 81"/>
                  <a:gd name="T9" fmla="*/ 117 h 117"/>
                  <a:gd name="T10" fmla="*/ 49 w 81"/>
                  <a:gd name="T11" fmla="*/ 117 h 117"/>
                  <a:gd name="T12" fmla="*/ 49 w 81"/>
                  <a:gd name="T13" fmla="*/ 113 h 117"/>
                  <a:gd name="T14" fmla="*/ 41 w 81"/>
                  <a:gd name="T15" fmla="*/ 112 h 117"/>
                  <a:gd name="T16" fmla="*/ 25 w 81"/>
                  <a:gd name="T17" fmla="*/ 115 h 117"/>
                  <a:gd name="T18" fmla="*/ 33 w 81"/>
                  <a:gd name="T19" fmla="*/ 112 h 117"/>
                  <a:gd name="T20" fmla="*/ 25 w 81"/>
                  <a:gd name="T21" fmla="*/ 115 h 117"/>
                  <a:gd name="T22" fmla="*/ 17 w 81"/>
                  <a:gd name="T23" fmla="*/ 113 h 117"/>
                  <a:gd name="T24" fmla="*/ 11 w 81"/>
                  <a:gd name="T25" fmla="*/ 106 h 117"/>
                  <a:gd name="T26" fmla="*/ 1 w 81"/>
                  <a:gd name="T27" fmla="*/ 94 h 117"/>
                  <a:gd name="T28" fmla="*/ 6 w 81"/>
                  <a:gd name="T29" fmla="*/ 101 h 117"/>
                  <a:gd name="T30" fmla="*/ 1 w 81"/>
                  <a:gd name="T31" fmla="*/ 94 h 117"/>
                  <a:gd name="T32" fmla="*/ 0 w 81"/>
                  <a:gd name="T33" fmla="*/ 86 h 117"/>
                  <a:gd name="T34" fmla="*/ 5 w 81"/>
                  <a:gd name="T35" fmla="*/ 78 h 117"/>
                  <a:gd name="T36" fmla="*/ 3 w 81"/>
                  <a:gd name="T37" fmla="*/ 62 h 117"/>
                  <a:gd name="T38" fmla="*/ 6 w 81"/>
                  <a:gd name="T39" fmla="*/ 71 h 117"/>
                  <a:gd name="T40" fmla="*/ 3 w 81"/>
                  <a:gd name="T41" fmla="*/ 62 h 117"/>
                  <a:gd name="T42" fmla="*/ 4 w 81"/>
                  <a:gd name="T43" fmla="*/ 53 h 117"/>
                  <a:gd name="T44" fmla="*/ 8 w 81"/>
                  <a:gd name="T45" fmla="*/ 55 h 117"/>
                  <a:gd name="T46" fmla="*/ 9 w 81"/>
                  <a:gd name="T47" fmla="*/ 47 h 117"/>
                  <a:gd name="T48" fmla="*/ 10 w 81"/>
                  <a:gd name="T49" fmla="*/ 31 h 117"/>
                  <a:gd name="T50" fmla="*/ 11 w 81"/>
                  <a:gd name="T51" fmla="*/ 39 h 117"/>
                  <a:gd name="T52" fmla="*/ 10 w 81"/>
                  <a:gd name="T53" fmla="*/ 31 h 117"/>
                  <a:gd name="T54" fmla="*/ 12 w 81"/>
                  <a:gd name="T55" fmla="*/ 23 h 117"/>
                  <a:gd name="T56" fmla="*/ 19 w 81"/>
                  <a:gd name="T57" fmla="*/ 17 h 117"/>
                  <a:gd name="T58" fmla="*/ 19 w 81"/>
                  <a:gd name="T59" fmla="*/ 0 h 117"/>
                  <a:gd name="T60" fmla="*/ 21 w 81"/>
                  <a:gd name="T61" fmla="*/ 9 h 117"/>
                  <a:gd name="T62" fmla="*/ 19 w 81"/>
                  <a:gd name="T6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117">
                    <a:moveTo>
                      <a:pt x="73" y="115"/>
                    </a:moveTo>
                    <a:cubicBezTo>
                      <a:pt x="76" y="115"/>
                      <a:pt x="78" y="115"/>
                      <a:pt x="81" y="114"/>
                    </a:cubicBezTo>
                    <a:cubicBezTo>
                      <a:pt x="80" y="110"/>
                      <a:pt x="80" y="110"/>
                      <a:pt x="80" y="110"/>
                    </a:cubicBezTo>
                    <a:cubicBezTo>
                      <a:pt x="78" y="111"/>
                      <a:pt x="75" y="111"/>
                      <a:pt x="72" y="111"/>
                    </a:cubicBezTo>
                    <a:lnTo>
                      <a:pt x="73" y="115"/>
                    </a:lnTo>
                    <a:close/>
                    <a:moveTo>
                      <a:pt x="57" y="117"/>
                    </a:moveTo>
                    <a:cubicBezTo>
                      <a:pt x="60" y="117"/>
                      <a:pt x="62" y="117"/>
                      <a:pt x="65" y="116"/>
                    </a:cubicBezTo>
                    <a:cubicBezTo>
                      <a:pt x="65" y="112"/>
                      <a:pt x="65" y="112"/>
                      <a:pt x="65" y="112"/>
                    </a:cubicBezTo>
                    <a:cubicBezTo>
                      <a:pt x="62" y="113"/>
                      <a:pt x="59" y="113"/>
                      <a:pt x="57" y="113"/>
                    </a:cubicBezTo>
                    <a:lnTo>
                      <a:pt x="57" y="117"/>
                    </a:lnTo>
                    <a:close/>
                    <a:moveTo>
                      <a:pt x="41" y="116"/>
                    </a:moveTo>
                    <a:cubicBezTo>
                      <a:pt x="44" y="116"/>
                      <a:pt x="46" y="116"/>
                      <a:pt x="49" y="117"/>
                    </a:cubicBezTo>
                    <a:cubicBezTo>
                      <a:pt x="49" y="117"/>
                      <a:pt x="49" y="117"/>
                      <a:pt x="49" y="117"/>
                    </a:cubicBezTo>
                    <a:cubicBezTo>
                      <a:pt x="49" y="113"/>
                      <a:pt x="49" y="113"/>
                      <a:pt x="49" y="113"/>
                    </a:cubicBezTo>
                    <a:cubicBezTo>
                      <a:pt x="49" y="113"/>
                      <a:pt x="49" y="113"/>
                      <a:pt x="49" y="113"/>
                    </a:cubicBezTo>
                    <a:cubicBezTo>
                      <a:pt x="46" y="112"/>
                      <a:pt x="44" y="112"/>
                      <a:pt x="41" y="112"/>
                    </a:cubicBezTo>
                    <a:lnTo>
                      <a:pt x="41" y="116"/>
                    </a:lnTo>
                    <a:close/>
                    <a:moveTo>
                      <a:pt x="25" y="115"/>
                    </a:moveTo>
                    <a:cubicBezTo>
                      <a:pt x="27" y="115"/>
                      <a:pt x="30" y="115"/>
                      <a:pt x="33" y="116"/>
                    </a:cubicBezTo>
                    <a:cubicBezTo>
                      <a:pt x="33" y="112"/>
                      <a:pt x="33" y="112"/>
                      <a:pt x="33" y="112"/>
                    </a:cubicBezTo>
                    <a:cubicBezTo>
                      <a:pt x="30" y="111"/>
                      <a:pt x="28" y="111"/>
                      <a:pt x="25" y="111"/>
                    </a:cubicBezTo>
                    <a:lnTo>
                      <a:pt x="25" y="115"/>
                    </a:lnTo>
                    <a:close/>
                    <a:moveTo>
                      <a:pt x="9" y="110"/>
                    </a:moveTo>
                    <a:cubicBezTo>
                      <a:pt x="11" y="111"/>
                      <a:pt x="14" y="112"/>
                      <a:pt x="17" y="113"/>
                    </a:cubicBezTo>
                    <a:cubicBezTo>
                      <a:pt x="18" y="109"/>
                      <a:pt x="18" y="109"/>
                      <a:pt x="18" y="109"/>
                    </a:cubicBezTo>
                    <a:cubicBezTo>
                      <a:pt x="15" y="108"/>
                      <a:pt x="13" y="107"/>
                      <a:pt x="11" y="106"/>
                    </a:cubicBezTo>
                    <a:lnTo>
                      <a:pt x="9" y="110"/>
                    </a:lnTo>
                    <a:close/>
                    <a:moveTo>
                      <a:pt x="1" y="94"/>
                    </a:moveTo>
                    <a:cubicBezTo>
                      <a:pt x="1" y="97"/>
                      <a:pt x="2" y="100"/>
                      <a:pt x="3" y="103"/>
                    </a:cubicBezTo>
                    <a:cubicBezTo>
                      <a:pt x="6" y="101"/>
                      <a:pt x="6" y="101"/>
                      <a:pt x="6" y="101"/>
                    </a:cubicBezTo>
                    <a:cubicBezTo>
                      <a:pt x="6" y="99"/>
                      <a:pt x="5" y="97"/>
                      <a:pt x="5" y="94"/>
                    </a:cubicBezTo>
                    <a:lnTo>
                      <a:pt x="1" y="94"/>
                    </a:lnTo>
                    <a:close/>
                    <a:moveTo>
                      <a:pt x="1" y="78"/>
                    </a:moveTo>
                    <a:cubicBezTo>
                      <a:pt x="0" y="81"/>
                      <a:pt x="0" y="84"/>
                      <a:pt x="0" y="86"/>
                    </a:cubicBezTo>
                    <a:cubicBezTo>
                      <a:pt x="4" y="86"/>
                      <a:pt x="4" y="86"/>
                      <a:pt x="4" y="86"/>
                    </a:cubicBezTo>
                    <a:cubicBezTo>
                      <a:pt x="4" y="84"/>
                      <a:pt x="4" y="81"/>
                      <a:pt x="5" y="78"/>
                    </a:cubicBezTo>
                    <a:lnTo>
                      <a:pt x="1" y="78"/>
                    </a:lnTo>
                    <a:close/>
                    <a:moveTo>
                      <a:pt x="3" y="62"/>
                    </a:moveTo>
                    <a:cubicBezTo>
                      <a:pt x="2" y="65"/>
                      <a:pt x="2" y="67"/>
                      <a:pt x="2" y="70"/>
                    </a:cubicBezTo>
                    <a:cubicBezTo>
                      <a:pt x="6" y="71"/>
                      <a:pt x="6" y="71"/>
                      <a:pt x="6" y="71"/>
                    </a:cubicBezTo>
                    <a:cubicBezTo>
                      <a:pt x="6" y="68"/>
                      <a:pt x="6" y="65"/>
                      <a:pt x="7" y="63"/>
                    </a:cubicBezTo>
                    <a:lnTo>
                      <a:pt x="3" y="62"/>
                    </a:lnTo>
                    <a:close/>
                    <a:moveTo>
                      <a:pt x="5" y="46"/>
                    </a:moveTo>
                    <a:cubicBezTo>
                      <a:pt x="5" y="49"/>
                      <a:pt x="4" y="51"/>
                      <a:pt x="4" y="53"/>
                    </a:cubicBezTo>
                    <a:cubicBezTo>
                      <a:pt x="4" y="54"/>
                      <a:pt x="4" y="54"/>
                      <a:pt x="4" y="54"/>
                    </a:cubicBezTo>
                    <a:cubicBezTo>
                      <a:pt x="8" y="55"/>
                      <a:pt x="8" y="55"/>
                      <a:pt x="8" y="55"/>
                    </a:cubicBezTo>
                    <a:cubicBezTo>
                      <a:pt x="8" y="54"/>
                      <a:pt x="8" y="54"/>
                      <a:pt x="8" y="54"/>
                    </a:cubicBezTo>
                    <a:cubicBezTo>
                      <a:pt x="8" y="52"/>
                      <a:pt x="9" y="49"/>
                      <a:pt x="9" y="47"/>
                    </a:cubicBezTo>
                    <a:lnTo>
                      <a:pt x="5" y="46"/>
                    </a:lnTo>
                    <a:close/>
                    <a:moveTo>
                      <a:pt x="10" y="31"/>
                    </a:moveTo>
                    <a:cubicBezTo>
                      <a:pt x="9" y="33"/>
                      <a:pt x="8" y="36"/>
                      <a:pt x="8" y="38"/>
                    </a:cubicBezTo>
                    <a:cubicBezTo>
                      <a:pt x="11" y="39"/>
                      <a:pt x="11" y="39"/>
                      <a:pt x="11" y="39"/>
                    </a:cubicBezTo>
                    <a:cubicBezTo>
                      <a:pt x="12" y="37"/>
                      <a:pt x="13" y="34"/>
                      <a:pt x="14" y="32"/>
                    </a:cubicBezTo>
                    <a:lnTo>
                      <a:pt x="10" y="31"/>
                    </a:lnTo>
                    <a:close/>
                    <a:moveTo>
                      <a:pt x="15" y="15"/>
                    </a:moveTo>
                    <a:cubicBezTo>
                      <a:pt x="14" y="18"/>
                      <a:pt x="13" y="20"/>
                      <a:pt x="12" y="23"/>
                    </a:cubicBezTo>
                    <a:cubicBezTo>
                      <a:pt x="16" y="24"/>
                      <a:pt x="16" y="24"/>
                      <a:pt x="16" y="24"/>
                    </a:cubicBezTo>
                    <a:cubicBezTo>
                      <a:pt x="17" y="22"/>
                      <a:pt x="18" y="19"/>
                      <a:pt x="19" y="17"/>
                    </a:cubicBezTo>
                    <a:lnTo>
                      <a:pt x="15" y="15"/>
                    </a:lnTo>
                    <a:close/>
                    <a:moveTo>
                      <a:pt x="19" y="0"/>
                    </a:moveTo>
                    <a:cubicBezTo>
                      <a:pt x="19" y="2"/>
                      <a:pt x="18" y="5"/>
                      <a:pt x="17" y="8"/>
                    </a:cubicBezTo>
                    <a:cubicBezTo>
                      <a:pt x="21" y="9"/>
                      <a:pt x="21" y="9"/>
                      <a:pt x="21" y="9"/>
                    </a:cubicBezTo>
                    <a:cubicBezTo>
                      <a:pt x="22" y="6"/>
                      <a:pt x="23" y="3"/>
                      <a:pt x="23" y="1"/>
                    </a:cubicBezTo>
                    <a:lnTo>
                      <a:pt x="19"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sp>
            <p:nvSpPr>
              <p:cNvPr id="55" name="Rectangle 150"/>
              <p:cNvSpPr>
                <a:spLocks noChangeArrowheads="1"/>
              </p:cNvSpPr>
              <p:nvPr/>
            </p:nvSpPr>
            <p:spPr bwMode="auto">
              <a:xfrm rot="20497154">
                <a:off x="4031587" y="4105178"/>
                <a:ext cx="378000" cy="3600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ndParaRPr>
              </a:p>
            </p:txBody>
          </p:sp>
        </p:grpSp>
        <p:sp>
          <p:nvSpPr>
            <p:cNvPr id="41" name="Rectangle 133"/>
            <p:cNvSpPr>
              <a:spLocks noChangeArrowheads="1"/>
            </p:cNvSpPr>
            <p:nvPr/>
          </p:nvSpPr>
          <p:spPr bwMode="auto">
            <a:xfrm>
              <a:off x="3196208" y="4121271"/>
              <a:ext cx="3793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dirty="0">
                  <a:solidFill>
                    <a:srgbClr val="F3F3F3"/>
                  </a:solidFill>
                </a:rPr>
                <a:t>1 mm</a:t>
              </a:r>
              <a:endParaRPr lang="en-US" altLang="en-US" dirty="0">
                <a:solidFill>
                  <a:prstClr val="black"/>
                </a:solidFill>
              </a:endParaRPr>
            </a:p>
          </p:txBody>
        </p:sp>
        <p:sp>
          <p:nvSpPr>
            <p:cNvPr id="42" name="Rectangle 136"/>
            <p:cNvSpPr>
              <a:spLocks noChangeArrowheads="1"/>
            </p:cNvSpPr>
            <p:nvPr/>
          </p:nvSpPr>
          <p:spPr bwMode="auto">
            <a:xfrm>
              <a:off x="3003948" y="2845847"/>
              <a:ext cx="2564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50" b="1" dirty="0">
                  <a:solidFill>
                    <a:srgbClr val="F3F3F3"/>
                  </a:solidFill>
                </a:rPr>
                <a:t>AM</a:t>
              </a:r>
              <a:endParaRPr lang="en-US" altLang="en-US" sz="2400" dirty="0">
                <a:solidFill>
                  <a:prstClr val="black"/>
                </a:solidFill>
              </a:endParaRPr>
            </a:p>
          </p:txBody>
        </p:sp>
        <p:sp>
          <p:nvSpPr>
            <p:cNvPr id="43" name="Rectangle 138"/>
            <p:cNvSpPr>
              <a:spLocks noChangeArrowheads="1"/>
            </p:cNvSpPr>
            <p:nvPr/>
          </p:nvSpPr>
          <p:spPr bwMode="auto">
            <a:xfrm>
              <a:off x="2840971" y="3195584"/>
              <a:ext cx="2194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50" b="1" dirty="0">
                  <a:solidFill>
                    <a:srgbClr val="F3F3F3"/>
                  </a:solidFill>
                </a:rPr>
                <a:t>PM</a:t>
              </a:r>
              <a:endParaRPr lang="en-US" altLang="en-US" sz="2400" dirty="0">
                <a:solidFill>
                  <a:prstClr val="black"/>
                </a:solidFill>
              </a:endParaRPr>
            </a:p>
          </p:txBody>
        </p:sp>
        <p:sp>
          <p:nvSpPr>
            <p:cNvPr id="44" name="Rectangle 140"/>
            <p:cNvSpPr>
              <a:spLocks noChangeArrowheads="1"/>
            </p:cNvSpPr>
            <p:nvPr/>
          </p:nvSpPr>
          <p:spPr bwMode="auto">
            <a:xfrm>
              <a:off x="3606945" y="3331618"/>
              <a:ext cx="2628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b="1" dirty="0">
                  <a:solidFill>
                    <a:srgbClr val="F3F3F3"/>
                  </a:solidFill>
                </a:rPr>
                <a:t>V1</a:t>
              </a:r>
              <a:endParaRPr lang="en-US" altLang="en-US" sz="2400" dirty="0">
                <a:solidFill>
                  <a:prstClr val="black"/>
                </a:solidFill>
              </a:endParaRPr>
            </a:p>
          </p:txBody>
        </p:sp>
        <p:sp>
          <p:nvSpPr>
            <p:cNvPr id="45" name="Rectangle 142"/>
            <p:cNvSpPr>
              <a:spLocks noChangeArrowheads="1"/>
            </p:cNvSpPr>
            <p:nvPr/>
          </p:nvSpPr>
          <p:spPr bwMode="auto">
            <a:xfrm>
              <a:off x="4104247" y="2719523"/>
              <a:ext cx="2422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50" b="1" dirty="0">
                  <a:solidFill>
                    <a:srgbClr val="F3F3F3"/>
                  </a:solidFill>
                </a:rPr>
                <a:t>AL</a:t>
              </a:r>
              <a:endParaRPr lang="en-US" altLang="en-US" sz="2000" dirty="0">
                <a:solidFill>
                  <a:prstClr val="black"/>
                </a:solidFill>
              </a:endParaRPr>
            </a:p>
          </p:txBody>
        </p:sp>
        <p:sp>
          <p:nvSpPr>
            <p:cNvPr id="46" name="Rectangle 144"/>
            <p:cNvSpPr>
              <a:spLocks noChangeArrowheads="1"/>
            </p:cNvSpPr>
            <p:nvPr/>
          </p:nvSpPr>
          <p:spPr bwMode="auto">
            <a:xfrm>
              <a:off x="4304892" y="3679051"/>
              <a:ext cx="27526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50" b="1" dirty="0">
                  <a:solidFill>
                    <a:srgbClr val="F3F3F3"/>
                  </a:solidFill>
                </a:rPr>
                <a:t>LM</a:t>
              </a:r>
              <a:endParaRPr lang="en-US" altLang="en-US" sz="2000" dirty="0">
                <a:solidFill>
                  <a:prstClr val="black"/>
                </a:solidFill>
              </a:endParaRPr>
            </a:p>
          </p:txBody>
        </p:sp>
      </p:grpSp>
      <p:sp>
        <p:nvSpPr>
          <p:cNvPr id="3" name="TextBox 2"/>
          <p:cNvSpPr txBox="1"/>
          <p:nvPr/>
        </p:nvSpPr>
        <p:spPr>
          <a:xfrm>
            <a:off x="56588" y="6473862"/>
            <a:ext cx="1774845" cy="369332"/>
          </a:xfrm>
          <a:prstGeom prst="rect">
            <a:avLst/>
          </a:prstGeom>
          <a:noFill/>
        </p:spPr>
        <p:txBody>
          <a:bodyPr wrap="none" rtlCol="0">
            <a:spAutoFit/>
          </a:bodyPr>
          <a:lstStyle/>
          <a:p>
            <a:pPr fontAlgn="base">
              <a:spcBef>
                <a:spcPct val="0"/>
              </a:spcBef>
              <a:spcAft>
                <a:spcPct val="0"/>
              </a:spcAft>
            </a:pPr>
            <a:r>
              <a:rPr lang="en-GB" dirty="0" err="1">
                <a:solidFill>
                  <a:prstClr val="black"/>
                </a:solidFill>
                <a:latin typeface="Arial" charset="0"/>
              </a:rPr>
              <a:t>Meanhwan</a:t>
            </a:r>
            <a:r>
              <a:rPr lang="en-GB" dirty="0">
                <a:solidFill>
                  <a:prstClr val="black"/>
                </a:solidFill>
                <a:latin typeface="Arial" charset="0"/>
              </a:rPr>
              <a:t> Kim</a:t>
            </a:r>
            <a:endParaRPr lang="de-CH" dirty="0">
              <a:solidFill>
                <a:prstClr val="black"/>
              </a:solidFill>
              <a:latin typeface="Arial" charset="0"/>
            </a:endParaRPr>
          </a:p>
        </p:txBody>
      </p:sp>
    </p:spTree>
    <p:extLst>
      <p:ext uri="{BB962C8B-B14F-4D97-AF65-F5344CB8AC3E}">
        <p14:creationId xmlns:p14="http://schemas.microsoft.com/office/powerpoint/2010/main" val="40024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458781" y="6237312"/>
            <a:ext cx="3531736" cy="369332"/>
          </a:xfrm>
          <a:prstGeom prst="rect">
            <a:avLst/>
          </a:prstGeom>
          <a:noFill/>
        </p:spPr>
        <p:txBody>
          <a:bodyPr wrap="none" rtlCol="0">
            <a:spAutoFit/>
          </a:bodyPr>
          <a:lstStyle/>
          <a:p>
            <a:pPr fontAlgn="base">
              <a:spcBef>
                <a:spcPct val="0"/>
              </a:spcBef>
              <a:spcAft>
                <a:spcPct val="0"/>
              </a:spcAft>
            </a:pPr>
            <a:r>
              <a:rPr lang="en-GB" dirty="0">
                <a:solidFill>
                  <a:prstClr val="black"/>
                </a:solidFill>
                <a:latin typeface="Arial" charset="0"/>
              </a:rPr>
              <a:t>Kim*, </a:t>
            </a:r>
            <a:r>
              <a:rPr lang="en-GB" dirty="0" err="1">
                <a:solidFill>
                  <a:prstClr val="black"/>
                </a:solidFill>
                <a:latin typeface="Arial" charset="0"/>
              </a:rPr>
              <a:t>Znamenskiy</a:t>
            </a:r>
            <a:r>
              <a:rPr lang="en-GB" dirty="0">
                <a:solidFill>
                  <a:prstClr val="black"/>
                </a:solidFill>
                <a:latin typeface="Arial" charset="0"/>
              </a:rPr>
              <a:t>* 2018 Neuron</a:t>
            </a:r>
            <a:endParaRPr lang="de-CH" dirty="0">
              <a:solidFill>
                <a:prstClr val="black"/>
              </a:solidFill>
              <a:latin typeface="Arial" charset="0"/>
            </a:endParaRPr>
          </a:p>
        </p:txBody>
      </p:sp>
      <p:sp>
        <p:nvSpPr>
          <p:cNvPr id="195" name="TextBox 194"/>
          <p:cNvSpPr txBox="1"/>
          <p:nvPr/>
        </p:nvSpPr>
        <p:spPr>
          <a:xfrm>
            <a:off x="271977" y="44627"/>
            <a:ext cx="7909538" cy="461665"/>
          </a:xfrm>
          <a:prstGeom prst="rect">
            <a:avLst/>
          </a:prstGeom>
          <a:noFill/>
        </p:spPr>
        <p:txBody>
          <a:bodyPr wrap="none" rtlCol="0">
            <a:spAutoFit/>
          </a:bodyPr>
          <a:lstStyle/>
          <a:p>
            <a:pPr fontAlgn="base">
              <a:spcBef>
                <a:spcPct val="0"/>
              </a:spcBef>
              <a:spcAft>
                <a:spcPct val="0"/>
              </a:spcAft>
            </a:pPr>
            <a:r>
              <a:rPr lang="en-GB" sz="2400" dirty="0">
                <a:solidFill>
                  <a:prstClr val="black"/>
                </a:solidFill>
              </a:rPr>
              <a:t>Local connectivity of L2/3 projection neurons is target-specific</a:t>
            </a:r>
          </a:p>
        </p:txBody>
      </p:sp>
      <p:grpSp>
        <p:nvGrpSpPr>
          <p:cNvPr id="7" name="Group 6"/>
          <p:cNvGrpSpPr/>
          <p:nvPr/>
        </p:nvGrpSpPr>
        <p:grpSpPr>
          <a:xfrm>
            <a:off x="3851920" y="1988840"/>
            <a:ext cx="4409257" cy="3930166"/>
            <a:chOff x="3851920" y="1988840"/>
            <a:chExt cx="4409257" cy="3930166"/>
          </a:xfrm>
        </p:grpSpPr>
        <p:sp>
          <p:nvSpPr>
            <p:cNvPr id="194" name="Rectangle 193"/>
            <p:cNvSpPr/>
            <p:nvPr/>
          </p:nvSpPr>
          <p:spPr bwMode="auto">
            <a:xfrm>
              <a:off x="4752367" y="2321380"/>
              <a:ext cx="3184443" cy="412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grpSp>
          <p:nvGrpSpPr>
            <p:cNvPr id="118" name="Group 117"/>
            <p:cNvGrpSpPr/>
            <p:nvPr/>
          </p:nvGrpSpPr>
          <p:grpSpPr>
            <a:xfrm>
              <a:off x="7035029" y="3171878"/>
              <a:ext cx="790757" cy="88676"/>
              <a:chOff x="11298090" y="21477760"/>
              <a:chExt cx="1303435" cy="158278"/>
            </a:xfrm>
          </p:grpSpPr>
          <p:sp>
            <p:nvSpPr>
              <p:cNvPr id="191" name="Rectangle 190"/>
              <p:cNvSpPr/>
              <p:nvPr/>
            </p:nvSpPr>
            <p:spPr bwMode="auto">
              <a:xfrm>
                <a:off x="11355836" y="21477760"/>
                <a:ext cx="1187394" cy="11547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sp>
            <p:nvSpPr>
              <p:cNvPr id="192" name="Rectangle 191"/>
              <p:cNvSpPr/>
              <p:nvPr/>
            </p:nvSpPr>
            <p:spPr bwMode="auto">
              <a:xfrm>
                <a:off x="11298090" y="21563159"/>
                <a:ext cx="1303435" cy="728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grpSp>
        <p:sp>
          <p:nvSpPr>
            <p:cNvPr id="190" name="Rectangle 189"/>
            <p:cNvSpPr/>
            <p:nvPr/>
          </p:nvSpPr>
          <p:spPr bwMode="auto">
            <a:xfrm>
              <a:off x="4855552" y="2592513"/>
              <a:ext cx="798664" cy="412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grpSp>
          <p:nvGrpSpPr>
            <p:cNvPr id="120" name="Group 119"/>
            <p:cNvGrpSpPr/>
            <p:nvPr/>
          </p:nvGrpSpPr>
          <p:grpSpPr>
            <a:xfrm>
              <a:off x="5576009" y="2793969"/>
              <a:ext cx="790757" cy="89563"/>
              <a:chOff x="11298090" y="21477760"/>
              <a:chExt cx="1303435" cy="158278"/>
            </a:xfrm>
          </p:grpSpPr>
          <p:sp>
            <p:nvSpPr>
              <p:cNvPr id="187" name="Rectangle 186"/>
              <p:cNvSpPr/>
              <p:nvPr/>
            </p:nvSpPr>
            <p:spPr bwMode="auto">
              <a:xfrm>
                <a:off x="11355836" y="21477760"/>
                <a:ext cx="1187394" cy="11547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sp>
            <p:nvSpPr>
              <p:cNvPr id="188" name="Rectangle 187"/>
              <p:cNvSpPr/>
              <p:nvPr/>
            </p:nvSpPr>
            <p:spPr bwMode="auto">
              <a:xfrm>
                <a:off x="11298090" y="21563159"/>
                <a:ext cx="1303435" cy="728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02138" fontAlgn="base" latinLnBrk="1">
                  <a:spcBef>
                    <a:spcPct val="0"/>
                  </a:spcBef>
                  <a:spcAft>
                    <a:spcPct val="0"/>
                  </a:spcAft>
                </a:pPr>
                <a:endParaRPr kumimoji="1" lang="en-GB" sz="8700">
                  <a:solidFill>
                    <a:prstClr val="black"/>
                  </a:solidFill>
                  <a:latin typeface="굴림" charset="-127"/>
                  <a:ea typeface="굴림" charset="-127"/>
                  <a:cs typeface="굴림" charset="-127"/>
                </a:endParaRPr>
              </a:p>
            </p:txBody>
          </p:sp>
        </p:grpSp>
        <p:sp>
          <p:nvSpPr>
            <p:cNvPr id="121" name="TextBox 120"/>
            <p:cNvSpPr txBox="1"/>
            <p:nvPr/>
          </p:nvSpPr>
          <p:spPr>
            <a:xfrm>
              <a:off x="5270747" y="2806734"/>
              <a:ext cx="710451" cy="307777"/>
            </a:xfrm>
            <a:prstGeom prst="rect">
              <a:avLst/>
            </a:prstGeom>
            <a:noFill/>
          </p:spPr>
          <p:txBody>
            <a:bodyPr wrap="none" rtlCol="0">
              <a:spAutoFit/>
            </a:bodyPr>
            <a:lstStyle/>
            <a:p>
              <a:pPr algn="ctr"/>
              <a:r>
                <a:rPr lang="en-GB" sz="1400" dirty="0">
                  <a:solidFill>
                    <a:prstClr val="black"/>
                  </a:solidFill>
                  <a:cs typeface="Arial" panose="020B0604020202020204" pitchFamily="34" charset="0"/>
                </a:rPr>
                <a:t>25/114</a:t>
              </a:r>
            </a:p>
          </p:txBody>
        </p:sp>
        <p:sp>
          <p:nvSpPr>
            <p:cNvPr id="122" name="TextBox 121"/>
            <p:cNvSpPr txBox="1"/>
            <p:nvPr/>
          </p:nvSpPr>
          <p:spPr>
            <a:xfrm>
              <a:off x="6095986" y="4323038"/>
              <a:ext cx="527709" cy="307777"/>
            </a:xfrm>
            <a:prstGeom prst="rect">
              <a:avLst/>
            </a:prstGeom>
            <a:noFill/>
          </p:spPr>
          <p:txBody>
            <a:bodyPr wrap="none" rtlCol="0">
              <a:spAutoFit/>
            </a:bodyPr>
            <a:lstStyle/>
            <a:p>
              <a:pPr algn="ctr"/>
              <a:r>
                <a:rPr lang="en-GB" sz="1400" dirty="0">
                  <a:solidFill>
                    <a:prstClr val="black"/>
                  </a:solidFill>
                  <a:cs typeface="Arial" panose="020B0604020202020204" pitchFamily="34" charset="0"/>
                </a:rPr>
                <a:t>2/45</a:t>
              </a:r>
            </a:p>
          </p:txBody>
        </p:sp>
        <p:sp>
          <p:nvSpPr>
            <p:cNvPr id="123" name="TextBox 122"/>
            <p:cNvSpPr txBox="1"/>
            <p:nvPr/>
          </p:nvSpPr>
          <p:spPr>
            <a:xfrm>
              <a:off x="7527931" y="3184988"/>
              <a:ext cx="527709" cy="307777"/>
            </a:xfrm>
            <a:prstGeom prst="rect">
              <a:avLst/>
            </a:prstGeom>
            <a:noFill/>
          </p:spPr>
          <p:txBody>
            <a:bodyPr wrap="none" rtlCol="0">
              <a:spAutoFit/>
            </a:bodyPr>
            <a:lstStyle/>
            <a:p>
              <a:pPr algn="ctr"/>
              <a:r>
                <a:rPr lang="en-GB" sz="1400" dirty="0">
                  <a:solidFill>
                    <a:prstClr val="black"/>
                  </a:solidFill>
                  <a:cs typeface="Arial" panose="020B0604020202020204" pitchFamily="34" charset="0"/>
                </a:rPr>
                <a:t>8/46</a:t>
              </a:r>
            </a:p>
          </p:txBody>
        </p:sp>
        <p:sp>
          <p:nvSpPr>
            <p:cNvPr id="124" name="TextBox 123"/>
            <p:cNvSpPr txBox="1"/>
            <p:nvPr/>
          </p:nvSpPr>
          <p:spPr>
            <a:xfrm>
              <a:off x="6821845" y="4518252"/>
              <a:ext cx="527709" cy="307777"/>
            </a:xfrm>
            <a:prstGeom prst="rect">
              <a:avLst/>
            </a:prstGeom>
            <a:noFill/>
          </p:spPr>
          <p:txBody>
            <a:bodyPr wrap="none" rtlCol="0">
              <a:spAutoFit/>
            </a:bodyPr>
            <a:lstStyle/>
            <a:p>
              <a:pPr algn="ctr"/>
              <a:r>
                <a:rPr lang="en-GB" sz="1400" dirty="0">
                  <a:solidFill>
                    <a:prstClr val="black"/>
                  </a:solidFill>
                  <a:cs typeface="Arial" panose="020B0604020202020204" pitchFamily="34" charset="0"/>
                </a:rPr>
                <a:t>1/45</a:t>
              </a:r>
            </a:p>
          </p:txBody>
        </p:sp>
        <p:grpSp>
          <p:nvGrpSpPr>
            <p:cNvPr id="125" name="Group 124"/>
            <p:cNvGrpSpPr/>
            <p:nvPr/>
          </p:nvGrpSpPr>
          <p:grpSpPr>
            <a:xfrm>
              <a:off x="3851920" y="2965860"/>
              <a:ext cx="4320813" cy="2265165"/>
              <a:chOff x="7560360" y="32239506"/>
              <a:chExt cx="7411353" cy="3924222"/>
            </a:xfrm>
          </p:grpSpPr>
          <p:sp>
            <p:nvSpPr>
              <p:cNvPr id="152" name="Line 618"/>
              <p:cNvSpPr>
                <a:spLocks noChangeShapeType="1"/>
              </p:cNvSpPr>
              <p:nvPr/>
            </p:nvSpPr>
            <p:spPr bwMode="auto">
              <a:xfrm>
                <a:off x="8743950" y="32251651"/>
                <a:ext cx="0" cy="34559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3" name="Line 619"/>
              <p:cNvSpPr>
                <a:spLocks noChangeShapeType="1"/>
              </p:cNvSpPr>
              <p:nvPr/>
            </p:nvSpPr>
            <p:spPr bwMode="auto">
              <a:xfrm>
                <a:off x="8632825" y="32700913"/>
                <a:ext cx="119063" cy="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4" name="Rectangle 620"/>
              <p:cNvSpPr>
                <a:spLocks noChangeArrowheads="1"/>
              </p:cNvSpPr>
              <p:nvPr/>
            </p:nvSpPr>
            <p:spPr bwMode="auto">
              <a:xfrm>
                <a:off x="8242244" y="32512032"/>
                <a:ext cx="349174" cy="33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a:rPr>
                  <a:t>0.2</a:t>
                </a:r>
                <a:endParaRPr lang="en-US" altLang="en-US" sz="1400" dirty="0">
                  <a:solidFill>
                    <a:prstClr val="black"/>
                  </a:solidFill>
                  <a:latin typeface="Calibri"/>
                </a:endParaRPr>
              </a:p>
            </p:txBody>
          </p:sp>
          <p:sp>
            <p:nvSpPr>
              <p:cNvPr id="155" name="Line 621"/>
              <p:cNvSpPr>
                <a:spLocks noChangeShapeType="1"/>
              </p:cNvSpPr>
              <p:nvPr/>
            </p:nvSpPr>
            <p:spPr bwMode="auto">
              <a:xfrm>
                <a:off x="8632825" y="34197926"/>
                <a:ext cx="119063" cy="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6" name="Rectangle 622"/>
              <p:cNvSpPr>
                <a:spLocks noChangeArrowheads="1"/>
              </p:cNvSpPr>
              <p:nvPr/>
            </p:nvSpPr>
            <p:spPr bwMode="auto">
              <a:xfrm>
                <a:off x="8242244" y="34009047"/>
                <a:ext cx="349174" cy="33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dirty="0">
                    <a:solidFill>
                      <a:srgbClr val="000000"/>
                    </a:solidFill>
                    <a:latin typeface="Calibri"/>
                  </a:rPr>
                  <a:t>0.1</a:t>
                </a:r>
                <a:endParaRPr lang="en-US" altLang="en-US" sz="1400" dirty="0">
                  <a:solidFill>
                    <a:prstClr val="black"/>
                  </a:solidFill>
                  <a:latin typeface="Calibri"/>
                </a:endParaRPr>
              </a:p>
            </p:txBody>
          </p:sp>
          <p:sp>
            <p:nvSpPr>
              <p:cNvPr id="157" name="Line 623"/>
              <p:cNvSpPr>
                <a:spLocks noChangeShapeType="1"/>
              </p:cNvSpPr>
              <p:nvPr/>
            </p:nvSpPr>
            <p:spPr bwMode="auto">
              <a:xfrm>
                <a:off x="8632825" y="35693351"/>
                <a:ext cx="119063" cy="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58" name="Rectangle 624"/>
              <p:cNvSpPr>
                <a:spLocks noChangeArrowheads="1"/>
              </p:cNvSpPr>
              <p:nvPr/>
            </p:nvSpPr>
            <p:spPr bwMode="auto">
              <a:xfrm>
                <a:off x="8438355" y="35526171"/>
                <a:ext cx="140163" cy="33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400">
                    <a:solidFill>
                      <a:srgbClr val="000000"/>
                    </a:solidFill>
                    <a:latin typeface="Calibri"/>
                  </a:rPr>
                  <a:t>0</a:t>
                </a:r>
                <a:endParaRPr lang="en-US" altLang="en-US" sz="1400">
                  <a:solidFill>
                    <a:prstClr val="black"/>
                  </a:solidFill>
                  <a:latin typeface="Calibri"/>
                </a:endParaRPr>
              </a:p>
            </p:txBody>
          </p:sp>
          <p:sp>
            <p:nvSpPr>
              <p:cNvPr id="159" name="Rectangle 625"/>
              <p:cNvSpPr>
                <a:spLocks noChangeArrowheads="1"/>
              </p:cNvSpPr>
              <p:nvPr/>
            </p:nvSpPr>
            <p:spPr bwMode="auto">
              <a:xfrm rot="16200000">
                <a:off x="5941892" y="33857974"/>
                <a:ext cx="3712064" cy="4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dirty="0">
                    <a:solidFill>
                      <a:srgbClr val="000000"/>
                    </a:solidFill>
                    <a:latin typeface="Calibri"/>
                  </a:rPr>
                  <a:t>Connection probability</a:t>
                </a:r>
                <a:endParaRPr lang="en-US" altLang="en-US" dirty="0">
                  <a:solidFill>
                    <a:prstClr val="black"/>
                  </a:solidFill>
                  <a:latin typeface="Calibri"/>
                </a:endParaRPr>
              </a:p>
            </p:txBody>
          </p:sp>
          <p:sp>
            <p:nvSpPr>
              <p:cNvPr id="160" name="Line 626"/>
              <p:cNvSpPr>
                <a:spLocks noChangeShapeType="1"/>
              </p:cNvSpPr>
              <p:nvPr/>
            </p:nvSpPr>
            <p:spPr bwMode="auto">
              <a:xfrm>
                <a:off x="8736013" y="35715576"/>
                <a:ext cx="6235700" cy="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1" name="Line 627"/>
              <p:cNvSpPr>
                <a:spLocks noChangeShapeType="1"/>
              </p:cNvSpPr>
              <p:nvPr/>
            </p:nvSpPr>
            <p:spPr bwMode="auto">
              <a:xfrm flipV="1">
                <a:off x="8766175"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2" name="Line 628"/>
              <p:cNvSpPr>
                <a:spLocks noChangeShapeType="1"/>
              </p:cNvSpPr>
              <p:nvPr/>
            </p:nvSpPr>
            <p:spPr bwMode="auto">
              <a:xfrm flipV="1">
                <a:off x="9386888" y="35707638"/>
                <a:ext cx="0" cy="142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3" name="Rectangle 629"/>
              <p:cNvSpPr>
                <a:spLocks noChangeArrowheads="1"/>
              </p:cNvSpPr>
              <p:nvPr/>
            </p:nvSpPr>
            <p:spPr bwMode="auto">
              <a:xfrm>
                <a:off x="9080555" y="35782253"/>
                <a:ext cx="593103" cy="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600" dirty="0">
                    <a:solidFill>
                      <a:srgbClr val="000000"/>
                    </a:solidFill>
                    <a:latin typeface="Calibri"/>
                  </a:rPr>
                  <a:t>total</a:t>
                </a:r>
                <a:endParaRPr lang="en-US" altLang="en-US" sz="1600" dirty="0">
                  <a:solidFill>
                    <a:prstClr val="black"/>
                  </a:solidFill>
                  <a:latin typeface="Calibri"/>
                </a:endParaRPr>
              </a:p>
            </p:txBody>
          </p:sp>
          <p:sp>
            <p:nvSpPr>
              <p:cNvPr id="164" name="Line 630"/>
              <p:cNvSpPr>
                <a:spLocks noChangeShapeType="1"/>
              </p:cNvSpPr>
              <p:nvPr/>
            </p:nvSpPr>
            <p:spPr bwMode="auto">
              <a:xfrm flipV="1">
                <a:off x="10007600"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5" name="Line 631"/>
              <p:cNvSpPr>
                <a:spLocks noChangeShapeType="1"/>
              </p:cNvSpPr>
              <p:nvPr/>
            </p:nvSpPr>
            <p:spPr bwMode="auto">
              <a:xfrm flipV="1">
                <a:off x="10626725" y="35707638"/>
                <a:ext cx="0" cy="142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6" name="Rectangle 632"/>
              <p:cNvSpPr>
                <a:spLocks noChangeArrowheads="1"/>
              </p:cNvSpPr>
              <p:nvPr/>
            </p:nvSpPr>
            <p:spPr bwMode="auto">
              <a:xfrm>
                <a:off x="10034006" y="35782250"/>
                <a:ext cx="986048" cy="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600" dirty="0">
                    <a:solidFill>
                      <a:srgbClr val="000000"/>
                    </a:solidFill>
                    <a:latin typeface="Calibri"/>
                  </a:rPr>
                  <a:t>AL     </a:t>
                </a:r>
                <a:r>
                  <a:rPr lang="en-US" altLang="en-US" sz="1600" dirty="0" err="1">
                    <a:solidFill>
                      <a:srgbClr val="000000"/>
                    </a:solidFill>
                    <a:latin typeface="Calibri"/>
                  </a:rPr>
                  <a:t>AL</a:t>
                </a:r>
                <a:endParaRPr lang="en-US" altLang="en-US" sz="1600" dirty="0">
                  <a:solidFill>
                    <a:prstClr val="black"/>
                  </a:solidFill>
                  <a:latin typeface="Calibri"/>
                </a:endParaRPr>
              </a:p>
            </p:txBody>
          </p:sp>
          <p:sp>
            <p:nvSpPr>
              <p:cNvPr id="167" name="Line 633"/>
              <p:cNvSpPr>
                <a:spLocks noChangeShapeType="1"/>
              </p:cNvSpPr>
              <p:nvPr/>
            </p:nvSpPr>
            <p:spPr bwMode="auto">
              <a:xfrm flipV="1">
                <a:off x="11247438"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8" name="Line 634"/>
              <p:cNvSpPr>
                <a:spLocks noChangeShapeType="1"/>
              </p:cNvSpPr>
              <p:nvPr/>
            </p:nvSpPr>
            <p:spPr bwMode="auto">
              <a:xfrm flipV="1">
                <a:off x="11868150" y="35707638"/>
                <a:ext cx="0" cy="142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9" name="Rectangle 635"/>
              <p:cNvSpPr>
                <a:spLocks noChangeArrowheads="1"/>
              </p:cNvSpPr>
              <p:nvPr/>
            </p:nvSpPr>
            <p:spPr bwMode="auto">
              <a:xfrm>
                <a:off x="11292433" y="35782250"/>
                <a:ext cx="1030310" cy="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600" dirty="0">
                    <a:solidFill>
                      <a:srgbClr val="000000"/>
                    </a:solidFill>
                    <a:latin typeface="Calibri"/>
                  </a:rPr>
                  <a:t>AL    PM</a:t>
                </a:r>
                <a:endParaRPr lang="en-US" altLang="en-US" sz="1600" dirty="0">
                  <a:solidFill>
                    <a:prstClr val="black"/>
                  </a:solidFill>
                  <a:latin typeface="Calibri"/>
                </a:endParaRPr>
              </a:p>
            </p:txBody>
          </p:sp>
          <p:sp>
            <p:nvSpPr>
              <p:cNvPr id="170" name="Line 636"/>
              <p:cNvSpPr>
                <a:spLocks noChangeShapeType="1"/>
              </p:cNvSpPr>
              <p:nvPr/>
            </p:nvSpPr>
            <p:spPr bwMode="auto">
              <a:xfrm flipV="1">
                <a:off x="12490450"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1" name="Line 637"/>
              <p:cNvSpPr>
                <a:spLocks noChangeShapeType="1"/>
              </p:cNvSpPr>
              <p:nvPr/>
            </p:nvSpPr>
            <p:spPr bwMode="auto">
              <a:xfrm flipV="1">
                <a:off x="13111163" y="35707638"/>
                <a:ext cx="0" cy="142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2" name="Rectangle 638"/>
              <p:cNvSpPr>
                <a:spLocks noChangeArrowheads="1"/>
              </p:cNvSpPr>
              <p:nvPr/>
            </p:nvSpPr>
            <p:spPr bwMode="auto">
              <a:xfrm>
                <a:off x="12505283" y="35782250"/>
                <a:ext cx="1101618" cy="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600" dirty="0">
                    <a:solidFill>
                      <a:srgbClr val="000000"/>
                    </a:solidFill>
                    <a:latin typeface="Calibri"/>
                  </a:rPr>
                  <a:t>PM     AL</a:t>
                </a:r>
                <a:endParaRPr lang="en-US" altLang="en-US" sz="1600" dirty="0">
                  <a:solidFill>
                    <a:prstClr val="black"/>
                  </a:solidFill>
                  <a:latin typeface="Calibri"/>
                </a:endParaRPr>
              </a:p>
            </p:txBody>
          </p:sp>
          <p:sp>
            <p:nvSpPr>
              <p:cNvPr id="173" name="Line 639"/>
              <p:cNvSpPr>
                <a:spLocks noChangeShapeType="1"/>
              </p:cNvSpPr>
              <p:nvPr/>
            </p:nvSpPr>
            <p:spPr bwMode="auto">
              <a:xfrm flipV="1">
                <a:off x="13730288"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4" name="Line 640"/>
              <p:cNvSpPr>
                <a:spLocks noChangeShapeType="1"/>
              </p:cNvSpPr>
              <p:nvPr/>
            </p:nvSpPr>
            <p:spPr bwMode="auto">
              <a:xfrm flipV="1">
                <a:off x="14351000" y="35707638"/>
                <a:ext cx="0" cy="14288"/>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5" name="Rectangle 641"/>
              <p:cNvSpPr>
                <a:spLocks noChangeArrowheads="1"/>
              </p:cNvSpPr>
              <p:nvPr/>
            </p:nvSpPr>
            <p:spPr bwMode="auto">
              <a:xfrm>
                <a:off x="13779121" y="35782250"/>
                <a:ext cx="1145880" cy="3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1600" dirty="0">
                    <a:solidFill>
                      <a:srgbClr val="000000"/>
                    </a:solidFill>
                    <a:latin typeface="Calibri"/>
                  </a:rPr>
                  <a:t>PM    </a:t>
                </a:r>
                <a:r>
                  <a:rPr lang="en-US" altLang="en-US" sz="1600" dirty="0" err="1">
                    <a:solidFill>
                      <a:srgbClr val="000000"/>
                    </a:solidFill>
                    <a:latin typeface="Calibri"/>
                  </a:rPr>
                  <a:t>PM</a:t>
                </a:r>
                <a:endParaRPr lang="en-US" altLang="en-US" sz="1600" dirty="0">
                  <a:solidFill>
                    <a:prstClr val="black"/>
                  </a:solidFill>
                  <a:latin typeface="Calibri"/>
                </a:endParaRPr>
              </a:p>
            </p:txBody>
          </p:sp>
          <p:sp>
            <p:nvSpPr>
              <p:cNvPr id="176" name="Line 642"/>
              <p:cNvSpPr>
                <a:spLocks noChangeShapeType="1"/>
              </p:cNvSpPr>
              <p:nvPr/>
            </p:nvSpPr>
            <p:spPr bwMode="auto">
              <a:xfrm flipV="1">
                <a:off x="14971713" y="35707638"/>
                <a:ext cx="0" cy="119063"/>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7" name="Rectangle 643"/>
              <p:cNvSpPr>
                <a:spLocks noChangeArrowheads="1"/>
              </p:cNvSpPr>
              <p:nvPr/>
            </p:nvSpPr>
            <p:spPr bwMode="auto">
              <a:xfrm>
                <a:off x="9075738" y="33540701"/>
                <a:ext cx="620713" cy="21526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8" name="Rectangle 644"/>
              <p:cNvSpPr>
                <a:spLocks noChangeArrowheads="1"/>
              </p:cNvSpPr>
              <p:nvPr/>
            </p:nvSpPr>
            <p:spPr bwMode="auto">
              <a:xfrm>
                <a:off x="9083675" y="33547051"/>
                <a:ext cx="606425" cy="2139950"/>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9" name="Rectangle 645"/>
              <p:cNvSpPr>
                <a:spLocks noChangeArrowheads="1"/>
              </p:cNvSpPr>
              <p:nvPr/>
            </p:nvSpPr>
            <p:spPr bwMode="auto">
              <a:xfrm>
                <a:off x="10317163" y="32411988"/>
                <a:ext cx="620713" cy="3281363"/>
              </a:xfrm>
              <a:prstGeom prst="rect">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0" name="Rectangle 646"/>
              <p:cNvSpPr>
                <a:spLocks noChangeArrowheads="1"/>
              </p:cNvSpPr>
              <p:nvPr/>
            </p:nvSpPr>
            <p:spPr bwMode="auto">
              <a:xfrm>
                <a:off x="10325100" y="32419926"/>
                <a:ext cx="604838" cy="3267075"/>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1" name="Rectangle 647"/>
              <p:cNvSpPr>
                <a:spLocks noChangeArrowheads="1"/>
              </p:cNvSpPr>
              <p:nvPr/>
            </p:nvSpPr>
            <p:spPr bwMode="auto">
              <a:xfrm>
                <a:off x="11558588" y="35029776"/>
                <a:ext cx="622300" cy="6635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2" name="Rectangle 648"/>
              <p:cNvSpPr>
                <a:spLocks noChangeArrowheads="1"/>
              </p:cNvSpPr>
              <p:nvPr/>
            </p:nvSpPr>
            <p:spPr bwMode="auto">
              <a:xfrm>
                <a:off x="11564938" y="35036126"/>
                <a:ext cx="608013" cy="650875"/>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3" name="Rectangle 649"/>
              <p:cNvSpPr>
                <a:spLocks noChangeArrowheads="1"/>
              </p:cNvSpPr>
              <p:nvPr/>
            </p:nvSpPr>
            <p:spPr bwMode="auto">
              <a:xfrm>
                <a:off x="12800013" y="35359976"/>
                <a:ext cx="620713" cy="3333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4" name="Rectangle 650"/>
              <p:cNvSpPr>
                <a:spLocks noChangeArrowheads="1"/>
              </p:cNvSpPr>
              <p:nvPr/>
            </p:nvSpPr>
            <p:spPr bwMode="auto">
              <a:xfrm>
                <a:off x="12807950" y="35367913"/>
                <a:ext cx="606425" cy="319088"/>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5" name="Rectangle 651"/>
              <p:cNvSpPr>
                <a:spLocks noChangeArrowheads="1"/>
              </p:cNvSpPr>
              <p:nvPr/>
            </p:nvSpPr>
            <p:spPr bwMode="auto">
              <a:xfrm>
                <a:off x="14040197" y="33083154"/>
                <a:ext cx="620713" cy="2601913"/>
              </a:xfrm>
              <a:prstGeom prst="rect">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6" name="Rectangle 652"/>
              <p:cNvSpPr>
                <a:spLocks noChangeArrowheads="1"/>
              </p:cNvSpPr>
              <p:nvPr/>
            </p:nvSpPr>
            <p:spPr bwMode="auto">
              <a:xfrm>
                <a:off x="14046194" y="33074404"/>
                <a:ext cx="612137" cy="2605484"/>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grpSp>
        <p:sp>
          <p:nvSpPr>
            <p:cNvPr id="130" name="TextBox 129"/>
            <p:cNvSpPr txBox="1"/>
            <p:nvPr/>
          </p:nvSpPr>
          <p:spPr>
            <a:xfrm>
              <a:off x="4554424" y="3453181"/>
              <a:ext cx="710451" cy="307777"/>
            </a:xfrm>
            <a:prstGeom prst="rect">
              <a:avLst/>
            </a:prstGeom>
            <a:noFill/>
          </p:spPr>
          <p:txBody>
            <a:bodyPr wrap="none" rtlCol="0">
              <a:spAutoFit/>
            </a:bodyPr>
            <a:lstStyle/>
            <a:p>
              <a:pPr algn="ctr"/>
              <a:r>
                <a:rPr lang="en-GB" sz="1400" dirty="0">
                  <a:solidFill>
                    <a:prstClr val="black"/>
                  </a:solidFill>
                  <a:cs typeface="Arial" panose="020B0604020202020204" pitchFamily="34" charset="0"/>
                </a:rPr>
                <a:t>36/250</a:t>
              </a:r>
            </a:p>
          </p:txBody>
        </p:sp>
        <p:sp>
          <p:nvSpPr>
            <p:cNvPr id="132" name="TextBox 131"/>
            <p:cNvSpPr txBox="1"/>
            <p:nvPr/>
          </p:nvSpPr>
          <p:spPr>
            <a:xfrm>
              <a:off x="5751009" y="2509326"/>
              <a:ext cx="440395" cy="412870"/>
            </a:xfrm>
            <a:prstGeom prst="rect">
              <a:avLst/>
            </a:prstGeom>
            <a:noFill/>
          </p:spPr>
          <p:txBody>
            <a:bodyPr wrap="none" rtlCol="0">
              <a:spAutoFit/>
            </a:bodyPr>
            <a:lstStyle/>
            <a:p>
              <a:r>
                <a:rPr lang="en-GB" sz="2400" dirty="0">
                  <a:solidFill>
                    <a:prstClr val="black"/>
                  </a:solidFill>
                  <a:cs typeface="Arial" panose="020B0604020202020204" pitchFamily="34" charset="0"/>
                </a:rPr>
                <a:t>**</a:t>
              </a:r>
            </a:p>
          </p:txBody>
        </p:sp>
        <p:sp>
          <p:nvSpPr>
            <p:cNvPr id="133" name="TextBox 132"/>
            <p:cNvSpPr txBox="1"/>
            <p:nvPr/>
          </p:nvSpPr>
          <p:spPr>
            <a:xfrm>
              <a:off x="7287772" y="2903190"/>
              <a:ext cx="302771" cy="412870"/>
            </a:xfrm>
            <a:prstGeom prst="rect">
              <a:avLst/>
            </a:prstGeom>
            <a:noFill/>
          </p:spPr>
          <p:txBody>
            <a:bodyPr wrap="none" rtlCol="0">
              <a:spAutoFit/>
            </a:bodyPr>
            <a:lstStyle/>
            <a:p>
              <a:r>
                <a:rPr lang="en-GB" sz="2400" dirty="0">
                  <a:solidFill>
                    <a:prstClr val="black"/>
                  </a:solidFill>
                  <a:cs typeface="Arial" panose="020B0604020202020204" pitchFamily="34" charset="0"/>
                </a:rPr>
                <a:t>*</a:t>
              </a:r>
            </a:p>
          </p:txBody>
        </p:sp>
        <p:cxnSp>
          <p:nvCxnSpPr>
            <p:cNvPr id="136" name="Straight Arrow Connector 135"/>
            <p:cNvCxnSpPr/>
            <p:nvPr/>
          </p:nvCxnSpPr>
          <p:spPr bwMode="auto">
            <a:xfrm>
              <a:off x="5518467" y="5124722"/>
              <a:ext cx="176667" cy="231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37" name="Freeform 136"/>
            <p:cNvSpPr/>
            <p:nvPr/>
          </p:nvSpPr>
          <p:spPr>
            <a:xfrm>
              <a:off x="5065546" y="5241763"/>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8" name="Freeform 137"/>
            <p:cNvSpPr/>
            <p:nvPr/>
          </p:nvSpPr>
          <p:spPr>
            <a:xfrm>
              <a:off x="5812308" y="5285536"/>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9" name="Freeform 138"/>
            <p:cNvSpPr/>
            <p:nvPr/>
          </p:nvSpPr>
          <p:spPr>
            <a:xfrm>
              <a:off x="7228826" y="5364314"/>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0" name="Freeform 139"/>
            <p:cNvSpPr/>
            <p:nvPr/>
          </p:nvSpPr>
          <p:spPr>
            <a:xfrm>
              <a:off x="7844950" y="5339658"/>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1" name="Straight Arrow Connector 140"/>
            <p:cNvCxnSpPr/>
            <p:nvPr/>
          </p:nvCxnSpPr>
          <p:spPr bwMode="auto">
            <a:xfrm>
              <a:off x="6215218" y="5124722"/>
              <a:ext cx="176667" cy="231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42" name="Straight Arrow Connector 141"/>
            <p:cNvCxnSpPr/>
            <p:nvPr/>
          </p:nvCxnSpPr>
          <p:spPr bwMode="auto">
            <a:xfrm>
              <a:off x="7027257" y="5124722"/>
              <a:ext cx="176667" cy="231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43" name="Straight Arrow Connector 142"/>
            <p:cNvCxnSpPr/>
            <p:nvPr/>
          </p:nvCxnSpPr>
          <p:spPr bwMode="auto">
            <a:xfrm>
              <a:off x="7768969" y="5124722"/>
              <a:ext cx="176667" cy="2317"/>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44" name="Straight Arrow Connector 143"/>
            <p:cNvCxnSpPr/>
            <p:nvPr/>
          </p:nvCxnSpPr>
          <p:spPr bwMode="auto">
            <a:xfrm>
              <a:off x="5542570" y="5619490"/>
              <a:ext cx="193170"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45" name="Straight Arrow Connector 144"/>
            <p:cNvCxnSpPr/>
            <p:nvPr/>
          </p:nvCxnSpPr>
          <p:spPr bwMode="auto">
            <a:xfrm flipH="1">
              <a:off x="5526736" y="5694446"/>
              <a:ext cx="193170" cy="115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146" name="Freeform 145"/>
            <p:cNvSpPr/>
            <p:nvPr/>
          </p:nvSpPr>
          <p:spPr>
            <a:xfrm>
              <a:off x="5236459" y="5338214"/>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7" name="Freeform 146"/>
            <p:cNvSpPr/>
            <p:nvPr/>
          </p:nvSpPr>
          <p:spPr>
            <a:xfrm>
              <a:off x="5988576" y="5405407"/>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8" name="Freeform 147"/>
            <p:cNvSpPr/>
            <p:nvPr/>
          </p:nvSpPr>
          <p:spPr>
            <a:xfrm>
              <a:off x="7385315" y="5477075"/>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9" name="Freeform 148"/>
            <p:cNvSpPr/>
            <p:nvPr/>
          </p:nvSpPr>
          <p:spPr>
            <a:xfrm>
              <a:off x="7992099" y="5477075"/>
              <a:ext cx="269078" cy="441931"/>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bwMode="auto">
            <a:xfrm>
              <a:off x="7625486" y="5621925"/>
              <a:ext cx="193170" cy="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51" name="Straight Arrow Connector 150"/>
            <p:cNvCxnSpPr/>
            <p:nvPr/>
          </p:nvCxnSpPr>
          <p:spPr bwMode="auto">
            <a:xfrm flipH="1">
              <a:off x="7609653" y="5696882"/>
              <a:ext cx="193170" cy="115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5" name="TextBox 4"/>
            <p:cNvSpPr txBox="1"/>
            <p:nvPr/>
          </p:nvSpPr>
          <p:spPr>
            <a:xfrm>
              <a:off x="5660149" y="1988840"/>
              <a:ext cx="1146468" cy="369332"/>
            </a:xfrm>
            <a:prstGeom prst="rect">
              <a:avLst/>
            </a:prstGeom>
            <a:noFill/>
          </p:spPr>
          <p:txBody>
            <a:bodyPr wrap="none" rtlCol="0">
              <a:spAutoFit/>
            </a:bodyPr>
            <a:lstStyle/>
            <a:p>
              <a:pPr fontAlgn="base">
                <a:spcBef>
                  <a:spcPct val="0"/>
                </a:spcBef>
                <a:spcAft>
                  <a:spcPct val="0"/>
                </a:spcAft>
              </a:pPr>
              <a:r>
                <a:rPr lang="en-GB" dirty="0">
                  <a:solidFill>
                    <a:prstClr val="black"/>
                  </a:solidFill>
                  <a:latin typeface="Arial" charset="0"/>
                </a:rPr>
                <a:t>Layer 2/3</a:t>
              </a:r>
            </a:p>
          </p:txBody>
        </p:sp>
      </p:grpSp>
      <p:grpSp>
        <p:nvGrpSpPr>
          <p:cNvPr id="6" name="Group 5"/>
          <p:cNvGrpSpPr/>
          <p:nvPr/>
        </p:nvGrpSpPr>
        <p:grpSpPr>
          <a:xfrm>
            <a:off x="251520" y="980728"/>
            <a:ext cx="3698650" cy="1886823"/>
            <a:chOff x="251520" y="1124744"/>
            <a:chExt cx="3698650" cy="1886823"/>
          </a:xfrm>
        </p:grpSpPr>
        <p:sp>
          <p:nvSpPr>
            <p:cNvPr id="199" name="Freeform 198"/>
            <p:cNvSpPr/>
            <p:nvPr/>
          </p:nvSpPr>
          <p:spPr>
            <a:xfrm>
              <a:off x="2025874" y="2175832"/>
              <a:ext cx="1232042" cy="696664"/>
            </a:xfrm>
            <a:custGeom>
              <a:avLst/>
              <a:gdLst>
                <a:gd name="connsiteX0" fmla="*/ 0 w 3857625"/>
                <a:gd name="connsiteY0" fmla="*/ 752475 h 1885950"/>
                <a:gd name="connsiteX1" fmla="*/ 2000250 w 3857625"/>
                <a:gd name="connsiteY1" fmla="*/ 1657350 h 1885950"/>
                <a:gd name="connsiteX2" fmla="*/ 3552825 w 3857625"/>
                <a:gd name="connsiteY2" fmla="*/ 1609725 h 1885950"/>
                <a:gd name="connsiteX3" fmla="*/ 3829050 w 3857625"/>
                <a:gd name="connsiteY3" fmla="*/ 0 h 18859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0 w 4179888"/>
                <a:gd name="connsiteY0" fmla="*/ 752475 h 1847850"/>
                <a:gd name="connsiteX1" fmla="*/ 66675 w 4179888"/>
                <a:gd name="connsiteY1" fmla="*/ 1428750 h 1847850"/>
                <a:gd name="connsiteX2" fmla="*/ 3552825 w 4179888"/>
                <a:gd name="connsiteY2" fmla="*/ 1609725 h 1847850"/>
                <a:gd name="connsiteX3" fmla="*/ 3829050 w 4179888"/>
                <a:gd name="connsiteY3" fmla="*/ 0 h 1847850"/>
                <a:gd name="connsiteX0" fmla="*/ 30163 w 4221957"/>
                <a:gd name="connsiteY0" fmla="*/ 752475 h 1825625"/>
                <a:gd name="connsiteX1" fmla="*/ 25400 w 4221957"/>
                <a:gd name="connsiteY1" fmla="*/ 1295400 h 1825625"/>
                <a:gd name="connsiteX2" fmla="*/ 3582988 w 4221957"/>
                <a:gd name="connsiteY2" fmla="*/ 1609725 h 1825625"/>
                <a:gd name="connsiteX3" fmla="*/ 3859213 w 4221957"/>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0 w 4189413"/>
                <a:gd name="connsiteY0" fmla="*/ 752475 h 1825625"/>
                <a:gd name="connsiteX1" fmla="*/ 9524 w 4189413"/>
                <a:gd name="connsiteY1" fmla="*/ 1295400 h 1825625"/>
                <a:gd name="connsiteX2" fmla="*/ 3552825 w 4189413"/>
                <a:gd name="connsiteY2" fmla="*/ 1609725 h 1825625"/>
                <a:gd name="connsiteX3" fmla="*/ 3829050 w 4189413"/>
                <a:gd name="connsiteY3" fmla="*/ 0 h 1825625"/>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63727"/>
                <a:gd name="connsiteY0" fmla="*/ 1364140 h 2554316"/>
                <a:gd name="connsiteX1" fmla="*/ 63500 w 4263727"/>
                <a:gd name="connsiteY1" fmla="*/ 1911828 h 2554316"/>
                <a:gd name="connsiteX2" fmla="*/ 254000 w 4263727"/>
                <a:gd name="connsiteY2" fmla="*/ 1997554 h 2554316"/>
                <a:gd name="connsiteX3" fmla="*/ 3630613 w 4263727"/>
                <a:gd name="connsiteY3" fmla="*/ 2221390 h 2554316"/>
                <a:gd name="connsiteX4" fmla="*/ 4052684 w 4263727"/>
                <a:gd name="connsiteY4" fmla="*/ 0 h 25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727" h="2554316">
                  <a:moveTo>
                    <a:pt x="77788" y="1364140"/>
                  </a:moveTo>
                  <a:cubicBezTo>
                    <a:pt x="81756" y="1692752"/>
                    <a:pt x="0" y="1702278"/>
                    <a:pt x="63500" y="1911828"/>
                  </a:cubicBezTo>
                  <a:cubicBezTo>
                    <a:pt x="88107" y="1969771"/>
                    <a:pt x="150019" y="1979298"/>
                    <a:pt x="254000" y="1997554"/>
                  </a:cubicBezTo>
                  <a:cubicBezTo>
                    <a:pt x="838994" y="2068198"/>
                    <a:pt x="2997499" y="2554316"/>
                    <a:pt x="3630613" y="2221390"/>
                  </a:cubicBezTo>
                  <a:cubicBezTo>
                    <a:pt x="4263727" y="1888464"/>
                    <a:pt x="4066971" y="666750"/>
                    <a:pt x="4052684" y="0"/>
                  </a:cubicBezTo>
                </a:path>
              </a:pathLst>
            </a:custGeom>
            <a:ln w="19050">
              <a:solidFill>
                <a:srgbClr val="00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0" name="Freeform 199"/>
            <p:cNvSpPr/>
            <p:nvPr/>
          </p:nvSpPr>
          <p:spPr>
            <a:xfrm rot="21330102">
              <a:off x="2182677" y="2259246"/>
              <a:ext cx="901197" cy="440633"/>
            </a:xfrm>
            <a:custGeom>
              <a:avLst/>
              <a:gdLst>
                <a:gd name="connsiteX0" fmla="*/ 0 w 3857625"/>
                <a:gd name="connsiteY0" fmla="*/ 752475 h 1885950"/>
                <a:gd name="connsiteX1" fmla="*/ 2000250 w 3857625"/>
                <a:gd name="connsiteY1" fmla="*/ 1657350 h 1885950"/>
                <a:gd name="connsiteX2" fmla="*/ 3552825 w 3857625"/>
                <a:gd name="connsiteY2" fmla="*/ 1609725 h 1885950"/>
                <a:gd name="connsiteX3" fmla="*/ 3829050 w 3857625"/>
                <a:gd name="connsiteY3" fmla="*/ 0 h 18859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0 w 4179888"/>
                <a:gd name="connsiteY0" fmla="*/ 752475 h 1847850"/>
                <a:gd name="connsiteX1" fmla="*/ 66675 w 4179888"/>
                <a:gd name="connsiteY1" fmla="*/ 1428750 h 1847850"/>
                <a:gd name="connsiteX2" fmla="*/ 3552825 w 4179888"/>
                <a:gd name="connsiteY2" fmla="*/ 1609725 h 1847850"/>
                <a:gd name="connsiteX3" fmla="*/ 3829050 w 4179888"/>
                <a:gd name="connsiteY3" fmla="*/ 0 h 1847850"/>
                <a:gd name="connsiteX0" fmla="*/ 30163 w 4221957"/>
                <a:gd name="connsiteY0" fmla="*/ 752475 h 1825625"/>
                <a:gd name="connsiteX1" fmla="*/ 25400 w 4221957"/>
                <a:gd name="connsiteY1" fmla="*/ 1295400 h 1825625"/>
                <a:gd name="connsiteX2" fmla="*/ 3582988 w 4221957"/>
                <a:gd name="connsiteY2" fmla="*/ 1609725 h 1825625"/>
                <a:gd name="connsiteX3" fmla="*/ 3859213 w 4221957"/>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0 w 4189413"/>
                <a:gd name="connsiteY0" fmla="*/ 752475 h 1825625"/>
                <a:gd name="connsiteX1" fmla="*/ 9524 w 4189413"/>
                <a:gd name="connsiteY1" fmla="*/ 1295400 h 1825625"/>
                <a:gd name="connsiteX2" fmla="*/ 3552825 w 4189413"/>
                <a:gd name="connsiteY2" fmla="*/ 1609725 h 1825625"/>
                <a:gd name="connsiteX3" fmla="*/ 3829050 w 4189413"/>
                <a:gd name="connsiteY3" fmla="*/ 0 h 1825625"/>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123570"/>
                <a:gd name="connsiteY0" fmla="*/ 752475 h 1898215"/>
                <a:gd name="connsiteX1" fmla="*/ 63500 w 4123570"/>
                <a:gd name="connsiteY1" fmla="*/ 1300163 h 1898215"/>
                <a:gd name="connsiteX2" fmla="*/ 949098 w 4123570"/>
                <a:gd name="connsiteY2" fmla="*/ 1730932 h 1898215"/>
                <a:gd name="connsiteX3" fmla="*/ 3630613 w 4123570"/>
                <a:gd name="connsiteY3" fmla="*/ 1609725 h 1898215"/>
                <a:gd name="connsiteX4" fmla="*/ 3906838 w 4123570"/>
                <a:gd name="connsiteY4" fmla="*/ 0 h 1898215"/>
                <a:gd name="connsiteX0" fmla="*/ 77788 w 3921124"/>
                <a:gd name="connsiteY0" fmla="*/ 752475 h 3748891"/>
                <a:gd name="connsiteX1" fmla="*/ 63500 w 3921124"/>
                <a:gd name="connsiteY1" fmla="*/ 1300163 h 3748891"/>
                <a:gd name="connsiteX2" fmla="*/ 949098 w 3921124"/>
                <a:gd name="connsiteY2" fmla="*/ 1730932 h 3748891"/>
                <a:gd name="connsiteX3" fmla="*/ 2337410 w 3921124"/>
                <a:gd name="connsiteY3" fmla="*/ 3460403 h 3748891"/>
                <a:gd name="connsiteX4" fmla="*/ 3906838 w 3921124"/>
                <a:gd name="connsiteY4" fmla="*/ 0 h 3748891"/>
                <a:gd name="connsiteX0" fmla="*/ 77788 w 3258357"/>
                <a:gd name="connsiteY0" fmla="*/ -1 h 2719338"/>
                <a:gd name="connsiteX1" fmla="*/ 63500 w 3258357"/>
                <a:gd name="connsiteY1" fmla="*/ 547687 h 2719338"/>
                <a:gd name="connsiteX2" fmla="*/ 949098 w 3258357"/>
                <a:gd name="connsiteY2" fmla="*/ 978456 h 2719338"/>
                <a:gd name="connsiteX3" fmla="*/ 2337410 w 3258357"/>
                <a:gd name="connsiteY3" fmla="*/ 2707927 h 2719338"/>
                <a:gd name="connsiteX4" fmla="*/ 3244071 w 3258357"/>
                <a:gd name="connsiteY4" fmla="*/ 909997 h 2719338"/>
                <a:gd name="connsiteX0" fmla="*/ 77788 w 3258359"/>
                <a:gd name="connsiteY0" fmla="*/ 1 h 1576749"/>
                <a:gd name="connsiteX1" fmla="*/ 63500 w 3258359"/>
                <a:gd name="connsiteY1" fmla="*/ 547689 h 1576749"/>
                <a:gd name="connsiteX2" fmla="*/ 949098 w 3258359"/>
                <a:gd name="connsiteY2" fmla="*/ 978458 h 1576749"/>
                <a:gd name="connsiteX3" fmla="*/ 2329329 w 3258359"/>
                <a:gd name="connsiteY3" fmla="*/ 1265028 h 1576749"/>
                <a:gd name="connsiteX4" fmla="*/ 3244071 w 3258359"/>
                <a:gd name="connsiteY4" fmla="*/ 909999 h 1576749"/>
                <a:gd name="connsiteX0" fmla="*/ 77788 w 3258357"/>
                <a:gd name="connsiteY0" fmla="*/ -1 h 1576747"/>
                <a:gd name="connsiteX1" fmla="*/ 63500 w 3258357"/>
                <a:gd name="connsiteY1" fmla="*/ 547687 h 1576747"/>
                <a:gd name="connsiteX2" fmla="*/ 949098 w 3258357"/>
                <a:gd name="connsiteY2" fmla="*/ 978456 h 1576747"/>
                <a:gd name="connsiteX3" fmla="*/ 2329329 w 3258357"/>
                <a:gd name="connsiteY3" fmla="*/ 1265026 h 1576747"/>
                <a:gd name="connsiteX4" fmla="*/ 3244071 w 3258357"/>
                <a:gd name="connsiteY4" fmla="*/ 909997 h 1576747"/>
                <a:gd name="connsiteX0" fmla="*/ 77788 w 3258359"/>
                <a:gd name="connsiteY0" fmla="*/ 1 h 1576749"/>
                <a:gd name="connsiteX1" fmla="*/ 63500 w 3258359"/>
                <a:gd name="connsiteY1" fmla="*/ 547689 h 1576749"/>
                <a:gd name="connsiteX2" fmla="*/ 949098 w 3258359"/>
                <a:gd name="connsiteY2" fmla="*/ 978458 h 1576749"/>
                <a:gd name="connsiteX3" fmla="*/ 2329329 w 3258359"/>
                <a:gd name="connsiteY3" fmla="*/ 1265028 h 1576749"/>
                <a:gd name="connsiteX4" fmla="*/ 3244071 w 3258359"/>
                <a:gd name="connsiteY4" fmla="*/ 909999 h 1576749"/>
                <a:gd name="connsiteX0" fmla="*/ 77788 w 3258357"/>
                <a:gd name="connsiteY0" fmla="*/ -1 h 1576747"/>
                <a:gd name="connsiteX1" fmla="*/ 63500 w 3258357"/>
                <a:gd name="connsiteY1" fmla="*/ 547687 h 1576747"/>
                <a:gd name="connsiteX2" fmla="*/ 949098 w 3258357"/>
                <a:gd name="connsiteY2" fmla="*/ 978456 h 1576747"/>
                <a:gd name="connsiteX3" fmla="*/ 2329329 w 3258357"/>
                <a:gd name="connsiteY3" fmla="*/ 1265026 h 1576747"/>
                <a:gd name="connsiteX4" fmla="*/ 3244071 w 3258357"/>
                <a:gd name="connsiteY4" fmla="*/ 909997 h 1576747"/>
                <a:gd name="connsiteX0" fmla="*/ 77788 w 3258359"/>
                <a:gd name="connsiteY0" fmla="*/ 1 h 1711357"/>
                <a:gd name="connsiteX1" fmla="*/ 63500 w 3258359"/>
                <a:gd name="connsiteY1" fmla="*/ 547689 h 1711357"/>
                <a:gd name="connsiteX2" fmla="*/ 949098 w 3258359"/>
                <a:gd name="connsiteY2" fmla="*/ 978458 h 1711357"/>
                <a:gd name="connsiteX3" fmla="*/ 2299771 w 3258359"/>
                <a:gd name="connsiteY3" fmla="*/ 1652192 h 1711357"/>
                <a:gd name="connsiteX4" fmla="*/ 3244071 w 3258359"/>
                <a:gd name="connsiteY4" fmla="*/ 909999 h 1711357"/>
                <a:gd name="connsiteX0" fmla="*/ 77788 w 3258357"/>
                <a:gd name="connsiteY0" fmla="*/ -1 h 1711357"/>
                <a:gd name="connsiteX1" fmla="*/ 63500 w 3258357"/>
                <a:gd name="connsiteY1" fmla="*/ 547687 h 1711357"/>
                <a:gd name="connsiteX2" fmla="*/ 875200 w 3258357"/>
                <a:gd name="connsiteY2" fmla="*/ 1121850 h 1711357"/>
                <a:gd name="connsiteX3" fmla="*/ 2299771 w 3258357"/>
                <a:gd name="connsiteY3" fmla="*/ 1652190 h 1711357"/>
                <a:gd name="connsiteX4" fmla="*/ 3244071 w 3258357"/>
                <a:gd name="connsiteY4" fmla="*/ 909997 h 1711357"/>
                <a:gd name="connsiteX0" fmla="*/ 77788 w 3258359"/>
                <a:gd name="connsiteY0" fmla="*/ 1 h 1711357"/>
                <a:gd name="connsiteX1" fmla="*/ 63500 w 3258359"/>
                <a:gd name="connsiteY1" fmla="*/ 547689 h 1711357"/>
                <a:gd name="connsiteX2" fmla="*/ 875200 w 3258359"/>
                <a:gd name="connsiteY2" fmla="*/ 1121852 h 1711357"/>
                <a:gd name="connsiteX3" fmla="*/ 2299771 w 3258359"/>
                <a:gd name="connsiteY3" fmla="*/ 1652192 h 1711357"/>
                <a:gd name="connsiteX4" fmla="*/ 3244071 w 3258359"/>
                <a:gd name="connsiteY4" fmla="*/ 909999 h 1711357"/>
                <a:gd name="connsiteX0" fmla="*/ 77788 w 3214018"/>
                <a:gd name="connsiteY0" fmla="*/ -1 h 2135983"/>
                <a:gd name="connsiteX1" fmla="*/ 63500 w 3214018"/>
                <a:gd name="connsiteY1" fmla="*/ 547687 h 2135983"/>
                <a:gd name="connsiteX2" fmla="*/ 875200 w 3214018"/>
                <a:gd name="connsiteY2" fmla="*/ 1121850 h 2135983"/>
                <a:gd name="connsiteX3" fmla="*/ 2299771 w 3214018"/>
                <a:gd name="connsiteY3" fmla="*/ 1652190 h 2135983"/>
                <a:gd name="connsiteX4" fmla="*/ 3199732 w 3214018"/>
                <a:gd name="connsiteY4" fmla="*/ 1469233 h 2135983"/>
                <a:gd name="connsiteX0" fmla="*/ 77788 w 3214020"/>
                <a:gd name="connsiteY0" fmla="*/ 1 h 2135985"/>
                <a:gd name="connsiteX1" fmla="*/ 63500 w 3214020"/>
                <a:gd name="connsiteY1" fmla="*/ 547689 h 2135985"/>
                <a:gd name="connsiteX2" fmla="*/ 1170790 w 3214020"/>
                <a:gd name="connsiteY2" fmla="*/ 1064495 h 2135985"/>
                <a:gd name="connsiteX3" fmla="*/ 2299771 w 3214020"/>
                <a:gd name="connsiteY3" fmla="*/ 1652192 h 2135985"/>
                <a:gd name="connsiteX4" fmla="*/ 3199732 w 3214020"/>
                <a:gd name="connsiteY4" fmla="*/ 1469235 h 2135985"/>
                <a:gd name="connsiteX0" fmla="*/ 77788 w 3214018"/>
                <a:gd name="connsiteY0" fmla="*/ -1 h 2135983"/>
                <a:gd name="connsiteX1" fmla="*/ 63500 w 3214018"/>
                <a:gd name="connsiteY1" fmla="*/ 547687 h 2135983"/>
                <a:gd name="connsiteX2" fmla="*/ 1170790 w 3214018"/>
                <a:gd name="connsiteY2" fmla="*/ 1064493 h 2135983"/>
                <a:gd name="connsiteX3" fmla="*/ 2373668 w 3214018"/>
                <a:gd name="connsiteY3" fmla="*/ 1623512 h 2135983"/>
                <a:gd name="connsiteX4" fmla="*/ 3199732 w 3214018"/>
                <a:gd name="connsiteY4" fmla="*/ 1469233 h 2135983"/>
                <a:gd name="connsiteX0" fmla="*/ 77788 w 3214020"/>
                <a:gd name="connsiteY0" fmla="*/ 1 h 2135985"/>
                <a:gd name="connsiteX1" fmla="*/ 63500 w 3214020"/>
                <a:gd name="connsiteY1" fmla="*/ 547689 h 2135985"/>
                <a:gd name="connsiteX2" fmla="*/ 1170790 w 3214020"/>
                <a:gd name="connsiteY2" fmla="*/ 1064495 h 2135985"/>
                <a:gd name="connsiteX3" fmla="*/ 2373668 w 3214020"/>
                <a:gd name="connsiteY3" fmla="*/ 1623514 h 2135985"/>
                <a:gd name="connsiteX4" fmla="*/ 3199732 w 3214020"/>
                <a:gd name="connsiteY4" fmla="*/ 1469235 h 2135985"/>
                <a:gd name="connsiteX0" fmla="*/ 77788 w 3465270"/>
                <a:gd name="connsiteY0" fmla="*/ -1 h 1777499"/>
                <a:gd name="connsiteX1" fmla="*/ 63500 w 3465270"/>
                <a:gd name="connsiteY1" fmla="*/ 547687 h 1777499"/>
                <a:gd name="connsiteX2" fmla="*/ 1170790 w 3465270"/>
                <a:gd name="connsiteY2" fmla="*/ 1064493 h 1777499"/>
                <a:gd name="connsiteX3" fmla="*/ 2373668 w 3465270"/>
                <a:gd name="connsiteY3" fmla="*/ 1623512 h 1777499"/>
                <a:gd name="connsiteX4" fmla="*/ 3450982 w 3465270"/>
                <a:gd name="connsiteY4" fmla="*/ 1110749 h 1777499"/>
                <a:gd name="connsiteX0" fmla="*/ 0 w 3387481"/>
                <a:gd name="connsiteY0" fmla="*/ 1 h 1777501"/>
                <a:gd name="connsiteX1" fmla="*/ 267700 w 3387481"/>
                <a:gd name="connsiteY1" fmla="*/ 500638 h 1777501"/>
                <a:gd name="connsiteX2" fmla="*/ 1093002 w 3387481"/>
                <a:gd name="connsiteY2" fmla="*/ 1064495 h 1777501"/>
                <a:gd name="connsiteX3" fmla="*/ 2295880 w 3387481"/>
                <a:gd name="connsiteY3" fmla="*/ 1623514 h 1777501"/>
                <a:gd name="connsiteX4" fmla="*/ 3373194 w 3387481"/>
                <a:gd name="connsiteY4" fmla="*/ 1110751 h 1777501"/>
                <a:gd name="connsiteX0" fmla="*/ 0 w 3387481"/>
                <a:gd name="connsiteY0" fmla="*/ -1 h 1777499"/>
                <a:gd name="connsiteX1" fmla="*/ 267700 w 3387481"/>
                <a:gd name="connsiteY1" fmla="*/ 500636 h 1777499"/>
                <a:gd name="connsiteX2" fmla="*/ 1093002 w 3387481"/>
                <a:gd name="connsiteY2" fmla="*/ 1064493 h 1777499"/>
                <a:gd name="connsiteX3" fmla="*/ 2295880 w 3387481"/>
                <a:gd name="connsiteY3" fmla="*/ 1623512 h 1777499"/>
                <a:gd name="connsiteX4" fmla="*/ 3373194 w 3387481"/>
                <a:gd name="connsiteY4" fmla="*/ 1110749 h 1777499"/>
                <a:gd name="connsiteX0" fmla="*/ 0 w 3387481"/>
                <a:gd name="connsiteY0" fmla="*/ 1 h 1777501"/>
                <a:gd name="connsiteX1" fmla="*/ 267700 w 3387481"/>
                <a:gd name="connsiteY1" fmla="*/ 500638 h 1777501"/>
                <a:gd name="connsiteX2" fmla="*/ 1093002 w 3387481"/>
                <a:gd name="connsiteY2" fmla="*/ 1064495 h 1777501"/>
                <a:gd name="connsiteX3" fmla="*/ 2295880 w 3387481"/>
                <a:gd name="connsiteY3" fmla="*/ 1623514 h 1777501"/>
                <a:gd name="connsiteX4" fmla="*/ 3373194 w 3387481"/>
                <a:gd name="connsiteY4" fmla="*/ 1110751 h 1777501"/>
                <a:gd name="connsiteX0" fmla="*/ 0 w 3387481"/>
                <a:gd name="connsiteY0" fmla="*/ -1 h 1777499"/>
                <a:gd name="connsiteX1" fmla="*/ 267700 w 3387481"/>
                <a:gd name="connsiteY1" fmla="*/ 500636 h 1777499"/>
                <a:gd name="connsiteX2" fmla="*/ 1542840 w 3387481"/>
                <a:gd name="connsiteY2" fmla="*/ 1276223 h 1777499"/>
                <a:gd name="connsiteX3" fmla="*/ 2295880 w 3387481"/>
                <a:gd name="connsiteY3" fmla="*/ 1623512 h 1777499"/>
                <a:gd name="connsiteX4" fmla="*/ 3373194 w 3387481"/>
                <a:gd name="connsiteY4" fmla="*/ 1110749 h 1777499"/>
                <a:gd name="connsiteX0" fmla="*/ 0 w 3387481"/>
                <a:gd name="connsiteY0" fmla="*/ 1 h 1839516"/>
                <a:gd name="connsiteX1" fmla="*/ 267700 w 3387481"/>
                <a:gd name="connsiteY1" fmla="*/ 500638 h 1839516"/>
                <a:gd name="connsiteX2" fmla="*/ 1542840 w 3387481"/>
                <a:gd name="connsiteY2" fmla="*/ 1276225 h 1839516"/>
                <a:gd name="connsiteX3" fmla="*/ 2826288 w 3387481"/>
                <a:gd name="connsiteY3" fmla="*/ 1780351 h 1839516"/>
                <a:gd name="connsiteX4" fmla="*/ 3373194 w 3387481"/>
                <a:gd name="connsiteY4" fmla="*/ 1110751 h 1839516"/>
                <a:gd name="connsiteX0" fmla="*/ 0 w 3387481"/>
                <a:gd name="connsiteY0" fmla="*/ -1 h 1839516"/>
                <a:gd name="connsiteX1" fmla="*/ 267700 w 3387481"/>
                <a:gd name="connsiteY1" fmla="*/ 500636 h 1839516"/>
                <a:gd name="connsiteX2" fmla="*/ 1542840 w 3387481"/>
                <a:gd name="connsiteY2" fmla="*/ 1276223 h 1839516"/>
                <a:gd name="connsiteX3" fmla="*/ 2826288 w 3387481"/>
                <a:gd name="connsiteY3" fmla="*/ 1780349 h 1839516"/>
                <a:gd name="connsiteX4" fmla="*/ 3373194 w 3387481"/>
                <a:gd name="connsiteY4" fmla="*/ 1110749 h 18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481" h="1839516">
                  <a:moveTo>
                    <a:pt x="0" y="-1"/>
                  </a:moveTo>
                  <a:cubicBezTo>
                    <a:pt x="3968" y="328611"/>
                    <a:pt x="83348" y="283244"/>
                    <a:pt x="267700" y="500636"/>
                  </a:cubicBezTo>
                  <a:cubicBezTo>
                    <a:pt x="413160" y="605630"/>
                    <a:pt x="1438859" y="1257967"/>
                    <a:pt x="1542840" y="1276223"/>
                  </a:cubicBezTo>
                  <a:cubicBezTo>
                    <a:pt x="2130606" y="1589519"/>
                    <a:pt x="2045054" y="1512590"/>
                    <a:pt x="2826288" y="1780349"/>
                  </a:cubicBezTo>
                  <a:cubicBezTo>
                    <a:pt x="3257278" y="1839515"/>
                    <a:pt x="3387481" y="1777499"/>
                    <a:pt x="3373194" y="1110749"/>
                  </a:cubicBezTo>
                </a:path>
              </a:pathLst>
            </a:custGeom>
            <a:ln w="19050">
              <a:solidFill>
                <a:srgbClr val="00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1" name="TextBox 200"/>
            <p:cNvSpPr txBox="1"/>
            <p:nvPr/>
          </p:nvSpPr>
          <p:spPr>
            <a:xfrm>
              <a:off x="1888744" y="1628358"/>
              <a:ext cx="318354" cy="277655"/>
            </a:xfrm>
            <a:prstGeom prst="rect">
              <a:avLst/>
            </a:prstGeom>
            <a:noFill/>
          </p:spPr>
          <p:txBody>
            <a:bodyPr wrap="none" rtlCol="0">
              <a:spAutoFit/>
            </a:bodyPr>
            <a:lstStyle/>
            <a:p>
              <a:r>
                <a:rPr lang="en-GB" sz="2200" b="1" dirty="0">
                  <a:solidFill>
                    <a:prstClr val="black"/>
                  </a:solidFill>
                </a:rPr>
                <a:t>V1</a:t>
              </a:r>
            </a:p>
          </p:txBody>
        </p:sp>
        <p:sp>
          <p:nvSpPr>
            <p:cNvPr id="202" name="TextBox 201"/>
            <p:cNvSpPr txBox="1"/>
            <p:nvPr/>
          </p:nvSpPr>
          <p:spPr>
            <a:xfrm>
              <a:off x="2771800" y="1567167"/>
              <a:ext cx="486116" cy="430887"/>
            </a:xfrm>
            <a:prstGeom prst="rect">
              <a:avLst/>
            </a:prstGeom>
            <a:noFill/>
          </p:spPr>
          <p:txBody>
            <a:bodyPr wrap="square" rtlCol="0">
              <a:spAutoFit/>
            </a:bodyPr>
            <a:lstStyle/>
            <a:p>
              <a:r>
                <a:rPr lang="en-GB" sz="2200" b="1" dirty="0">
                  <a:solidFill>
                    <a:srgbClr val="00B050"/>
                  </a:solidFill>
                </a:rPr>
                <a:t>AL</a:t>
              </a:r>
            </a:p>
          </p:txBody>
        </p:sp>
        <p:grpSp>
          <p:nvGrpSpPr>
            <p:cNvPr id="203" name="Group 202"/>
            <p:cNvGrpSpPr/>
            <p:nvPr/>
          </p:nvGrpSpPr>
          <p:grpSpPr>
            <a:xfrm>
              <a:off x="3262429" y="1345071"/>
              <a:ext cx="523865" cy="887818"/>
              <a:chOff x="5098857" y="2651212"/>
              <a:chExt cx="812974" cy="1377783"/>
            </a:xfrm>
          </p:grpSpPr>
          <p:sp>
            <p:nvSpPr>
              <p:cNvPr id="260" name="Isosceles Triangle 259"/>
              <p:cNvSpPr/>
              <p:nvPr/>
            </p:nvSpPr>
            <p:spPr>
              <a:xfrm rot="13147152">
                <a:off x="5204042" y="2651212"/>
                <a:ext cx="278412" cy="1377783"/>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1" name="Oval 260"/>
              <p:cNvSpPr/>
              <p:nvPr/>
            </p:nvSpPr>
            <p:spPr>
              <a:xfrm rot="13147152">
                <a:off x="5390381" y="3185457"/>
                <a:ext cx="144000" cy="18000"/>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2" name="Isosceles Triangle 261"/>
              <p:cNvSpPr/>
              <p:nvPr/>
            </p:nvSpPr>
            <p:spPr>
              <a:xfrm rot="13147152">
                <a:off x="5098857" y="3093244"/>
                <a:ext cx="166685" cy="885713"/>
              </a:xfrm>
              <a:prstGeom prst="triangle">
                <a:avLst/>
              </a:prstGeom>
              <a:solidFill>
                <a:srgbClr val="00C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3" name="Oval 262"/>
              <p:cNvSpPr/>
              <p:nvPr/>
            </p:nvSpPr>
            <p:spPr>
              <a:xfrm rot="13147152">
                <a:off x="5634980" y="2774803"/>
                <a:ext cx="276851" cy="72000"/>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4" name="TextBox 203"/>
            <p:cNvSpPr txBox="1"/>
            <p:nvPr/>
          </p:nvSpPr>
          <p:spPr>
            <a:xfrm>
              <a:off x="874978" y="1658638"/>
              <a:ext cx="375166" cy="277655"/>
            </a:xfrm>
            <a:prstGeom prst="rect">
              <a:avLst/>
            </a:prstGeom>
            <a:noFill/>
          </p:spPr>
          <p:txBody>
            <a:bodyPr wrap="none" rtlCol="0">
              <a:spAutoFit/>
            </a:bodyPr>
            <a:lstStyle/>
            <a:p>
              <a:r>
                <a:rPr lang="en-GB" sz="2200" b="1" dirty="0">
                  <a:solidFill>
                    <a:srgbClr val="FF0000"/>
                  </a:solidFill>
                </a:rPr>
                <a:t>PM</a:t>
              </a:r>
            </a:p>
          </p:txBody>
        </p:sp>
        <p:grpSp>
          <p:nvGrpSpPr>
            <p:cNvPr id="205" name="Group 204"/>
            <p:cNvGrpSpPr/>
            <p:nvPr/>
          </p:nvGrpSpPr>
          <p:grpSpPr>
            <a:xfrm flipH="1">
              <a:off x="404042" y="1430192"/>
              <a:ext cx="523865" cy="887818"/>
              <a:chOff x="1801308" y="2317877"/>
              <a:chExt cx="812974" cy="1377783"/>
            </a:xfrm>
          </p:grpSpPr>
          <p:sp>
            <p:nvSpPr>
              <p:cNvPr id="256" name="Isosceles Triangle 255"/>
              <p:cNvSpPr/>
              <p:nvPr/>
            </p:nvSpPr>
            <p:spPr>
              <a:xfrm rot="13147152">
                <a:off x="1906493" y="2317877"/>
                <a:ext cx="278412" cy="1377783"/>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7" name="Oval 256"/>
              <p:cNvSpPr/>
              <p:nvPr/>
            </p:nvSpPr>
            <p:spPr>
              <a:xfrm rot="13147152">
                <a:off x="2337431" y="2441468"/>
                <a:ext cx="276851" cy="72000"/>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8" name="Isosceles Triangle 257"/>
              <p:cNvSpPr/>
              <p:nvPr/>
            </p:nvSpPr>
            <p:spPr>
              <a:xfrm rot="13147152">
                <a:off x="1801308" y="2759909"/>
                <a:ext cx="166685" cy="885713"/>
              </a:xfrm>
              <a:prstGeom prst="triangl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9" name="Oval 258"/>
              <p:cNvSpPr/>
              <p:nvPr/>
            </p:nvSpPr>
            <p:spPr>
              <a:xfrm rot="13147152">
                <a:off x="2092832" y="2852122"/>
                <a:ext cx="144000" cy="1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6" name="Freeform 205"/>
            <p:cNvSpPr/>
            <p:nvPr/>
          </p:nvSpPr>
          <p:spPr>
            <a:xfrm flipH="1">
              <a:off x="892115" y="2316550"/>
              <a:ext cx="1301063" cy="563961"/>
            </a:xfrm>
            <a:custGeom>
              <a:avLst/>
              <a:gdLst>
                <a:gd name="connsiteX0" fmla="*/ 0 w 3857625"/>
                <a:gd name="connsiteY0" fmla="*/ 752475 h 1885950"/>
                <a:gd name="connsiteX1" fmla="*/ 2000250 w 3857625"/>
                <a:gd name="connsiteY1" fmla="*/ 1657350 h 1885950"/>
                <a:gd name="connsiteX2" fmla="*/ 3552825 w 3857625"/>
                <a:gd name="connsiteY2" fmla="*/ 1609725 h 1885950"/>
                <a:gd name="connsiteX3" fmla="*/ 3829050 w 3857625"/>
                <a:gd name="connsiteY3" fmla="*/ 0 h 18859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0 w 4179888"/>
                <a:gd name="connsiteY0" fmla="*/ 752475 h 1847850"/>
                <a:gd name="connsiteX1" fmla="*/ 66675 w 4179888"/>
                <a:gd name="connsiteY1" fmla="*/ 1428750 h 1847850"/>
                <a:gd name="connsiteX2" fmla="*/ 3552825 w 4179888"/>
                <a:gd name="connsiteY2" fmla="*/ 1609725 h 1847850"/>
                <a:gd name="connsiteX3" fmla="*/ 3829050 w 4179888"/>
                <a:gd name="connsiteY3" fmla="*/ 0 h 1847850"/>
                <a:gd name="connsiteX0" fmla="*/ 30163 w 4221957"/>
                <a:gd name="connsiteY0" fmla="*/ 752475 h 1825625"/>
                <a:gd name="connsiteX1" fmla="*/ 25400 w 4221957"/>
                <a:gd name="connsiteY1" fmla="*/ 1295400 h 1825625"/>
                <a:gd name="connsiteX2" fmla="*/ 3582988 w 4221957"/>
                <a:gd name="connsiteY2" fmla="*/ 1609725 h 1825625"/>
                <a:gd name="connsiteX3" fmla="*/ 3859213 w 4221957"/>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0 w 4189413"/>
                <a:gd name="connsiteY0" fmla="*/ 752475 h 1825625"/>
                <a:gd name="connsiteX1" fmla="*/ 9524 w 4189413"/>
                <a:gd name="connsiteY1" fmla="*/ 1295400 h 1825625"/>
                <a:gd name="connsiteX2" fmla="*/ 3552825 w 4189413"/>
                <a:gd name="connsiteY2" fmla="*/ 1609725 h 1825625"/>
                <a:gd name="connsiteX3" fmla="*/ 3829050 w 4189413"/>
                <a:gd name="connsiteY3" fmla="*/ 0 h 1825625"/>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63727"/>
                <a:gd name="connsiteY0" fmla="*/ 1364140 h 2554316"/>
                <a:gd name="connsiteX1" fmla="*/ 63500 w 4263727"/>
                <a:gd name="connsiteY1" fmla="*/ 1911828 h 2554316"/>
                <a:gd name="connsiteX2" fmla="*/ 254000 w 4263727"/>
                <a:gd name="connsiteY2" fmla="*/ 1997554 h 2554316"/>
                <a:gd name="connsiteX3" fmla="*/ 3630613 w 4263727"/>
                <a:gd name="connsiteY3" fmla="*/ 2221390 h 2554316"/>
                <a:gd name="connsiteX4" fmla="*/ 4052684 w 4263727"/>
                <a:gd name="connsiteY4" fmla="*/ 0 h 255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727" h="2554316">
                  <a:moveTo>
                    <a:pt x="77788" y="1364140"/>
                  </a:moveTo>
                  <a:cubicBezTo>
                    <a:pt x="81756" y="1692752"/>
                    <a:pt x="0" y="1702278"/>
                    <a:pt x="63500" y="1911828"/>
                  </a:cubicBezTo>
                  <a:cubicBezTo>
                    <a:pt x="88107" y="1969771"/>
                    <a:pt x="150019" y="1979298"/>
                    <a:pt x="254000" y="1997554"/>
                  </a:cubicBezTo>
                  <a:cubicBezTo>
                    <a:pt x="838994" y="2068198"/>
                    <a:pt x="2997499" y="2554316"/>
                    <a:pt x="3630613" y="2221390"/>
                  </a:cubicBezTo>
                  <a:cubicBezTo>
                    <a:pt x="4263727" y="1888464"/>
                    <a:pt x="4066971" y="666750"/>
                    <a:pt x="4052684" y="0"/>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7" name="Freeform 206"/>
            <p:cNvSpPr/>
            <p:nvPr/>
          </p:nvSpPr>
          <p:spPr>
            <a:xfrm rot="314360" flipH="1">
              <a:off x="1036074" y="2186717"/>
              <a:ext cx="999088" cy="552813"/>
            </a:xfrm>
            <a:custGeom>
              <a:avLst/>
              <a:gdLst>
                <a:gd name="connsiteX0" fmla="*/ 0 w 3857625"/>
                <a:gd name="connsiteY0" fmla="*/ 752475 h 1885950"/>
                <a:gd name="connsiteX1" fmla="*/ 2000250 w 3857625"/>
                <a:gd name="connsiteY1" fmla="*/ 1657350 h 1885950"/>
                <a:gd name="connsiteX2" fmla="*/ 3552825 w 3857625"/>
                <a:gd name="connsiteY2" fmla="*/ 1609725 h 1885950"/>
                <a:gd name="connsiteX3" fmla="*/ 3829050 w 3857625"/>
                <a:gd name="connsiteY3" fmla="*/ 0 h 18859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525462 w 4705350"/>
                <a:gd name="connsiteY0" fmla="*/ 752475 h 1847850"/>
                <a:gd name="connsiteX1" fmla="*/ 592137 w 4705350"/>
                <a:gd name="connsiteY1" fmla="*/ 1428750 h 1847850"/>
                <a:gd name="connsiteX2" fmla="*/ 4078287 w 4705350"/>
                <a:gd name="connsiteY2" fmla="*/ 1609725 h 1847850"/>
                <a:gd name="connsiteX3" fmla="*/ 4354512 w 4705350"/>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10319 w 4190207"/>
                <a:gd name="connsiteY0" fmla="*/ 752475 h 1847850"/>
                <a:gd name="connsiteX1" fmla="*/ 76994 w 4190207"/>
                <a:gd name="connsiteY1" fmla="*/ 1428750 h 1847850"/>
                <a:gd name="connsiteX2" fmla="*/ 3563144 w 4190207"/>
                <a:gd name="connsiteY2" fmla="*/ 1609725 h 1847850"/>
                <a:gd name="connsiteX3" fmla="*/ 3839369 w 4190207"/>
                <a:gd name="connsiteY3" fmla="*/ 0 h 1847850"/>
                <a:gd name="connsiteX0" fmla="*/ 0 w 4179888"/>
                <a:gd name="connsiteY0" fmla="*/ 752475 h 1847850"/>
                <a:gd name="connsiteX1" fmla="*/ 66675 w 4179888"/>
                <a:gd name="connsiteY1" fmla="*/ 1428750 h 1847850"/>
                <a:gd name="connsiteX2" fmla="*/ 3552825 w 4179888"/>
                <a:gd name="connsiteY2" fmla="*/ 1609725 h 1847850"/>
                <a:gd name="connsiteX3" fmla="*/ 3829050 w 4179888"/>
                <a:gd name="connsiteY3" fmla="*/ 0 h 1847850"/>
                <a:gd name="connsiteX0" fmla="*/ 30163 w 4221957"/>
                <a:gd name="connsiteY0" fmla="*/ 752475 h 1825625"/>
                <a:gd name="connsiteX1" fmla="*/ 25400 w 4221957"/>
                <a:gd name="connsiteY1" fmla="*/ 1295400 h 1825625"/>
                <a:gd name="connsiteX2" fmla="*/ 3582988 w 4221957"/>
                <a:gd name="connsiteY2" fmla="*/ 1609725 h 1825625"/>
                <a:gd name="connsiteX3" fmla="*/ 3859213 w 4221957"/>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6350 w 4198144"/>
                <a:gd name="connsiteY0" fmla="*/ 752475 h 1825625"/>
                <a:gd name="connsiteX1" fmla="*/ 1587 w 4198144"/>
                <a:gd name="connsiteY1" fmla="*/ 1295400 h 1825625"/>
                <a:gd name="connsiteX2" fmla="*/ 3559175 w 4198144"/>
                <a:gd name="connsiteY2" fmla="*/ 1609725 h 1825625"/>
                <a:gd name="connsiteX3" fmla="*/ 3835400 w 4198144"/>
                <a:gd name="connsiteY3" fmla="*/ 0 h 1825625"/>
                <a:gd name="connsiteX0" fmla="*/ 0 w 4189413"/>
                <a:gd name="connsiteY0" fmla="*/ 752475 h 1825625"/>
                <a:gd name="connsiteX1" fmla="*/ 9524 w 4189413"/>
                <a:gd name="connsiteY1" fmla="*/ 1295400 h 1825625"/>
                <a:gd name="connsiteX2" fmla="*/ 3552825 w 4189413"/>
                <a:gd name="connsiteY2" fmla="*/ 1609725 h 1825625"/>
                <a:gd name="connsiteX3" fmla="*/ 3829050 w 4189413"/>
                <a:gd name="connsiteY3" fmla="*/ 0 h 1825625"/>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4338 w 4575969"/>
                <a:gd name="connsiteY0" fmla="*/ 752475 h 1840706"/>
                <a:gd name="connsiteX1" fmla="*/ 423862 w 4575969"/>
                <a:gd name="connsiteY1" fmla="*/ 1295400 h 1840706"/>
                <a:gd name="connsiteX2" fmla="*/ 590550 w 4575969"/>
                <a:gd name="connsiteY2" fmla="*/ 1385889 h 1840706"/>
                <a:gd name="connsiteX3" fmla="*/ 3967163 w 4575969"/>
                <a:gd name="connsiteY3" fmla="*/ 1609725 h 1840706"/>
                <a:gd name="connsiteX4" fmla="*/ 4243388 w 4575969"/>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418307 w 4579938"/>
                <a:gd name="connsiteY0" fmla="*/ 752475 h 1840706"/>
                <a:gd name="connsiteX1" fmla="*/ 404019 w 4579938"/>
                <a:gd name="connsiteY1" fmla="*/ 1300163 h 1840706"/>
                <a:gd name="connsiteX2" fmla="*/ 594519 w 4579938"/>
                <a:gd name="connsiteY2" fmla="*/ 1385889 h 1840706"/>
                <a:gd name="connsiteX3" fmla="*/ 3971132 w 4579938"/>
                <a:gd name="connsiteY3" fmla="*/ 1609725 h 1840706"/>
                <a:gd name="connsiteX4" fmla="*/ 4247357 w 4579938"/>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239419"/>
                <a:gd name="connsiteY0" fmla="*/ 752475 h 1840706"/>
                <a:gd name="connsiteX1" fmla="*/ 63500 w 4239419"/>
                <a:gd name="connsiteY1" fmla="*/ 1300163 h 1840706"/>
                <a:gd name="connsiteX2" fmla="*/ 254000 w 4239419"/>
                <a:gd name="connsiteY2" fmla="*/ 1385889 h 1840706"/>
                <a:gd name="connsiteX3" fmla="*/ 3630613 w 4239419"/>
                <a:gd name="connsiteY3" fmla="*/ 1609725 h 1840706"/>
                <a:gd name="connsiteX4" fmla="*/ 3906838 w 4239419"/>
                <a:gd name="connsiteY4" fmla="*/ 0 h 1840706"/>
                <a:gd name="connsiteX0" fmla="*/ 77788 w 4123570"/>
                <a:gd name="connsiteY0" fmla="*/ 752475 h 1898215"/>
                <a:gd name="connsiteX1" fmla="*/ 63500 w 4123570"/>
                <a:gd name="connsiteY1" fmla="*/ 1300163 h 1898215"/>
                <a:gd name="connsiteX2" fmla="*/ 949098 w 4123570"/>
                <a:gd name="connsiteY2" fmla="*/ 1730932 h 1898215"/>
                <a:gd name="connsiteX3" fmla="*/ 3630613 w 4123570"/>
                <a:gd name="connsiteY3" fmla="*/ 1609725 h 1898215"/>
                <a:gd name="connsiteX4" fmla="*/ 3906838 w 4123570"/>
                <a:gd name="connsiteY4" fmla="*/ 0 h 1898215"/>
                <a:gd name="connsiteX0" fmla="*/ 77788 w 3921124"/>
                <a:gd name="connsiteY0" fmla="*/ 752475 h 3748891"/>
                <a:gd name="connsiteX1" fmla="*/ 63500 w 3921124"/>
                <a:gd name="connsiteY1" fmla="*/ 1300163 h 3748891"/>
                <a:gd name="connsiteX2" fmla="*/ 949098 w 3921124"/>
                <a:gd name="connsiteY2" fmla="*/ 1730932 h 3748891"/>
                <a:gd name="connsiteX3" fmla="*/ 2337410 w 3921124"/>
                <a:gd name="connsiteY3" fmla="*/ 3460403 h 3748891"/>
                <a:gd name="connsiteX4" fmla="*/ 3906838 w 3921124"/>
                <a:gd name="connsiteY4" fmla="*/ 0 h 3748891"/>
                <a:gd name="connsiteX0" fmla="*/ 77788 w 3258357"/>
                <a:gd name="connsiteY0" fmla="*/ -1 h 2719338"/>
                <a:gd name="connsiteX1" fmla="*/ 63500 w 3258357"/>
                <a:gd name="connsiteY1" fmla="*/ 547687 h 2719338"/>
                <a:gd name="connsiteX2" fmla="*/ 949098 w 3258357"/>
                <a:gd name="connsiteY2" fmla="*/ 978456 h 2719338"/>
                <a:gd name="connsiteX3" fmla="*/ 2337410 w 3258357"/>
                <a:gd name="connsiteY3" fmla="*/ 2707927 h 2719338"/>
                <a:gd name="connsiteX4" fmla="*/ 3244071 w 3258357"/>
                <a:gd name="connsiteY4" fmla="*/ 909997 h 2719338"/>
                <a:gd name="connsiteX0" fmla="*/ 77788 w 3258359"/>
                <a:gd name="connsiteY0" fmla="*/ 1 h 1576749"/>
                <a:gd name="connsiteX1" fmla="*/ 63500 w 3258359"/>
                <a:gd name="connsiteY1" fmla="*/ 547689 h 1576749"/>
                <a:gd name="connsiteX2" fmla="*/ 949098 w 3258359"/>
                <a:gd name="connsiteY2" fmla="*/ 978458 h 1576749"/>
                <a:gd name="connsiteX3" fmla="*/ 2329329 w 3258359"/>
                <a:gd name="connsiteY3" fmla="*/ 1265028 h 1576749"/>
                <a:gd name="connsiteX4" fmla="*/ 3244071 w 3258359"/>
                <a:gd name="connsiteY4" fmla="*/ 909999 h 1576749"/>
                <a:gd name="connsiteX0" fmla="*/ 77788 w 3258357"/>
                <a:gd name="connsiteY0" fmla="*/ -1 h 1576747"/>
                <a:gd name="connsiteX1" fmla="*/ 63500 w 3258357"/>
                <a:gd name="connsiteY1" fmla="*/ 547687 h 1576747"/>
                <a:gd name="connsiteX2" fmla="*/ 949098 w 3258357"/>
                <a:gd name="connsiteY2" fmla="*/ 978456 h 1576747"/>
                <a:gd name="connsiteX3" fmla="*/ 2329329 w 3258357"/>
                <a:gd name="connsiteY3" fmla="*/ 1265026 h 1576747"/>
                <a:gd name="connsiteX4" fmla="*/ 3244071 w 3258357"/>
                <a:gd name="connsiteY4" fmla="*/ 909997 h 1576747"/>
                <a:gd name="connsiteX0" fmla="*/ 77788 w 3258359"/>
                <a:gd name="connsiteY0" fmla="*/ 1 h 1576749"/>
                <a:gd name="connsiteX1" fmla="*/ 63500 w 3258359"/>
                <a:gd name="connsiteY1" fmla="*/ 547689 h 1576749"/>
                <a:gd name="connsiteX2" fmla="*/ 949098 w 3258359"/>
                <a:gd name="connsiteY2" fmla="*/ 978458 h 1576749"/>
                <a:gd name="connsiteX3" fmla="*/ 2329329 w 3258359"/>
                <a:gd name="connsiteY3" fmla="*/ 1265028 h 1576749"/>
                <a:gd name="connsiteX4" fmla="*/ 3244071 w 3258359"/>
                <a:gd name="connsiteY4" fmla="*/ 909999 h 1576749"/>
                <a:gd name="connsiteX0" fmla="*/ 77788 w 3258357"/>
                <a:gd name="connsiteY0" fmla="*/ -1 h 1576747"/>
                <a:gd name="connsiteX1" fmla="*/ 63500 w 3258357"/>
                <a:gd name="connsiteY1" fmla="*/ 547687 h 1576747"/>
                <a:gd name="connsiteX2" fmla="*/ 949098 w 3258357"/>
                <a:gd name="connsiteY2" fmla="*/ 978456 h 1576747"/>
                <a:gd name="connsiteX3" fmla="*/ 2329329 w 3258357"/>
                <a:gd name="connsiteY3" fmla="*/ 1265026 h 1576747"/>
                <a:gd name="connsiteX4" fmla="*/ 3244071 w 3258357"/>
                <a:gd name="connsiteY4" fmla="*/ 909997 h 1576747"/>
                <a:gd name="connsiteX0" fmla="*/ 77788 w 3258359"/>
                <a:gd name="connsiteY0" fmla="*/ 1 h 1711357"/>
                <a:gd name="connsiteX1" fmla="*/ 63500 w 3258359"/>
                <a:gd name="connsiteY1" fmla="*/ 547689 h 1711357"/>
                <a:gd name="connsiteX2" fmla="*/ 949098 w 3258359"/>
                <a:gd name="connsiteY2" fmla="*/ 978458 h 1711357"/>
                <a:gd name="connsiteX3" fmla="*/ 2299771 w 3258359"/>
                <a:gd name="connsiteY3" fmla="*/ 1652192 h 1711357"/>
                <a:gd name="connsiteX4" fmla="*/ 3244071 w 3258359"/>
                <a:gd name="connsiteY4" fmla="*/ 909999 h 1711357"/>
                <a:gd name="connsiteX0" fmla="*/ 77788 w 3258357"/>
                <a:gd name="connsiteY0" fmla="*/ -1 h 1711357"/>
                <a:gd name="connsiteX1" fmla="*/ 63500 w 3258357"/>
                <a:gd name="connsiteY1" fmla="*/ 547687 h 1711357"/>
                <a:gd name="connsiteX2" fmla="*/ 875200 w 3258357"/>
                <a:gd name="connsiteY2" fmla="*/ 1121850 h 1711357"/>
                <a:gd name="connsiteX3" fmla="*/ 2299771 w 3258357"/>
                <a:gd name="connsiteY3" fmla="*/ 1652190 h 1711357"/>
                <a:gd name="connsiteX4" fmla="*/ 3244071 w 3258357"/>
                <a:gd name="connsiteY4" fmla="*/ 909997 h 1711357"/>
                <a:gd name="connsiteX0" fmla="*/ 77788 w 3258359"/>
                <a:gd name="connsiteY0" fmla="*/ 1 h 1711357"/>
                <a:gd name="connsiteX1" fmla="*/ 63500 w 3258359"/>
                <a:gd name="connsiteY1" fmla="*/ 547689 h 1711357"/>
                <a:gd name="connsiteX2" fmla="*/ 875200 w 3258359"/>
                <a:gd name="connsiteY2" fmla="*/ 1121852 h 1711357"/>
                <a:gd name="connsiteX3" fmla="*/ 2299771 w 3258359"/>
                <a:gd name="connsiteY3" fmla="*/ 1652192 h 1711357"/>
                <a:gd name="connsiteX4" fmla="*/ 3244071 w 3258359"/>
                <a:gd name="connsiteY4" fmla="*/ 909999 h 1711357"/>
                <a:gd name="connsiteX0" fmla="*/ 77788 w 3214018"/>
                <a:gd name="connsiteY0" fmla="*/ -1 h 2135983"/>
                <a:gd name="connsiteX1" fmla="*/ 63500 w 3214018"/>
                <a:gd name="connsiteY1" fmla="*/ 547687 h 2135983"/>
                <a:gd name="connsiteX2" fmla="*/ 875200 w 3214018"/>
                <a:gd name="connsiteY2" fmla="*/ 1121850 h 2135983"/>
                <a:gd name="connsiteX3" fmla="*/ 2299771 w 3214018"/>
                <a:gd name="connsiteY3" fmla="*/ 1652190 h 2135983"/>
                <a:gd name="connsiteX4" fmla="*/ 3199732 w 3214018"/>
                <a:gd name="connsiteY4" fmla="*/ 1469233 h 2135983"/>
                <a:gd name="connsiteX0" fmla="*/ 77788 w 3214020"/>
                <a:gd name="connsiteY0" fmla="*/ 1 h 2135985"/>
                <a:gd name="connsiteX1" fmla="*/ 63500 w 3214020"/>
                <a:gd name="connsiteY1" fmla="*/ 547689 h 2135985"/>
                <a:gd name="connsiteX2" fmla="*/ 1170790 w 3214020"/>
                <a:gd name="connsiteY2" fmla="*/ 1064495 h 2135985"/>
                <a:gd name="connsiteX3" fmla="*/ 2299771 w 3214020"/>
                <a:gd name="connsiteY3" fmla="*/ 1652192 h 2135985"/>
                <a:gd name="connsiteX4" fmla="*/ 3199732 w 3214020"/>
                <a:gd name="connsiteY4" fmla="*/ 1469235 h 2135985"/>
                <a:gd name="connsiteX0" fmla="*/ 77788 w 3214018"/>
                <a:gd name="connsiteY0" fmla="*/ -1 h 2135983"/>
                <a:gd name="connsiteX1" fmla="*/ 63500 w 3214018"/>
                <a:gd name="connsiteY1" fmla="*/ 547687 h 2135983"/>
                <a:gd name="connsiteX2" fmla="*/ 1170790 w 3214018"/>
                <a:gd name="connsiteY2" fmla="*/ 1064493 h 2135983"/>
                <a:gd name="connsiteX3" fmla="*/ 2373668 w 3214018"/>
                <a:gd name="connsiteY3" fmla="*/ 1623512 h 2135983"/>
                <a:gd name="connsiteX4" fmla="*/ 3199732 w 3214018"/>
                <a:gd name="connsiteY4" fmla="*/ 1469233 h 2135983"/>
                <a:gd name="connsiteX0" fmla="*/ 77788 w 3214020"/>
                <a:gd name="connsiteY0" fmla="*/ 1 h 2135985"/>
                <a:gd name="connsiteX1" fmla="*/ 63500 w 3214020"/>
                <a:gd name="connsiteY1" fmla="*/ 547689 h 2135985"/>
                <a:gd name="connsiteX2" fmla="*/ 1170790 w 3214020"/>
                <a:gd name="connsiteY2" fmla="*/ 1064495 h 2135985"/>
                <a:gd name="connsiteX3" fmla="*/ 2373668 w 3214020"/>
                <a:gd name="connsiteY3" fmla="*/ 1623514 h 2135985"/>
                <a:gd name="connsiteX4" fmla="*/ 3199732 w 3214020"/>
                <a:gd name="connsiteY4" fmla="*/ 1469235 h 2135985"/>
                <a:gd name="connsiteX0" fmla="*/ 77788 w 3465270"/>
                <a:gd name="connsiteY0" fmla="*/ -1 h 1777499"/>
                <a:gd name="connsiteX1" fmla="*/ 63500 w 3465270"/>
                <a:gd name="connsiteY1" fmla="*/ 547687 h 1777499"/>
                <a:gd name="connsiteX2" fmla="*/ 1170790 w 3465270"/>
                <a:gd name="connsiteY2" fmla="*/ 1064493 h 1777499"/>
                <a:gd name="connsiteX3" fmla="*/ 2373668 w 3465270"/>
                <a:gd name="connsiteY3" fmla="*/ 1623512 h 1777499"/>
                <a:gd name="connsiteX4" fmla="*/ 3450982 w 3465270"/>
                <a:gd name="connsiteY4" fmla="*/ 1110749 h 1777499"/>
                <a:gd name="connsiteX0" fmla="*/ 0 w 3387481"/>
                <a:gd name="connsiteY0" fmla="*/ 1 h 1777501"/>
                <a:gd name="connsiteX1" fmla="*/ 267700 w 3387481"/>
                <a:gd name="connsiteY1" fmla="*/ 500638 h 1777501"/>
                <a:gd name="connsiteX2" fmla="*/ 1093002 w 3387481"/>
                <a:gd name="connsiteY2" fmla="*/ 1064495 h 1777501"/>
                <a:gd name="connsiteX3" fmla="*/ 2295880 w 3387481"/>
                <a:gd name="connsiteY3" fmla="*/ 1623514 h 1777501"/>
                <a:gd name="connsiteX4" fmla="*/ 3373194 w 3387481"/>
                <a:gd name="connsiteY4" fmla="*/ 1110751 h 1777501"/>
                <a:gd name="connsiteX0" fmla="*/ 0 w 3387481"/>
                <a:gd name="connsiteY0" fmla="*/ -1 h 1777499"/>
                <a:gd name="connsiteX1" fmla="*/ 267700 w 3387481"/>
                <a:gd name="connsiteY1" fmla="*/ 500636 h 1777499"/>
                <a:gd name="connsiteX2" fmla="*/ 1093002 w 3387481"/>
                <a:gd name="connsiteY2" fmla="*/ 1064493 h 1777499"/>
                <a:gd name="connsiteX3" fmla="*/ 2295880 w 3387481"/>
                <a:gd name="connsiteY3" fmla="*/ 1623512 h 1777499"/>
                <a:gd name="connsiteX4" fmla="*/ 3373194 w 3387481"/>
                <a:gd name="connsiteY4" fmla="*/ 1110749 h 1777499"/>
                <a:gd name="connsiteX0" fmla="*/ 0 w 3387481"/>
                <a:gd name="connsiteY0" fmla="*/ 1 h 1777501"/>
                <a:gd name="connsiteX1" fmla="*/ 267700 w 3387481"/>
                <a:gd name="connsiteY1" fmla="*/ 500638 h 1777501"/>
                <a:gd name="connsiteX2" fmla="*/ 1093002 w 3387481"/>
                <a:gd name="connsiteY2" fmla="*/ 1064495 h 1777501"/>
                <a:gd name="connsiteX3" fmla="*/ 2295880 w 3387481"/>
                <a:gd name="connsiteY3" fmla="*/ 1623514 h 1777501"/>
                <a:gd name="connsiteX4" fmla="*/ 3373194 w 3387481"/>
                <a:gd name="connsiteY4" fmla="*/ 1110751 h 1777501"/>
                <a:gd name="connsiteX0" fmla="*/ 0 w 3387481"/>
                <a:gd name="connsiteY0" fmla="*/ -1 h 1777499"/>
                <a:gd name="connsiteX1" fmla="*/ 267700 w 3387481"/>
                <a:gd name="connsiteY1" fmla="*/ 500636 h 1777499"/>
                <a:gd name="connsiteX2" fmla="*/ 1542840 w 3387481"/>
                <a:gd name="connsiteY2" fmla="*/ 1276223 h 1777499"/>
                <a:gd name="connsiteX3" fmla="*/ 2295880 w 3387481"/>
                <a:gd name="connsiteY3" fmla="*/ 1623512 h 1777499"/>
                <a:gd name="connsiteX4" fmla="*/ 3373194 w 3387481"/>
                <a:gd name="connsiteY4" fmla="*/ 1110749 h 1777499"/>
                <a:gd name="connsiteX0" fmla="*/ 0 w 3387481"/>
                <a:gd name="connsiteY0" fmla="*/ 1 h 1839516"/>
                <a:gd name="connsiteX1" fmla="*/ 267700 w 3387481"/>
                <a:gd name="connsiteY1" fmla="*/ 500638 h 1839516"/>
                <a:gd name="connsiteX2" fmla="*/ 1542840 w 3387481"/>
                <a:gd name="connsiteY2" fmla="*/ 1276225 h 1839516"/>
                <a:gd name="connsiteX3" fmla="*/ 2826288 w 3387481"/>
                <a:gd name="connsiteY3" fmla="*/ 1780351 h 1839516"/>
                <a:gd name="connsiteX4" fmla="*/ 3373194 w 3387481"/>
                <a:gd name="connsiteY4" fmla="*/ 1110751 h 1839516"/>
                <a:gd name="connsiteX0" fmla="*/ 0 w 3387481"/>
                <a:gd name="connsiteY0" fmla="*/ -1 h 1839516"/>
                <a:gd name="connsiteX1" fmla="*/ 267700 w 3387481"/>
                <a:gd name="connsiteY1" fmla="*/ 500636 h 1839516"/>
                <a:gd name="connsiteX2" fmla="*/ 1542840 w 3387481"/>
                <a:gd name="connsiteY2" fmla="*/ 1276223 h 1839516"/>
                <a:gd name="connsiteX3" fmla="*/ 2826288 w 3387481"/>
                <a:gd name="connsiteY3" fmla="*/ 1780349 h 1839516"/>
                <a:gd name="connsiteX4" fmla="*/ 3373194 w 3387481"/>
                <a:gd name="connsiteY4" fmla="*/ 1110749 h 183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481" h="1839516">
                  <a:moveTo>
                    <a:pt x="0" y="-1"/>
                  </a:moveTo>
                  <a:cubicBezTo>
                    <a:pt x="3968" y="328611"/>
                    <a:pt x="83348" y="283244"/>
                    <a:pt x="267700" y="500636"/>
                  </a:cubicBezTo>
                  <a:cubicBezTo>
                    <a:pt x="413160" y="605630"/>
                    <a:pt x="1438859" y="1257967"/>
                    <a:pt x="1542840" y="1276223"/>
                  </a:cubicBezTo>
                  <a:cubicBezTo>
                    <a:pt x="2130606" y="1589519"/>
                    <a:pt x="2045054" y="1512590"/>
                    <a:pt x="2826288" y="1780349"/>
                  </a:cubicBezTo>
                  <a:cubicBezTo>
                    <a:pt x="3257278" y="1839515"/>
                    <a:pt x="3387481" y="1777499"/>
                    <a:pt x="3373194" y="1110749"/>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208" name="TextBox 207"/>
            <p:cNvSpPr txBox="1"/>
            <p:nvPr/>
          </p:nvSpPr>
          <p:spPr>
            <a:xfrm>
              <a:off x="251520" y="1192545"/>
              <a:ext cx="567955" cy="218158"/>
            </a:xfrm>
            <a:prstGeom prst="rect">
              <a:avLst/>
            </a:prstGeom>
            <a:noFill/>
          </p:spPr>
          <p:txBody>
            <a:bodyPr wrap="none" rtlCol="0">
              <a:spAutoFit/>
            </a:bodyPr>
            <a:lstStyle/>
            <a:p>
              <a:r>
                <a:rPr lang="en-GB" sz="1600" dirty="0">
                  <a:solidFill>
                    <a:srgbClr val="FF0000"/>
                  </a:solidFill>
                </a:rPr>
                <a:t>CTB-594</a:t>
              </a:r>
            </a:p>
          </p:txBody>
        </p:sp>
        <p:sp>
          <p:nvSpPr>
            <p:cNvPr id="209" name="TextBox 208"/>
            <p:cNvSpPr txBox="1"/>
            <p:nvPr/>
          </p:nvSpPr>
          <p:spPr>
            <a:xfrm>
              <a:off x="3382215" y="1124744"/>
              <a:ext cx="567955" cy="218158"/>
            </a:xfrm>
            <a:prstGeom prst="rect">
              <a:avLst/>
            </a:prstGeom>
            <a:noFill/>
          </p:spPr>
          <p:txBody>
            <a:bodyPr wrap="none" rtlCol="0">
              <a:spAutoFit/>
            </a:bodyPr>
            <a:lstStyle/>
            <a:p>
              <a:r>
                <a:rPr lang="en-GB" sz="1600" dirty="0">
                  <a:solidFill>
                    <a:srgbClr val="00B050"/>
                  </a:solidFill>
                </a:rPr>
                <a:t>CTB-488</a:t>
              </a:r>
            </a:p>
          </p:txBody>
        </p:sp>
        <p:sp>
          <p:nvSpPr>
            <p:cNvPr id="210" name="Freeform 209"/>
            <p:cNvSpPr/>
            <p:nvPr/>
          </p:nvSpPr>
          <p:spPr>
            <a:xfrm>
              <a:off x="1729467" y="1985198"/>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1" name="Freeform 210"/>
            <p:cNvSpPr/>
            <p:nvPr/>
          </p:nvSpPr>
          <p:spPr>
            <a:xfrm>
              <a:off x="843399" y="1974381"/>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2" name="Freeform 211"/>
            <p:cNvSpPr/>
            <p:nvPr/>
          </p:nvSpPr>
          <p:spPr>
            <a:xfrm>
              <a:off x="1152323" y="2028406"/>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3" name="Freeform 212"/>
            <p:cNvSpPr/>
            <p:nvPr/>
          </p:nvSpPr>
          <p:spPr>
            <a:xfrm>
              <a:off x="940751" y="2144691"/>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4" name="Freeform 213"/>
            <p:cNvSpPr/>
            <p:nvPr/>
          </p:nvSpPr>
          <p:spPr>
            <a:xfrm>
              <a:off x="3156597" y="2043855"/>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5" name="Freeform 214"/>
            <p:cNvSpPr/>
            <p:nvPr/>
          </p:nvSpPr>
          <p:spPr>
            <a:xfrm>
              <a:off x="2919556" y="1857405"/>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6" name="Freeform 215"/>
            <p:cNvSpPr/>
            <p:nvPr/>
          </p:nvSpPr>
          <p:spPr>
            <a:xfrm>
              <a:off x="3064035" y="1870303"/>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7" name="Freeform 216"/>
            <p:cNvSpPr/>
            <p:nvPr/>
          </p:nvSpPr>
          <p:spPr>
            <a:xfrm>
              <a:off x="2842320" y="2015316"/>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8" name="Freeform 217"/>
            <p:cNvSpPr/>
            <p:nvPr/>
          </p:nvSpPr>
          <p:spPr>
            <a:xfrm>
              <a:off x="2096239" y="2166565"/>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9" name="Freeform 218"/>
            <p:cNvSpPr/>
            <p:nvPr/>
          </p:nvSpPr>
          <p:spPr>
            <a:xfrm>
              <a:off x="1105481" y="2204532"/>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0" name="Freeform 219"/>
            <p:cNvSpPr/>
            <p:nvPr/>
          </p:nvSpPr>
          <p:spPr>
            <a:xfrm>
              <a:off x="2983209" y="2097479"/>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1" name="Freeform 220"/>
            <p:cNvSpPr/>
            <p:nvPr/>
          </p:nvSpPr>
          <p:spPr>
            <a:xfrm>
              <a:off x="1840503" y="2308184"/>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2" name="Freeform 221"/>
            <p:cNvSpPr/>
            <p:nvPr/>
          </p:nvSpPr>
          <p:spPr>
            <a:xfrm>
              <a:off x="1011418" y="2024163"/>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3" name="Freeform 222"/>
            <p:cNvSpPr/>
            <p:nvPr/>
          </p:nvSpPr>
          <p:spPr>
            <a:xfrm>
              <a:off x="2072435" y="2302530"/>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25" name="Group 224"/>
            <p:cNvGrpSpPr/>
            <p:nvPr/>
          </p:nvGrpSpPr>
          <p:grpSpPr>
            <a:xfrm rot="20833604">
              <a:off x="1980623" y="1683951"/>
              <a:ext cx="752142" cy="413733"/>
              <a:chOff x="7652291" y="5731038"/>
              <a:chExt cx="1167231" cy="642063"/>
            </a:xfrm>
          </p:grpSpPr>
          <p:sp>
            <p:nvSpPr>
              <p:cNvPr id="248" name="Isosceles Triangle 247"/>
              <p:cNvSpPr/>
              <p:nvPr/>
            </p:nvSpPr>
            <p:spPr>
              <a:xfrm rot="13834813">
                <a:off x="8145069" y="5635343"/>
                <a:ext cx="178106" cy="1163661"/>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9" name="Isosceles Triangle 248"/>
              <p:cNvSpPr/>
              <p:nvPr/>
            </p:nvSpPr>
            <p:spPr>
              <a:xfrm rot="13834813">
                <a:off x="8060129" y="5872468"/>
                <a:ext cx="130497" cy="870770"/>
              </a:xfrm>
              <a:prstGeom prst="triangle">
                <a:avLst/>
              </a:prstGeom>
              <a:solidFill>
                <a:schemeClr val="bg1">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0" name="Oval 249"/>
              <p:cNvSpPr/>
              <p:nvPr/>
            </p:nvSpPr>
            <p:spPr>
              <a:xfrm rot="13834813">
                <a:off x="8590550" y="5805745"/>
                <a:ext cx="178753" cy="88158"/>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1" name="Oval 250"/>
              <p:cNvSpPr/>
              <p:nvPr/>
            </p:nvSpPr>
            <p:spPr>
              <a:xfrm rot="13834813" flipV="1">
                <a:off x="8406092" y="6003433"/>
                <a:ext cx="122192" cy="4571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52" name="Straight Connector 251"/>
              <p:cNvCxnSpPr/>
              <p:nvPr/>
            </p:nvCxnSpPr>
            <p:spPr>
              <a:xfrm flipV="1">
                <a:off x="8305800" y="5731038"/>
                <a:ext cx="513722" cy="4254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flipV="1">
              <a:off x="1948819" y="2597834"/>
              <a:ext cx="752142" cy="413733"/>
              <a:chOff x="7652291" y="5731038"/>
              <a:chExt cx="1167231" cy="642063"/>
            </a:xfrm>
          </p:grpSpPr>
          <p:sp>
            <p:nvSpPr>
              <p:cNvPr id="243" name="Isosceles Triangle 242"/>
              <p:cNvSpPr/>
              <p:nvPr/>
            </p:nvSpPr>
            <p:spPr>
              <a:xfrm rot="13834813">
                <a:off x="8145069" y="5635343"/>
                <a:ext cx="178106" cy="1163661"/>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4" name="Isosceles Triangle 243"/>
              <p:cNvSpPr/>
              <p:nvPr/>
            </p:nvSpPr>
            <p:spPr>
              <a:xfrm rot="13834813">
                <a:off x="8060129" y="5872468"/>
                <a:ext cx="130497" cy="870770"/>
              </a:xfrm>
              <a:prstGeom prst="triangle">
                <a:avLst/>
              </a:prstGeom>
              <a:solidFill>
                <a:schemeClr val="bg1">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5" name="Oval 244"/>
              <p:cNvSpPr/>
              <p:nvPr/>
            </p:nvSpPr>
            <p:spPr>
              <a:xfrm rot="13834813">
                <a:off x="8590550" y="5805745"/>
                <a:ext cx="178753" cy="88158"/>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6" name="Oval 245"/>
              <p:cNvSpPr/>
              <p:nvPr/>
            </p:nvSpPr>
            <p:spPr>
              <a:xfrm rot="13834813" flipV="1">
                <a:off x="8406092" y="6003433"/>
                <a:ext cx="122192" cy="4571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47" name="Straight Connector 246"/>
              <p:cNvCxnSpPr/>
              <p:nvPr/>
            </p:nvCxnSpPr>
            <p:spPr>
              <a:xfrm flipV="1">
                <a:off x="8305800" y="5731038"/>
                <a:ext cx="513722" cy="4254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rot="5400000" flipV="1">
              <a:off x="1242436" y="2414050"/>
              <a:ext cx="752142" cy="413733"/>
              <a:chOff x="7652291" y="5731038"/>
              <a:chExt cx="1167231" cy="642063"/>
            </a:xfrm>
          </p:grpSpPr>
          <p:sp>
            <p:nvSpPr>
              <p:cNvPr id="238" name="Isosceles Triangle 237"/>
              <p:cNvSpPr/>
              <p:nvPr/>
            </p:nvSpPr>
            <p:spPr>
              <a:xfrm rot="13834813">
                <a:off x="8145069" y="5635343"/>
                <a:ext cx="178106" cy="1163661"/>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9" name="Isosceles Triangle 238"/>
              <p:cNvSpPr/>
              <p:nvPr/>
            </p:nvSpPr>
            <p:spPr>
              <a:xfrm rot="13834813">
                <a:off x="8060129" y="5872468"/>
                <a:ext cx="130497" cy="870770"/>
              </a:xfrm>
              <a:prstGeom prst="triangle">
                <a:avLst/>
              </a:prstGeom>
              <a:solidFill>
                <a:schemeClr val="bg1">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0" name="Oval 239"/>
              <p:cNvSpPr/>
              <p:nvPr/>
            </p:nvSpPr>
            <p:spPr>
              <a:xfrm rot="13834813">
                <a:off x="8590550" y="5805745"/>
                <a:ext cx="178753" cy="88158"/>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1" name="Oval 240"/>
              <p:cNvSpPr/>
              <p:nvPr/>
            </p:nvSpPr>
            <p:spPr>
              <a:xfrm rot="13834813" flipV="1">
                <a:off x="8406092" y="6003433"/>
                <a:ext cx="122192" cy="4571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42" name="Straight Connector 241"/>
              <p:cNvCxnSpPr/>
              <p:nvPr/>
            </p:nvCxnSpPr>
            <p:spPr>
              <a:xfrm flipV="1">
                <a:off x="8305800" y="5731038"/>
                <a:ext cx="513722" cy="4254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rot="189532" flipH="1">
              <a:off x="1402400" y="1659289"/>
              <a:ext cx="752142" cy="413733"/>
              <a:chOff x="7652291" y="5731038"/>
              <a:chExt cx="1167231" cy="642063"/>
            </a:xfrm>
          </p:grpSpPr>
          <p:sp>
            <p:nvSpPr>
              <p:cNvPr id="233" name="Isosceles Triangle 232"/>
              <p:cNvSpPr/>
              <p:nvPr/>
            </p:nvSpPr>
            <p:spPr>
              <a:xfrm rot="13834813">
                <a:off x="8145069" y="5635343"/>
                <a:ext cx="178106" cy="1163661"/>
              </a:xfrm>
              <a:prstGeom prst="triangle">
                <a:avLst/>
              </a:prstGeom>
              <a:solidFill>
                <a:schemeClr val="accent1">
                  <a:lumMod val="40000"/>
                  <a:lumOff val="60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4" name="Isosceles Triangle 233"/>
              <p:cNvSpPr/>
              <p:nvPr/>
            </p:nvSpPr>
            <p:spPr>
              <a:xfrm rot="13834813">
                <a:off x="8060129" y="5872468"/>
                <a:ext cx="130497" cy="870770"/>
              </a:xfrm>
              <a:prstGeom prst="triangle">
                <a:avLst/>
              </a:prstGeom>
              <a:solidFill>
                <a:schemeClr val="bg1">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5" name="Oval 234"/>
              <p:cNvSpPr/>
              <p:nvPr/>
            </p:nvSpPr>
            <p:spPr>
              <a:xfrm rot="13834813">
                <a:off x="8590550" y="5805745"/>
                <a:ext cx="178753" cy="88158"/>
              </a:xfrm>
              <a:prstGeom prst="ellipse">
                <a:avLst/>
              </a:prstGeom>
              <a:solidFill>
                <a:schemeClr val="accent1">
                  <a:lumMod val="20000"/>
                  <a:lumOff val="80000"/>
                </a:schemeClr>
              </a:solidFill>
              <a:ln>
                <a:noFill/>
              </a:ln>
              <a:effectLst>
                <a:innerShdw blurRad="63500" dist="50800" dir="162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6" name="Oval 235"/>
              <p:cNvSpPr/>
              <p:nvPr/>
            </p:nvSpPr>
            <p:spPr>
              <a:xfrm rot="13834813" flipV="1">
                <a:off x="8406092" y="6003433"/>
                <a:ext cx="122192" cy="45719"/>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37" name="Straight Connector 236"/>
              <p:cNvCxnSpPr/>
              <p:nvPr/>
            </p:nvCxnSpPr>
            <p:spPr>
              <a:xfrm flipV="1">
                <a:off x="8305800" y="5731038"/>
                <a:ext cx="513722" cy="4254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9" name="Freeform 228"/>
            <p:cNvSpPr/>
            <p:nvPr/>
          </p:nvSpPr>
          <p:spPr>
            <a:xfrm>
              <a:off x="1951154" y="1957082"/>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0" name="Freeform 229"/>
            <p:cNvSpPr/>
            <p:nvPr/>
          </p:nvSpPr>
          <p:spPr>
            <a:xfrm>
              <a:off x="1835757" y="2087785"/>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1" name="Freeform 230"/>
            <p:cNvSpPr/>
            <p:nvPr/>
          </p:nvSpPr>
          <p:spPr>
            <a:xfrm>
              <a:off x="2072346" y="2000439"/>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2" name="Freeform 231"/>
            <p:cNvSpPr/>
            <p:nvPr/>
          </p:nvSpPr>
          <p:spPr>
            <a:xfrm>
              <a:off x="1950980" y="2228775"/>
              <a:ext cx="193881" cy="318427"/>
            </a:xfrm>
            <a:custGeom>
              <a:avLst/>
              <a:gdLst>
                <a:gd name="connsiteX0" fmla="*/ 488950 w 957262"/>
                <a:gd name="connsiteY0" fmla="*/ 30163 h 1273176"/>
                <a:gd name="connsiteX1" fmla="*/ 469900 w 957262"/>
                <a:gd name="connsiteY1" fmla="*/ 620713 h 1273176"/>
                <a:gd name="connsiteX2" fmla="*/ 327025 w 957262"/>
                <a:gd name="connsiteY2" fmla="*/ 858838 h 1273176"/>
                <a:gd name="connsiteX3" fmla="*/ 260350 w 957262"/>
                <a:gd name="connsiteY3" fmla="*/ 1039813 h 1273176"/>
                <a:gd name="connsiteX4" fmla="*/ 279400 w 957262"/>
                <a:gd name="connsiteY4" fmla="*/ 1182688 h 1273176"/>
                <a:gd name="connsiteX5" fmla="*/ 3175 w 957262"/>
                <a:gd name="connsiteY5" fmla="*/ 1249363 h 1273176"/>
                <a:gd name="connsiteX6" fmla="*/ 298450 w 957262"/>
                <a:gd name="connsiteY6" fmla="*/ 1211263 h 1273176"/>
                <a:gd name="connsiteX7" fmla="*/ 469900 w 957262"/>
                <a:gd name="connsiteY7" fmla="*/ 1268413 h 1273176"/>
                <a:gd name="connsiteX8" fmla="*/ 650875 w 957262"/>
                <a:gd name="connsiteY8" fmla="*/ 1182688 h 1273176"/>
                <a:gd name="connsiteX9" fmla="*/ 955675 w 957262"/>
                <a:gd name="connsiteY9" fmla="*/ 1220788 h 1273176"/>
                <a:gd name="connsiteX10" fmla="*/ 660400 w 957262"/>
                <a:gd name="connsiteY10" fmla="*/ 1154113 h 1273176"/>
                <a:gd name="connsiteX11" fmla="*/ 650875 w 957262"/>
                <a:gd name="connsiteY11" fmla="*/ 1011238 h 1273176"/>
                <a:gd name="connsiteX12" fmla="*/ 517525 w 957262"/>
                <a:gd name="connsiteY12" fmla="*/ 763588 h 1273176"/>
                <a:gd name="connsiteX13" fmla="*/ 488950 w 957262"/>
                <a:gd name="connsiteY13" fmla="*/ 439738 h 1273176"/>
                <a:gd name="connsiteX14" fmla="*/ 488950 w 957262"/>
                <a:gd name="connsiteY14" fmla="*/ 30163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7262" h="1273176">
                  <a:moveTo>
                    <a:pt x="488950" y="30163"/>
                  </a:moveTo>
                  <a:cubicBezTo>
                    <a:pt x="485775" y="60326"/>
                    <a:pt x="496888" y="482601"/>
                    <a:pt x="469900" y="620713"/>
                  </a:cubicBezTo>
                  <a:cubicBezTo>
                    <a:pt x="442913" y="758826"/>
                    <a:pt x="361950" y="788988"/>
                    <a:pt x="327025" y="858838"/>
                  </a:cubicBezTo>
                  <a:cubicBezTo>
                    <a:pt x="292100" y="928688"/>
                    <a:pt x="268287" y="985838"/>
                    <a:pt x="260350" y="1039813"/>
                  </a:cubicBezTo>
                  <a:cubicBezTo>
                    <a:pt x="252413" y="1093788"/>
                    <a:pt x="322262" y="1147763"/>
                    <a:pt x="279400" y="1182688"/>
                  </a:cubicBezTo>
                  <a:cubicBezTo>
                    <a:pt x="236538" y="1217613"/>
                    <a:pt x="0" y="1244601"/>
                    <a:pt x="3175" y="1249363"/>
                  </a:cubicBezTo>
                  <a:cubicBezTo>
                    <a:pt x="6350" y="1254125"/>
                    <a:pt x="220663" y="1208088"/>
                    <a:pt x="298450" y="1211263"/>
                  </a:cubicBezTo>
                  <a:cubicBezTo>
                    <a:pt x="376237" y="1214438"/>
                    <a:pt x="411163" y="1273176"/>
                    <a:pt x="469900" y="1268413"/>
                  </a:cubicBezTo>
                  <a:cubicBezTo>
                    <a:pt x="528638" y="1263651"/>
                    <a:pt x="569913" y="1190625"/>
                    <a:pt x="650875" y="1182688"/>
                  </a:cubicBezTo>
                  <a:cubicBezTo>
                    <a:pt x="731837" y="1174751"/>
                    <a:pt x="954088" y="1225550"/>
                    <a:pt x="955675" y="1220788"/>
                  </a:cubicBezTo>
                  <a:cubicBezTo>
                    <a:pt x="957262" y="1216026"/>
                    <a:pt x="711200" y="1189038"/>
                    <a:pt x="660400" y="1154113"/>
                  </a:cubicBezTo>
                  <a:cubicBezTo>
                    <a:pt x="609600" y="1119188"/>
                    <a:pt x="674687" y="1076325"/>
                    <a:pt x="650875" y="1011238"/>
                  </a:cubicBezTo>
                  <a:cubicBezTo>
                    <a:pt x="627063" y="946151"/>
                    <a:pt x="544513" y="858838"/>
                    <a:pt x="517525" y="763588"/>
                  </a:cubicBezTo>
                  <a:cubicBezTo>
                    <a:pt x="490538" y="668338"/>
                    <a:pt x="492125" y="558800"/>
                    <a:pt x="488950" y="439738"/>
                  </a:cubicBezTo>
                  <a:cubicBezTo>
                    <a:pt x="485775" y="320676"/>
                    <a:pt x="492125" y="0"/>
                    <a:pt x="488950" y="30163"/>
                  </a:cubicBez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212324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 name="Picture 103"/>
          <p:cNvPicPr>
            <a:picLocks noChangeAspect="1"/>
          </p:cNvPicPr>
          <p:nvPr/>
        </p:nvPicPr>
        <p:blipFill>
          <a:blip r:embed="rId3"/>
          <a:stretch>
            <a:fillRect/>
          </a:stretch>
        </p:blipFill>
        <p:spPr>
          <a:xfrm>
            <a:off x="5076056" y="3933056"/>
            <a:ext cx="3528392" cy="2414323"/>
          </a:xfrm>
          <a:prstGeom prst="rect">
            <a:avLst/>
          </a:prstGeom>
        </p:spPr>
      </p:pic>
      <p:grpSp>
        <p:nvGrpSpPr>
          <p:cNvPr id="11" name="Group 98"/>
          <p:cNvGrpSpPr>
            <a:grpSpLocks/>
          </p:cNvGrpSpPr>
          <p:nvPr/>
        </p:nvGrpSpPr>
        <p:grpSpPr bwMode="auto">
          <a:xfrm>
            <a:off x="495455" y="948507"/>
            <a:ext cx="4102478" cy="2544577"/>
            <a:chOff x="4643438" y="2929370"/>
            <a:chExt cx="4102478" cy="2544577"/>
          </a:xfrm>
        </p:grpSpPr>
        <p:pic>
          <p:nvPicPr>
            <p:cNvPr id="17" name="Picture 4"/>
            <p:cNvPicPr>
              <a:picLocks noChangeAspect="1" noChangeArrowheads="1"/>
            </p:cNvPicPr>
            <p:nvPr/>
          </p:nvPicPr>
          <p:blipFill>
            <a:blip r:embed="rId4" cstate="print">
              <a:lum contrast="30000"/>
            </a:blip>
            <a:srcRect/>
            <a:stretch>
              <a:fillRect/>
            </a:stretch>
          </p:blipFill>
          <p:spPr bwMode="auto">
            <a:xfrm>
              <a:off x="4643438" y="2929370"/>
              <a:ext cx="4057650" cy="2285564"/>
            </a:xfrm>
            <a:prstGeom prst="rect">
              <a:avLst/>
            </a:prstGeom>
            <a:noFill/>
            <a:ln w="9525">
              <a:noFill/>
              <a:miter lim="800000"/>
              <a:headEnd/>
              <a:tailEnd/>
            </a:ln>
          </p:spPr>
        </p:pic>
        <p:sp>
          <p:nvSpPr>
            <p:cNvPr id="13" name="Rectangle 181"/>
            <p:cNvSpPr>
              <a:spLocks noChangeArrowheads="1"/>
            </p:cNvSpPr>
            <p:nvPr/>
          </p:nvSpPr>
          <p:spPr bwMode="auto">
            <a:xfrm>
              <a:off x="6579489" y="5166170"/>
              <a:ext cx="2166427"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dirty="0">
                  <a:solidFill>
                    <a:srgbClr val="000000"/>
                  </a:solidFill>
                  <a:latin typeface="Arial" charset="0"/>
                </a:rPr>
                <a:t>Wang and </a:t>
              </a:r>
              <a:r>
                <a:rPr lang="en-GB" sz="1400" dirty="0" err="1">
                  <a:solidFill>
                    <a:srgbClr val="000000"/>
                  </a:solidFill>
                  <a:latin typeface="Arial" charset="0"/>
                </a:rPr>
                <a:t>Burkhalter</a:t>
              </a:r>
              <a:r>
                <a:rPr lang="en-GB" sz="1400" dirty="0">
                  <a:solidFill>
                    <a:srgbClr val="000000"/>
                  </a:solidFill>
                  <a:latin typeface="Arial" charset="0"/>
                </a:rPr>
                <a:t>, 2007</a:t>
              </a:r>
            </a:p>
          </p:txBody>
        </p:sp>
        <p:sp>
          <p:nvSpPr>
            <p:cNvPr id="14" name="Rectangle 13"/>
            <p:cNvSpPr/>
            <p:nvPr/>
          </p:nvSpPr>
          <p:spPr>
            <a:xfrm>
              <a:off x="7877175" y="4519613"/>
              <a:ext cx="785813" cy="6429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cxnSp>
          <p:nvCxnSpPr>
            <p:cNvPr id="15" name="Straight Connector 14"/>
            <p:cNvCxnSpPr/>
            <p:nvPr/>
          </p:nvCxnSpPr>
          <p:spPr>
            <a:xfrm>
              <a:off x="7858125" y="5072063"/>
              <a:ext cx="785813" cy="158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Box 6"/>
            <p:cNvSpPr txBox="1">
              <a:spLocks noChangeArrowheads="1"/>
            </p:cNvSpPr>
            <p:nvPr/>
          </p:nvSpPr>
          <p:spPr bwMode="auto">
            <a:xfrm>
              <a:off x="7929586" y="4781561"/>
              <a:ext cx="673100" cy="290513"/>
            </a:xfrm>
            <a:prstGeom prst="rect">
              <a:avLst/>
            </a:prstGeom>
            <a:noFill/>
            <a:ln w="9525">
              <a:noFill/>
              <a:miter lim="800000"/>
              <a:headEnd/>
              <a:tailEnd/>
            </a:ln>
          </p:spPr>
          <p:txBody>
            <a:bodyPr>
              <a:spAutoFit/>
            </a:bodyPr>
            <a:lstStyle/>
            <a:p>
              <a:pPr fontAlgn="base">
                <a:spcBef>
                  <a:spcPct val="50000"/>
                </a:spcBef>
                <a:spcAft>
                  <a:spcPct val="0"/>
                </a:spcAft>
              </a:pPr>
              <a:r>
                <a:rPr lang="de-DE" sz="1300" b="1">
                  <a:solidFill>
                    <a:srgbClr val="FFFFFF"/>
                  </a:solidFill>
                </a:rPr>
                <a:t>1 mm</a:t>
              </a:r>
              <a:endParaRPr lang="en-US" sz="1300" b="1">
                <a:solidFill>
                  <a:srgbClr val="FFFFFF"/>
                </a:solidFill>
              </a:endParaRPr>
            </a:p>
          </p:txBody>
        </p:sp>
      </p:grpSp>
      <p:grpSp>
        <p:nvGrpSpPr>
          <p:cNvPr id="5" name="Group 4"/>
          <p:cNvGrpSpPr/>
          <p:nvPr/>
        </p:nvGrpSpPr>
        <p:grpSpPr>
          <a:xfrm>
            <a:off x="467544" y="1140215"/>
            <a:ext cx="8676459" cy="5287049"/>
            <a:chOff x="467544" y="1140215"/>
            <a:chExt cx="8676459" cy="5287049"/>
          </a:xfrm>
        </p:grpSpPr>
        <p:grpSp>
          <p:nvGrpSpPr>
            <p:cNvPr id="2" name="Group 1"/>
            <p:cNvGrpSpPr/>
            <p:nvPr/>
          </p:nvGrpSpPr>
          <p:grpSpPr>
            <a:xfrm>
              <a:off x="467544" y="3573016"/>
              <a:ext cx="2063880" cy="2827848"/>
              <a:chOff x="4139952" y="692696"/>
              <a:chExt cx="2063880" cy="2827848"/>
            </a:xfrm>
          </p:grpSpPr>
          <p:pic>
            <p:nvPicPr>
              <p:cNvPr id="106" name="Picture 105"/>
              <p:cNvPicPr>
                <a:picLocks noChangeAspect="1"/>
              </p:cNvPicPr>
              <p:nvPr/>
            </p:nvPicPr>
            <p:blipFill>
              <a:blip r:embed="rId5"/>
              <a:stretch>
                <a:fillRect/>
              </a:stretch>
            </p:blipFill>
            <p:spPr>
              <a:xfrm>
                <a:off x="4139952" y="1124744"/>
                <a:ext cx="2063880" cy="2395800"/>
              </a:xfrm>
              <a:prstGeom prst="rect">
                <a:avLst/>
              </a:prstGeom>
            </p:spPr>
          </p:pic>
          <p:sp>
            <p:nvSpPr>
              <p:cNvPr id="115" name="TextBox 114"/>
              <p:cNvSpPr txBox="1"/>
              <p:nvPr/>
            </p:nvSpPr>
            <p:spPr>
              <a:xfrm>
                <a:off x="4572000" y="692696"/>
                <a:ext cx="1370888" cy="369332"/>
              </a:xfrm>
              <a:prstGeom prst="rect">
                <a:avLst/>
              </a:prstGeom>
              <a:noFill/>
            </p:spPr>
            <p:txBody>
              <a:bodyPr wrap="none" rtlCol="0">
                <a:spAutoFit/>
              </a:bodyPr>
              <a:lstStyle/>
              <a:p>
                <a:pPr fontAlgn="base">
                  <a:spcBef>
                    <a:spcPct val="0"/>
                  </a:spcBef>
                  <a:spcAft>
                    <a:spcPct val="0"/>
                  </a:spcAft>
                </a:pPr>
                <a:r>
                  <a:rPr lang="en-GB" dirty="0">
                    <a:solidFill>
                      <a:prstClr val="black"/>
                    </a:solidFill>
                    <a:latin typeface="Arial" charset="0"/>
                  </a:rPr>
                  <a:t>Inputs in PM</a:t>
                </a:r>
              </a:p>
            </p:txBody>
          </p:sp>
        </p:grpSp>
        <p:grpSp>
          <p:nvGrpSpPr>
            <p:cNvPr id="3" name="Group 2"/>
            <p:cNvGrpSpPr/>
            <p:nvPr/>
          </p:nvGrpSpPr>
          <p:grpSpPr>
            <a:xfrm>
              <a:off x="2987824" y="3568653"/>
              <a:ext cx="1812510" cy="2858611"/>
              <a:chOff x="6660232" y="688333"/>
              <a:chExt cx="1812510" cy="2858611"/>
            </a:xfrm>
          </p:grpSpPr>
          <p:pic>
            <p:nvPicPr>
              <p:cNvPr id="114" name="Picture 113"/>
              <p:cNvPicPr>
                <a:picLocks noChangeAspect="1"/>
              </p:cNvPicPr>
              <p:nvPr/>
            </p:nvPicPr>
            <p:blipFill>
              <a:blip r:embed="rId6"/>
              <a:stretch>
                <a:fillRect/>
              </a:stretch>
            </p:blipFill>
            <p:spPr>
              <a:xfrm>
                <a:off x="6660232" y="1124744"/>
                <a:ext cx="1812510" cy="2422200"/>
              </a:xfrm>
              <a:prstGeom prst="rect">
                <a:avLst/>
              </a:prstGeom>
            </p:spPr>
          </p:pic>
          <p:sp>
            <p:nvSpPr>
              <p:cNvPr id="288" name="TextBox 287"/>
              <p:cNvSpPr txBox="1"/>
              <p:nvPr/>
            </p:nvSpPr>
            <p:spPr>
              <a:xfrm>
                <a:off x="6869194" y="688333"/>
                <a:ext cx="1285929" cy="369332"/>
              </a:xfrm>
              <a:prstGeom prst="rect">
                <a:avLst/>
              </a:prstGeom>
              <a:noFill/>
            </p:spPr>
            <p:txBody>
              <a:bodyPr wrap="none" rtlCol="0">
                <a:spAutoFit/>
              </a:bodyPr>
              <a:lstStyle/>
              <a:p>
                <a:pPr fontAlgn="base">
                  <a:spcBef>
                    <a:spcPct val="0"/>
                  </a:spcBef>
                  <a:spcAft>
                    <a:spcPct val="0"/>
                  </a:spcAft>
                </a:pPr>
                <a:r>
                  <a:rPr lang="en-GB" dirty="0">
                    <a:solidFill>
                      <a:prstClr val="black"/>
                    </a:solidFill>
                    <a:latin typeface="Arial" charset="0"/>
                  </a:rPr>
                  <a:t>Inputs in AL</a:t>
                </a:r>
              </a:p>
            </p:txBody>
          </p:sp>
        </p:grpSp>
        <p:grpSp>
          <p:nvGrpSpPr>
            <p:cNvPr id="20" name="Group 19"/>
            <p:cNvGrpSpPr/>
            <p:nvPr/>
          </p:nvGrpSpPr>
          <p:grpSpPr>
            <a:xfrm>
              <a:off x="7543071" y="1140215"/>
              <a:ext cx="1600932" cy="1950985"/>
              <a:chOff x="7377719" y="2492896"/>
              <a:chExt cx="1226729" cy="1606440"/>
            </a:xfrm>
          </p:grpSpPr>
          <p:grpSp>
            <p:nvGrpSpPr>
              <p:cNvPr id="21" name="Group 20"/>
              <p:cNvGrpSpPr/>
              <p:nvPr/>
            </p:nvGrpSpPr>
            <p:grpSpPr>
              <a:xfrm>
                <a:off x="7377719" y="2492896"/>
                <a:ext cx="1211627" cy="670336"/>
                <a:chOff x="7377719" y="3479097"/>
                <a:chExt cx="1211627" cy="670336"/>
              </a:xfrm>
            </p:grpSpPr>
            <p:pic>
              <p:nvPicPr>
                <p:cNvPr id="28" name="Picture 2"/>
                <p:cNvPicPr>
                  <a:picLocks noChangeArrowheads="1"/>
                </p:cNvPicPr>
                <p:nvPr/>
              </p:nvPicPr>
              <p:blipFill>
                <a:blip r:embed="rId7" cstate="print"/>
                <a:srcRect l="20250" t="10686" r="25751" b="35315"/>
                <a:stretch>
                  <a:fillRect/>
                </a:stretch>
              </p:blipFill>
              <p:spPr bwMode="auto">
                <a:xfrm>
                  <a:off x="7449985" y="3825433"/>
                  <a:ext cx="360000" cy="324000"/>
                </a:xfrm>
                <a:prstGeom prst="rect">
                  <a:avLst/>
                </a:prstGeom>
                <a:noFill/>
                <a:ln w="9525">
                  <a:noFill/>
                  <a:miter lim="800000"/>
                  <a:headEnd/>
                  <a:tailEnd/>
                </a:ln>
                <a:effectLst/>
              </p:spPr>
            </p:pic>
            <p:sp>
              <p:nvSpPr>
                <p:cNvPr id="29" name="TextBox 28"/>
                <p:cNvSpPr txBox="1"/>
                <p:nvPr/>
              </p:nvSpPr>
              <p:spPr>
                <a:xfrm>
                  <a:off x="7377719" y="3479097"/>
                  <a:ext cx="1211627" cy="230832"/>
                </a:xfrm>
                <a:prstGeom prst="rect">
                  <a:avLst/>
                </a:prstGeom>
                <a:noFill/>
              </p:spPr>
              <p:txBody>
                <a:bodyPr wrap="square" rtlCol="0">
                  <a:spAutoFit/>
                </a:bodyPr>
                <a:lstStyle/>
                <a:p>
                  <a:pPr fontAlgn="base">
                    <a:spcBef>
                      <a:spcPct val="0"/>
                    </a:spcBef>
                    <a:spcAft>
                      <a:spcPct val="0"/>
                    </a:spcAft>
                  </a:pPr>
                  <a:r>
                    <a:rPr lang="en-US" sz="900" dirty="0">
                      <a:solidFill>
                        <a:srgbClr val="000000"/>
                      </a:solidFill>
                      <a:latin typeface="Arial" pitchFamily="34" charset="0"/>
                      <a:cs typeface="Arial" pitchFamily="34" charset="0"/>
                    </a:rPr>
                    <a:t>Temporal frequency</a:t>
                  </a:r>
                </a:p>
              </p:txBody>
            </p:sp>
            <p:cxnSp>
              <p:nvCxnSpPr>
                <p:cNvPr id="30" name="Straight Arrow Connector 29"/>
                <p:cNvCxnSpPr/>
                <p:nvPr/>
              </p:nvCxnSpPr>
              <p:spPr>
                <a:xfrm>
                  <a:off x="7475978" y="3754765"/>
                  <a:ext cx="173191"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599118" y="3751739"/>
                  <a:ext cx="188956"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rrowheads="1"/>
                </p:cNvPicPr>
                <p:nvPr/>
              </p:nvPicPr>
              <p:blipFill>
                <a:blip r:embed="rId7" cstate="print"/>
                <a:srcRect l="20250" t="10686" r="25751" b="35315"/>
                <a:stretch>
                  <a:fillRect/>
                </a:stretch>
              </p:blipFill>
              <p:spPr bwMode="auto">
                <a:xfrm>
                  <a:off x="7986977" y="3825432"/>
                  <a:ext cx="360000" cy="324000"/>
                </a:xfrm>
                <a:prstGeom prst="rect">
                  <a:avLst/>
                </a:prstGeom>
                <a:noFill/>
                <a:ln w="9525">
                  <a:noFill/>
                  <a:miter lim="800000"/>
                  <a:headEnd/>
                  <a:tailEnd/>
                </a:ln>
                <a:effectLst/>
              </p:spPr>
            </p:pic>
            <p:grpSp>
              <p:nvGrpSpPr>
                <p:cNvPr id="33" name="Group 183"/>
                <p:cNvGrpSpPr/>
                <p:nvPr/>
              </p:nvGrpSpPr>
              <p:grpSpPr>
                <a:xfrm>
                  <a:off x="8037400" y="3751739"/>
                  <a:ext cx="251907" cy="3027"/>
                  <a:chOff x="8172432" y="3529583"/>
                  <a:chExt cx="575984" cy="5333"/>
                </a:xfrm>
              </p:grpSpPr>
              <p:cxnSp>
                <p:nvCxnSpPr>
                  <p:cNvPr id="34" name="Straight Arrow Connector 33"/>
                  <p:cNvCxnSpPr/>
                  <p:nvPr/>
                </p:nvCxnSpPr>
                <p:spPr>
                  <a:xfrm>
                    <a:off x="8316416" y="3534916"/>
                    <a:ext cx="432000"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172432" y="3534916"/>
                    <a:ext cx="288000"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244448" y="3529583"/>
                    <a:ext cx="360000"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7393962" y="3435189"/>
                <a:ext cx="1210486" cy="664147"/>
                <a:chOff x="383022" y="4077072"/>
                <a:chExt cx="1210486" cy="664147"/>
              </a:xfrm>
            </p:grpSpPr>
            <p:pic>
              <p:nvPicPr>
                <p:cNvPr id="23" name="Picture 2"/>
                <p:cNvPicPr>
                  <a:picLocks noChangeArrowheads="1"/>
                </p:cNvPicPr>
                <p:nvPr/>
              </p:nvPicPr>
              <p:blipFill>
                <a:blip r:embed="rId7" cstate="print"/>
                <a:srcRect l="20250" t="10686" r="25751" b="35315"/>
                <a:stretch>
                  <a:fillRect/>
                </a:stretch>
              </p:blipFill>
              <p:spPr bwMode="auto">
                <a:xfrm>
                  <a:off x="455034" y="4417219"/>
                  <a:ext cx="360000" cy="324000"/>
                </a:xfrm>
                <a:prstGeom prst="rect">
                  <a:avLst/>
                </a:prstGeom>
                <a:noFill/>
                <a:ln w="9525">
                  <a:noFill/>
                  <a:miter lim="800000"/>
                  <a:headEnd/>
                  <a:tailEnd/>
                </a:ln>
                <a:effectLst/>
              </p:spPr>
            </p:pic>
            <p:pic>
              <p:nvPicPr>
                <p:cNvPr id="24" name="Picture 3"/>
                <p:cNvPicPr>
                  <a:picLocks noChangeArrowheads="1"/>
                </p:cNvPicPr>
                <p:nvPr/>
              </p:nvPicPr>
              <p:blipFill>
                <a:blip r:embed="rId8" cstate="print"/>
                <a:srcRect l="14850" t="32400" r="27101" b="35201"/>
                <a:stretch>
                  <a:fillRect/>
                </a:stretch>
              </p:blipFill>
              <p:spPr bwMode="auto">
                <a:xfrm>
                  <a:off x="972593" y="4417218"/>
                  <a:ext cx="360000" cy="324000"/>
                </a:xfrm>
                <a:prstGeom prst="rect">
                  <a:avLst/>
                </a:prstGeom>
                <a:noFill/>
                <a:ln w="9525">
                  <a:noFill/>
                  <a:miter lim="800000"/>
                  <a:headEnd/>
                  <a:tailEnd/>
                </a:ln>
                <a:effectLst/>
              </p:spPr>
            </p:pic>
            <p:sp>
              <p:nvSpPr>
                <p:cNvPr id="25" name="TextBox 24"/>
                <p:cNvSpPr txBox="1"/>
                <p:nvPr/>
              </p:nvSpPr>
              <p:spPr>
                <a:xfrm>
                  <a:off x="383022" y="4077072"/>
                  <a:ext cx="1210486" cy="230832"/>
                </a:xfrm>
                <a:prstGeom prst="rect">
                  <a:avLst/>
                </a:prstGeom>
                <a:noFill/>
              </p:spPr>
              <p:txBody>
                <a:bodyPr wrap="square" rtlCol="0">
                  <a:spAutoFit/>
                </a:bodyPr>
                <a:lstStyle/>
                <a:p>
                  <a:pPr fontAlgn="base">
                    <a:spcBef>
                      <a:spcPct val="0"/>
                    </a:spcBef>
                    <a:spcAft>
                      <a:spcPct val="0"/>
                    </a:spcAft>
                  </a:pPr>
                  <a:r>
                    <a:rPr lang="en-US" sz="900" dirty="0">
                      <a:solidFill>
                        <a:srgbClr val="000000"/>
                      </a:solidFill>
                      <a:latin typeface="Arial" pitchFamily="34" charset="0"/>
                      <a:cs typeface="Arial" pitchFamily="34" charset="0"/>
                    </a:rPr>
                    <a:t>Spatial frequency</a:t>
                  </a:r>
                </a:p>
              </p:txBody>
            </p:sp>
            <p:cxnSp>
              <p:nvCxnSpPr>
                <p:cNvPr id="26" name="Straight Arrow Connector 25"/>
                <p:cNvCxnSpPr/>
                <p:nvPr/>
              </p:nvCxnSpPr>
              <p:spPr>
                <a:xfrm>
                  <a:off x="557441" y="4343913"/>
                  <a:ext cx="188956"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63571" y="4346940"/>
                  <a:ext cx="188956" cy="0"/>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 name="Group 7"/>
          <p:cNvGrpSpPr/>
          <p:nvPr/>
        </p:nvGrpSpPr>
        <p:grpSpPr>
          <a:xfrm>
            <a:off x="4748934" y="903285"/>
            <a:ext cx="4039466" cy="5754493"/>
            <a:chOff x="4748934" y="903285"/>
            <a:chExt cx="4039466" cy="5754493"/>
          </a:xfrm>
        </p:grpSpPr>
        <p:grpSp>
          <p:nvGrpSpPr>
            <p:cNvPr id="6" name="Group 5"/>
            <p:cNvGrpSpPr/>
            <p:nvPr/>
          </p:nvGrpSpPr>
          <p:grpSpPr>
            <a:xfrm>
              <a:off x="4777672" y="903285"/>
              <a:ext cx="4010728" cy="5754493"/>
              <a:chOff x="4777672" y="903285"/>
              <a:chExt cx="4010728" cy="5754493"/>
            </a:xfrm>
          </p:grpSpPr>
          <p:pic>
            <p:nvPicPr>
              <p:cNvPr id="105" name="Picture 104"/>
              <p:cNvPicPr>
                <a:picLocks noChangeAspect="1"/>
              </p:cNvPicPr>
              <p:nvPr/>
            </p:nvPicPr>
            <p:blipFill>
              <a:blip r:embed="rId9"/>
              <a:stretch>
                <a:fillRect/>
              </a:stretch>
            </p:blipFill>
            <p:spPr>
              <a:xfrm>
                <a:off x="4777672" y="903285"/>
                <a:ext cx="2543750" cy="2371253"/>
              </a:xfrm>
              <a:prstGeom prst="rect">
                <a:avLst/>
              </a:prstGeom>
            </p:spPr>
          </p:pic>
          <p:sp>
            <p:nvSpPr>
              <p:cNvPr id="4" name="TextBox 3"/>
              <p:cNvSpPr txBox="1"/>
              <p:nvPr/>
            </p:nvSpPr>
            <p:spPr>
              <a:xfrm>
                <a:off x="6913976" y="6319224"/>
                <a:ext cx="1874424" cy="338554"/>
              </a:xfrm>
              <a:prstGeom prst="rect">
                <a:avLst/>
              </a:prstGeom>
              <a:noFill/>
            </p:spPr>
            <p:txBody>
              <a:bodyPr wrap="none" rtlCol="0">
                <a:spAutoFit/>
              </a:bodyPr>
              <a:lstStyle/>
              <a:p>
                <a:pPr fontAlgn="base">
                  <a:spcBef>
                    <a:spcPct val="0"/>
                  </a:spcBef>
                  <a:spcAft>
                    <a:spcPct val="0"/>
                  </a:spcAft>
                </a:pPr>
                <a:r>
                  <a:rPr lang="en-GB" sz="1600" dirty="0" err="1">
                    <a:solidFill>
                      <a:prstClr val="black"/>
                    </a:solidFill>
                    <a:latin typeface="Arial" charset="0"/>
                  </a:rPr>
                  <a:t>Glickfeld</a:t>
                </a:r>
                <a:r>
                  <a:rPr lang="en-GB" sz="1600" dirty="0">
                    <a:solidFill>
                      <a:prstClr val="black"/>
                    </a:solidFill>
                    <a:latin typeface="Arial" charset="0"/>
                  </a:rPr>
                  <a:t> et al., 2013</a:t>
                </a:r>
              </a:p>
            </p:txBody>
          </p:sp>
        </p:grpSp>
        <p:sp>
          <p:nvSpPr>
            <p:cNvPr id="7" name="TextBox 6"/>
            <p:cNvSpPr txBox="1"/>
            <p:nvPr/>
          </p:nvSpPr>
          <p:spPr>
            <a:xfrm>
              <a:off x="4748934" y="3187205"/>
              <a:ext cx="3529556" cy="307777"/>
            </a:xfrm>
            <a:prstGeom prst="rect">
              <a:avLst/>
            </a:prstGeom>
            <a:noFill/>
          </p:spPr>
          <p:txBody>
            <a:bodyPr wrap="none" rtlCol="0">
              <a:spAutoFit/>
            </a:bodyPr>
            <a:lstStyle/>
            <a:p>
              <a:pPr fontAlgn="base">
                <a:spcBef>
                  <a:spcPct val="0"/>
                </a:spcBef>
                <a:spcAft>
                  <a:spcPct val="0"/>
                </a:spcAft>
              </a:pPr>
              <a:r>
                <a:rPr lang="en-US" sz="1400" dirty="0">
                  <a:solidFill>
                    <a:prstClr val="black"/>
                  </a:solidFill>
                  <a:latin typeface="Arial" charset="0"/>
                </a:rPr>
                <a:t>GCaMP in V1, image boutons in AL or PM</a:t>
              </a:r>
            </a:p>
          </p:txBody>
        </p:sp>
      </p:grpSp>
      <p:sp>
        <p:nvSpPr>
          <p:cNvPr id="42" name="TextBox 41"/>
          <p:cNvSpPr txBox="1"/>
          <p:nvPr/>
        </p:nvSpPr>
        <p:spPr>
          <a:xfrm>
            <a:off x="271985" y="44627"/>
            <a:ext cx="6524991" cy="430887"/>
          </a:xfrm>
          <a:prstGeom prst="rect">
            <a:avLst/>
          </a:prstGeom>
          <a:noFill/>
        </p:spPr>
        <p:txBody>
          <a:bodyPr wrap="none" rtlCol="0">
            <a:spAutoFit/>
          </a:bodyPr>
          <a:lstStyle/>
          <a:p>
            <a:pPr fontAlgn="base">
              <a:spcBef>
                <a:spcPct val="0"/>
              </a:spcBef>
              <a:spcAft>
                <a:spcPct val="0"/>
              </a:spcAft>
            </a:pPr>
            <a:r>
              <a:rPr lang="en-GB" sz="2200" dirty="0">
                <a:solidFill>
                  <a:prstClr val="black"/>
                </a:solidFill>
              </a:rPr>
              <a:t>Higher visual areas AL and PM are functionally different</a:t>
            </a:r>
          </a:p>
        </p:txBody>
      </p:sp>
      <p:grpSp>
        <p:nvGrpSpPr>
          <p:cNvPr id="10" name="Group 9"/>
          <p:cNvGrpSpPr/>
          <p:nvPr/>
        </p:nvGrpSpPr>
        <p:grpSpPr>
          <a:xfrm>
            <a:off x="1500506" y="1509634"/>
            <a:ext cx="2286468" cy="1251414"/>
            <a:chOff x="1500506" y="1509634"/>
            <a:chExt cx="2286468" cy="1251414"/>
          </a:xfrm>
        </p:grpSpPr>
        <p:sp>
          <p:nvSpPr>
            <p:cNvPr id="9" name="Oval 8"/>
            <p:cNvSpPr/>
            <p:nvPr/>
          </p:nvSpPr>
          <p:spPr>
            <a:xfrm>
              <a:off x="3059832" y="1896952"/>
              <a:ext cx="727142" cy="864096"/>
            </a:xfrm>
            <a:prstGeom prst="ellipse">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40" name="Oval 39"/>
            <p:cNvSpPr/>
            <p:nvPr/>
          </p:nvSpPr>
          <p:spPr>
            <a:xfrm>
              <a:off x="1500506" y="1509634"/>
              <a:ext cx="727142" cy="648072"/>
            </a:xfrm>
            <a:prstGeom prst="ellipse">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grpSp>
    </p:spTree>
    <p:extLst>
      <p:ext uri="{BB962C8B-B14F-4D97-AF65-F5344CB8AC3E}">
        <p14:creationId xmlns:p14="http://schemas.microsoft.com/office/powerpoint/2010/main" val="794363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12888" y="116632"/>
            <a:ext cx="2150332" cy="461665"/>
          </a:xfrm>
          <a:prstGeom prst="rect">
            <a:avLst/>
          </a:prstGeom>
          <a:noFill/>
        </p:spPr>
        <p:txBody>
          <a:bodyPr wrap="none" rtlCol="0">
            <a:spAutoFit/>
          </a:bodyPr>
          <a:lstStyle/>
          <a:p>
            <a:r>
              <a:rPr lang="en-GB" sz="2400" dirty="0"/>
              <a:t>Layer 5: PT cells</a:t>
            </a:r>
          </a:p>
        </p:txBody>
      </p:sp>
      <p:grpSp>
        <p:nvGrpSpPr>
          <p:cNvPr id="8" name="Group 7"/>
          <p:cNvGrpSpPr/>
          <p:nvPr/>
        </p:nvGrpSpPr>
        <p:grpSpPr>
          <a:xfrm>
            <a:off x="35496" y="1300118"/>
            <a:ext cx="9017084" cy="5585266"/>
            <a:chOff x="35496" y="1300118"/>
            <a:chExt cx="9017084" cy="5585266"/>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96122"/>
              <a:ext cx="8640000" cy="508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5496" y="1300118"/>
              <a:ext cx="8856984" cy="5400600"/>
              <a:chOff x="107504" y="1124744"/>
              <a:chExt cx="8856984" cy="5400600"/>
            </a:xfrm>
          </p:grpSpPr>
          <p:sp>
            <p:nvSpPr>
              <p:cNvPr id="3" name="Rectangle 2"/>
              <p:cNvSpPr/>
              <p:nvPr/>
            </p:nvSpPr>
            <p:spPr>
              <a:xfrm>
                <a:off x="611560" y="5037172"/>
                <a:ext cx="4608512" cy="1488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7504" y="1124744"/>
                <a:ext cx="100811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076056" y="5973276"/>
                <a:ext cx="14401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366530" y="1508780"/>
                <a:ext cx="2597958"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6780035" y="6516052"/>
              <a:ext cx="2272545" cy="369332"/>
            </a:xfrm>
            <a:prstGeom prst="rect">
              <a:avLst/>
            </a:prstGeom>
            <a:noFill/>
          </p:spPr>
          <p:txBody>
            <a:bodyPr wrap="none" rtlCol="0">
              <a:spAutoFit/>
            </a:bodyPr>
            <a:lstStyle/>
            <a:p>
              <a:r>
                <a:rPr lang="en-GB" dirty="0"/>
                <a:t>Kita and Kita, 2012, JN</a:t>
              </a:r>
            </a:p>
          </p:txBody>
        </p:sp>
      </p:grpSp>
      <p:sp>
        <p:nvSpPr>
          <p:cNvPr id="6" name="Rectangle 5"/>
          <p:cNvSpPr/>
          <p:nvPr/>
        </p:nvSpPr>
        <p:spPr>
          <a:xfrm>
            <a:off x="323528" y="476672"/>
            <a:ext cx="8729052" cy="923330"/>
          </a:xfrm>
          <a:prstGeom prst="rect">
            <a:avLst/>
          </a:prstGeom>
        </p:spPr>
        <p:txBody>
          <a:bodyPr wrap="square">
            <a:spAutoFit/>
          </a:bodyPr>
          <a:lstStyle/>
          <a:p>
            <a:pPr marL="285750" indent="-285750">
              <a:buFont typeface="Arial" panose="020B0604020202020204" pitchFamily="34" charset="0"/>
              <a:buChar char="•"/>
            </a:pPr>
            <a:r>
              <a:rPr lang="en-GB" dirty="0"/>
              <a:t>Pyramidal cells (</a:t>
            </a:r>
            <a:r>
              <a:rPr lang="en-GB" dirty="0" err="1"/>
              <a:t>subcerebral</a:t>
            </a:r>
            <a:r>
              <a:rPr lang="en-GB" dirty="0"/>
              <a:t> projections  neurons, e.g. brainstem, superior colliculus)</a:t>
            </a:r>
          </a:p>
          <a:p>
            <a:pPr marL="285750" indent="-285750">
              <a:buFont typeface="Arial" panose="020B0604020202020204" pitchFamily="34" charset="0"/>
              <a:buChar char="•"/>
            </a:pPr>
            <a:r>
              <a:rPr lang="en-GB" dirty="0"/>
              <a:t>Typically project to motor-related structures, and ipsilateral cortex, striatum, thalamus, but not contralateral cortex</a:t>
            </a:r>
          </a:p>
        </p:txBody>
      </p:sp>
      <p:grpSp>
        <p:nvGrpSpPr>
          <p:cNvPr id="13" name="Group 12"/>
          <p:cNvGrpSpPr/>
          <p:nvPr/>
        </p:nvGrpSpPr>
        <p:grpSpPr>
          <a:xfrm>
            <a:off x="5494178" y="1118601"/>
            <a:ext cx="3528392" cy="1227130"/>
            <a:chOff x="5004048" y="940470"/>
            <a:chExt cx="3726829" cy="1296144"/>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980728"/>
              <a:ext cx="3726829" cy="123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7832893" y="940470"/>
              <a:ext cx="532404"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7206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4190" y="188640"/>
            <a:ext cx="2150332" cy="461665"/>
          </a:xfrm>
          <a:prstGeom prst="rect">
            <a:avLst/>
          </a:prstGeom>
          <a:noFill/>
        </p:spPr>
        <p:txBody>
          <a:bodyPr wrap="none" rtlCol="0">
            <a:spAutoFit/>
          </a:bodyPr>
          <a:lstStyle/>
          <a:p>
            <a:r>
              <a:rPr lang="en-GB" sz="2400" dirty="0"/>
              <a:t>Layer 5: PT cells</a:t>
            </a:r>
          </a:p>
        </p:txBody>
      </p:sp>
      <p:grpSp>
        <p:nvGrpSpPr>
          <p:cNvPr id="5" name="Group 4"/>
          <p:cNvGrpSpPr/>
          <p:nvPr/>
        </p:nvGrpSpPr>
        <p:grpSpPr>
          <a:xfrm>
            <a:off x="35496" y="884724"/>
            <a:ext cx="8856024" cy="5544616"/>
            <a:chOff x="107504" y="980728"/>
            <a:chExt cx="8856024" cy="5544616"/>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8640000" cy="522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5157192"/>
              <a:ext cx="3816424"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7504" y="1124744"/>
              <a:ext cx="100811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228184" y="2012835"/>
              <a:ext cx="2664296" cy="1579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6780035" y="6244674"/>
            <a:ext cx="2272545" cy="369332"/>
          </a:xfrm>
          <a:prstGeom prst="rect">
            <a:avLst/>
          </a:prstGeom>
          <a:noFill/>
        </p:spPr>
        <p:txBody>
          <a:bodyPr wrap="none" rtlCol="0">
            <a:spAutoFit/>
          </a:bodyPr>
          <a:lstStyle/>
          <a:p>
            <a:r>
              <a:rPr lang="en-GB" dirty="0"/>
              <a:t>Kita and Kita, 2012, JN</a:t>
            </a:r>
          </a:p>
        </p:txBody>
      </p:sp>
    </p:spTree>
    <p:extLst>
      <p:ext uri="{BB962C8B-B14F-4D97-AF65-F5344CB8AC3E}">
        <p14:creationId xmlns:p14="http://schemas.microsoft.com/office/powerpoint/2010/main" val="3228367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6" y="116632"/>
            <a:ext cx="5579797" cy="461665"/>
          </a:xfrm>
          <a:prstGeom prst="rect">
            <a:avLst/>
          </a:prstGeom>
          <a:noFill/>
        </p:spPr>
        <p:txBody>
          <a:bodyPr wrap="none" rtlCol="0">
            <a:spAutoFit/>
          </a:bodyPr>
          <a:lstStyle/>
          <a:p>
            <a:r>
              <a:rPr lang="en-GB" sz="2400" dirty="0"/>
              <a:t>Coding strategies of different cortical layers</a:t>
            </a:r>
          </a:p>
        </p:txBody>
      </p:sp>
      <p:grpSp>
        <p:nvGrpSpPr>
          <p:cNvPr id="2" name="Group 1"/>
          <p:cNvGrpSpPr/>
          <p:nvPr/>
        </p:nvGrpSpPr>
        <p:grpSpPr>
          <a:xfrm>
            <a:off x="395535" y="1425025"/>
            <a:ext cx="3354201" cy="3731590"/>
            <a:chOff x="395535" y="1425025"/>
            <a:chExt cx="3354201" cy="3731590"/>
          </a:xfrm>
        </p:grpSpPr>
        <p:sp>
          <p:nvSpPr>
            <p:cNvPr id="5" name="Rectangle 4"/>
            <p:cNvSpPr/>
            <p:nvPr/>
          </p:nvSpPr>
          <p:spPr>
            <a:xfrm>
              <a:off x="1403648" y="4848838"/>
              <a:ext cx="2338910" cy="307777"/>
            </a:xfrm>
            <a:prstGeom prst="rect">
              <a:avLst/>
            </a:prstGeom>
          </p:spPr>
          <p:txBody>
            <a:bodyPr wrap="none">
              <a:spAutoFit/>
            </a:bodyPr>
            <a:lstStyle/>
            <a:p>
              <a:r>
                <a:rPr lang="en-GB" sz="1400" dirty="0"/>
                <a:t>Sakata &amp; Harris, Neuron 2010</a:t>
              </a:r>
            </a:p>
          </p:txBody>
        </p:sp>
        <p:pic>
          <p:nvPicPr>
            <p:cNvPr id="43" name="Picture 2" descr="Sakata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2534" r="756" b="1"/>
            <a:stretch/>
          </p:blipFill>
          <p:spPr bwMode="auto">
            <a:xfrm>
              <a:off x="395535" y="1425025"/>
              <a:ext cx="3354201" cy="33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Rectangle 43"/>
          <p:cNvSpPr/>
          <p:nvPr/>
        </p:nvSpPr>
        <p:spPr>
          <a:xfrm>
            <a:off x="880115" y="1357067"/>
            <a:ext cx="307609" cy="287338"/>
          </a:xfrm>
          <a:prstGeom prst="rect">
            <a:avLst/>
          </a:prstGeom>
          <a:solidFill>
            <a:schemeClr val="bg1"/>
          </a:solidFill>
          <a:ln w="165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5" name="TextBox 44"/>
          <p:cNvSpPr txBox="1"/>
          <p:nvPr/>
        </p:nvSpPr>
        <p:spPr>
          <a:xfrm>
            <a:off x="2705860" y="1444457"/>
            <a:ext cx="1342640" cy="230832"/>
          </a:xfrm>
          <a:prstGeom prst="rect">
            <a:avLst/>
          </a:prstGeom>
          <a:solidFill>
            <a:schemeClr val="bg1"/>
          </a:solidFill>
        </p:spPr>
        <p:txBody>
          <a:bodyPr wrap="square" rtlCol="0">
            <a:spAutoFit/>
          </a:bodyPr>
          <a:lstStyle/>
          <a:p>
            <a:r>
              <a:rPr lang="en-GB" sz="900" dirty="0">
                <a:latin typeface="+mj-lt"/>
              </a:rPr>
              <a:t>Spontaneous</a:t>
            </a:r>
            <a:r>
              <a:rPr lang="en-GB" sz="900" b="1" dirty="0">
                <a:latin typeface="+mj-lt"/>
              </a:rPr>
              <a:t> </a:t>
            </a:r>
            <a:r>
              <a:rPr lang="en-GB" sz="900" dirty="0">
                <a:latin typeface="+mj-lt"/>
              </a:rPr>
              <a:t>activity</a:t>
            </a:r>
            <a:endParaRPr lang="en-US" sz="900" dirty="0">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6260" y="1297346"/>
            <a:ext cx="4104456" cy="421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7101409" y="5798222"/>
            <a:ext cx="1575047" cy="307777"/>
          </a:xfrm>
          <a:prstGeom prst="rect">
            <a:avLst/>
          </a:prstGeom>
        </p:spPr>
        <p:txBody>
          <a:bodyPr wrap="none">
            <a:spAutoFit/>
          </a:bodyPr>
          <a:lstStyle/>
          <a:p>
            <a:r>
              <a:rPr lang="en-GB" sz="1400" dirty="0"/>
              <a:t>De </a:t>
            </a:r>
            <a:r>
              <a:rPr lang="en-GB" sz="1400" dirty="0" err="1"/>
              <a:t>Kock</a:t>
            </a:r>
            <a:r>
              <a:rPr lang="en-GB" sz="1400" dirty="0"/>
              <a:t> et al, 2007</a:t>
            </a:r>
          </a:p>
        </p:txBody>
      </p:sp>
    </p:spTree>
    <p:extLst>
      <p:ext uri="{BB962C8B-B14F-4D97-AF65-F5344CB8AC3E}">
        <p14:creationId xmlns:p14="http://schemas.microsoft.com/office/powerpoint/2010/main" val="3961155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475656" y="116632"/>
            <a:ext cx="5786777" cy="461665"/>
          </a:xfrm>
          <a:prstGeom prst="rect">
            <a:avLst/>
          </a:prstGeom>
          <a:noFill/>
        </p:spPr>
        <p:txBody>
          <a:bodyPr wrap="none" rtlCol="0">
            <a:spAutoFit/>
          </a:bodyPr>
          <a:lstStyle/>
          <a:p>
            <a:r>
              <a:rPr lang="en-GB" sz="2400" dirty="0"/>
              <a:t>IT versus PTs neurons: Firing rate differences</a:t>
            </a:r>
          </a:p>
        </p:txBody>
      </p:sp>
      <p:pic>
        <p:nvPicPr>
          <p:cNvPr id="12290" name="Picture 2" descr="An external file that holds a picture, illustration, etc.&#10;Object name is cercorbhr317f08_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347232" cy="35439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16016" y="6309320"/>
            <a:ext cx="3394904" cy="307777"/>
          </a:xfrm>
          <a:prstGeom prst="rect">
            <a:avLst/>
          </a:prstGeom>
        </p:spPr>
        <p:txBody>
          <a:bodyPr wrap="none">
            <a:spAutoFit/>
          </a:bodyPr>
          <a:lstStyle/>
          <a:p>
            <a:r>
              <a:rPr lang="en-GB" sz="1400" dirty="0" err="1"/>
              <a:t>Cereb</a:t>
            </a:r>
            <a:r>
              <a:rPr lang="en-GB" sz="1400" dirty="0"/>
              <a:t> Cortex. Oct 2012; 22(10): 2375–2391.</a:t>
            </a:r>
          </a:p>
        </p:txBody>
      </p:sp>
    </p:spTree>
    <p:extLst>
      <p:ext uri="{BB962C8B-B14F-4D97-AF65-F5344CB8AC3E}">
        <p14:creationId xmlns:p14="http://schemas.microsoft.com/office/powerpoint/2010/main" val="37533333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5656" y="116632"/>
            <a:ext cx="6678688" cy="461665"/>
          </a:xfrm>
          <a:prstGeom prst="rect">
            <a:avLst/>
          </a:prstGeom>
          <a:noFill/>
        </p:spPr>
        <p:txBody>
          <a:bodyPr wrap="none" rtlCol="0">
            <a:spAutoFit/>
          </a:bodyPr>
          <a:lstStyle/>
          <a:p>
            <a:r>
              <a:rPr lang="en-GB" sz="2400" dirty="0"/>
              <a:t>IT versus PTs neurons: Local connectivity differences</a:t>
            </a:r>
          </a:p>
        </p:txBody>
      </p:sp>
      <p:sp>
        <p:nvSpPr>
          <p:cNvPr id="5" name="Rectangle 4"/>
          <p:cNvSpPr/>
          <p:nvPr/>
        </p:nvSpPr>
        <p:spPr>
          <a:xfrm>
            <a:off x="3182581" y="6001543"/>
            <a:ext cx="2397131" cy="307777"/>
          </a:xfrm>
          <a:prstGeom prst="rect">
            <a:avLst/>
          </a:prstGeom>
        </p:spPr>
        <p:txBody>
          <a:bodyPr wrap="none">
            <a:spAutoFit/>
          </a:bodyPr>
          <a:lstStyle/>
          <a:p>
            <a:r>
              <a:rPr lang="en-GB" sz="1400" dirty="0"/>
              <a:t>Brown &amp; </a:t>
            </a:r>
            <a:r>
              <a:rPr lang="en-GB" sz="1400" dirty="0" err="1"/>
              <a:t>Hestrin</a:t>
            </a:r>
            <a:r>
              <a:rPr lang="en-GB" sz="1400" dirty="0"/>
              <a:t> 2009 Nature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052736"/>
            <a:ext cx="3600000" cy="458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99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9632" y="147990"/>
            <a:ext cx="3602653" cy="369332"/>
          </a:xfrm>
          <a:prstGeom prst="rect">
            <a:avLst/>
          </a:prstGeom>
          <a:noFill/>
        </p:spPr>
        <p:txBody>
          <a:bodyPr wrap="none" rtlCol="0">
            <a:spAutoFit/>
          </a:bodyPr>
          <a:lstStyle/>
          <a:p>
            <a:r>
              <a:rPr lang="en-GB" dirty="0"/>
              <a:t>Other layered structures in the brain</a:t>
            </a:r>
          </a:p>
        </p:txBody>
      </p:sp>
      <p:sp>
        <p:nvSpPr>
          <p:cNvPr id="2" name="TextBox 1"/>
          <p:cNvSpPr txBox="1"/>
          <p:nvPr/>
        </p:nvSpPr>
        <p:spPr>
          <a:xfrm>
            <a:off x="1874580" y="2852936"/>
            <a:ext cx="782137" cy="369332"/>
          </a:xfrm>
          <a:prstGeom prst="rect">
            <a:avLst/>
          </a:prstGeom>
          <a:noFill/>
        </p:spPr>
        <p:txBody>
          <a:bodyPr wrap="none" rtlCol="0">
            <a:spAutoFit/>
          </a:bodyPr>
          <a:lstStyle/>
          <a:p>
            <a:r>
              <a:rPr lang="en-GB" dirty="0"/>
              <a:t>Retina</a:t>
            </a:r>
          </a:p>
        </p:txBody>
      </p:sp>
      <p:pic>
        <p:nvPicPr>
          <p:cNvPr id="1026" name="Picture 2" descr="http://users.atw.hu/blp6/BLP6/HTML/common/M9780323045827-009-f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670152"/>
            <a:ext cx="5099720" cy="42710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embryology.med.unsw.edu.au/embryology/images/thumb/0/08/Eye_and_retina_cartoon.jpg/800px-Eye_and_retina_carto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3465"/>
          <a:stretch/>
        </p:blipFill>
        <p:spPr bwMode="auto">
          <a:xfrm>
            <a:off x="234500" y="3237441"/>
            <a:ext cx="4337500" cy="34877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0711" y="147990"/>
            <a:ext cx="1265283" cy="369332"/>
          </a:xfrm>
          <a:prstGeom prst="rect">
            <a:avLst/>
          </a:prstGeom>
          <a:noFill/>
        </p:spPr>
        <p:txBody>
          <a:bodyPr wrap="none" rtlCol="0">
            <a:spAutoFit/>
          </a:bodyPr>
          <a:lstStyle/>
          <a:p>
            <a:r>
              <a:rPr lang="en-GB" dirty="0"/>
              <a:t>Cerebellum</a:t>
            </a:r>
          </a:p>
        </p:txBody>
      </p:sp>
    </p:spTree>
    <p:extLst>
      <p:ext uri="{BB962C8B-B14F-4D97-AF65-F5344CB8AC3E}">
        <p14:creationId xmlns:p14="http://schemas.microsoft.com/office/powerpoint/2010/main" val="41861872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3888" y="188640"/>
            <a:ext cx="2150332" cy="461665"/>
          </a:xfrm>
          <a:prstGeom prst="rect">
            <a:avLst/>
          </a:prstGeom>
          <a:noFill/>
        </p:spPr>
        <p:txBody>
          <a:bodyPr wrap="none" rtlCol="0">
            <a:spAutoFit/>
          </a:bodyPr>
          <a:lstStyle/>
          <a:p>
            <a:r>
              <a:rPr lang="en-GB" sz="2400" dirty="0"/>
              <a:t>Layer 5: PT cells</a:t>
            </a:r>
          </a:p>
        </p:txBody>
      </p:sp>
      <p:sp>
        <p:nvSpPr>
          <p:cNvPr id="2" name="TextBox 1"/>
          <p:cNvSpPr txBox="1"/>
          <p:nvPr/>
        </p:nvSpPr>
        <p:spPr>
          <a:xfrm>
            <a:off x="323528" y="980728"/>
            <a:ext cx="8381748" cy="2031325"/>
          </a:xfrm>
          <a:prstGeom prst="rect">
            <a:avLst/>
          </a:prstGeom>
          <a:noFill/>
        </p:spPr>
        <p:txBody>
          <a:bodyPr wrap="square" rtlCol="0">
            <a:spAutoFit/>
          </a:bodyPr>
          <a:lstStyle/>
          <a:p>
            <a:pPr marL="285750" indent="-285750">
              <a:buFont typeface="Arial" panose="020B0604020202020204" pitchFamily="34" charset="0"/>
              <a:buChar char="•"/>
            </a:pPr>
            <a:r>
              <a:rPr lang="en-GB" dirty="0"/>
              <a:t>Pyramidal cells</a:t>
            </a:r>
          </a:p>
          <a:p>
            <a:pPr marL="285750" indent="-285750">
              <a:buFont typeface="Arial" panose="020B0604020202020204" pitchFamily="34" charset="0"/>
              <a:buChar char="•"/>
            </a:pPr>
            <a:r>
              <a:rPr lang="en-GB" dirty="0"/>
              <a:t>Typically project to motor-related structures, and ipsilateral cortex, striatum, thalamus, but not contralateral cortex</a:t>
            </a:r>
          </a:p>
          <a:p>
            <a:pPr marL="285750" indent="-285750">
              <a:buFont typeface="Arial" panose="020B0604020202020204" pitchFamily="34" charset="0"/>
              <a:buChar char="•"/>
            </a:pPr>
            <a:r>
              <a:rPr lang="en-GB" dirty="0"/>
              <a:t>High firing rates, non-adapting, sometimes bursting</a:t>
            </a:r>
          </a:p>
          <a:p>
            <a:pPr marL="285750" indent="-285750">
              <a:buFont typeface="Arial" panose="020B0604020202020204" pitchFamily="34" charset="0"/>
              <a:buChar char="•"/>
            </a:pPr>
            <a:r>
              <a:rPr lang="en-GB" dirty="0"/>
              <a:t>PT cells integrate cortical and TC inputs and broadcast them to </a:t>
            </a:r>
            <a:r>
              <a:rPr lang="en-GB" dirty="0" err="1"/>
              <a:t>subcerebral</a:t>
            </a:r>
            <a:r>
              <a:rPr lang="en-GB" dirty="0"/>
              <a:t> structures</a:t>
            </a:r>
          </a:p>
          <a:p>
            <a:endParaRPr lang="en-GB" dirty="0"/>
          </a:p>
        </p:txBody>
      </p:sp>
    </p:spTree>
    <p:extLst>
      <p:ext uri="{BB962C8B-B14F-4D97-AF65-F5344CB8AC3E}">
        <p14:creationId xmlns:p14="http://schemas.microsoft.com/office/powerpoint/2010/main" val="4158182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6020" y="116632"/>
            <a:ext cx="3411960" cy="461665"/>
          </a:xfrm>
          <a:prstGeom prst="rect">
            <a:avLst/>
          </a:prstGeom>
          <a:noFill/>
        </p:spPr>
        <p:txBody>
          <a:bodyPr wrap="none" rtlCol="0">
            <a:spAutoFit/>
          </a:bodyPr>
          <a:lstStyle/>
          <a:p>
            <a:r>
              <a:rPr lang="en-GB" sz="2400" dirty="0"/>
              <a:t>What happens in Layer 1?</a:t>
            </a:r>
          </a:p>
        </p:txBody>
      </p:sp>
      <p:sp>
        <p:nvSpPr>
          <p:cNvPr id="2" name="TextBox 1"/>
          <p:cNvSpPr txBox="1"/>
          <p:nvPr/>
        </p:nvSpPr>
        <p:spPr>
          <a:xfrm>
            <a:off x="251520" y="1138060"/>
            <a:ext cx="6858416" cy="2308324"/>
          </a:xfrm>
          <a:prstGeom prst="rect">
            <a:avLst/>
          </a:prstGeom>
          <a:noFill/>
        </p:spPr>
        <p:txBody>
          <a:bodyPr wrap="none" rtlCol="0">
            <a:spAutoFit/>
          </a:bodyPr>
          <a:lstStyle/>
          <a:p>
            <a:pPr marL="285750" indent="-285750">
              <a:buFont typeface="Arial" panose="020B0604020202020204" pitchFamily="34" charset="0"/>
              <a:buChar char="•"/>
            </a:pPr>
            <a:r>
              <a:rPr lang="en-GB" dirty="0"/>
              <a:t>Very few cell bodies</a:t>
            </a:r>
          </a:p>
          <a:p>
            <a:pPr marL="285750" indent="-285750">
              <a:buFont typeface="Arial" panose="020B0604020202020204" pitchFamily="34" charset="0"/>
              <a:buChar char="•"/>
            </a:pPr>
            <a:r>
              <a:rPr lang="en-GB" dirty="0"/>
              <a:t>Dendrites of pyramidal cells whose </a:t>
            </a:r>
            <a:r>
              <a:rPr lang="en-GB" dirty="0" err="1"/>
              <a:t>somata</a:t>
            </a:r>
            <a:r>
              <a:rPr lang="en-GB" dirty="0"/>
              <a:t> reside in layers 2-6. </a:t>
            </a:r>
          </a:p>
          <a:p>
            <a:pPr marL="285750" indent="-285750">
              <a:buFont typeface="Arial" panose="020B0604020202020204" pitchFamily="34" charset="0"/>
              <a:buChar char="•"/>
            </a:pPr>
            <a:r>
              <a:rPr lang="en-GB" dirty="0"/>
              <a:t>Only a few Interneurons (mostly 5HT3R positive </a:t>
            </a:r>
            <a:r>
              <a:rPr lang="en-GB" dirty="0" err="1"/>
              <a:t>neurogliaform</a:t>
            </a:r>
            <a:r>
              <a:rPr lang="en-GB" dirty="0"/>
              <a:t> cells)</a:t>
            </a:r>
          </a:p>
          <a:p>
            <a:pPr marL="285750" indent="-285750">
              <a:buFont typeface="Arial" panose="020B0604020202020204" pitchFamily="34" charset="0"/>
              <a:buChar char="•"/>
            </a:pPr>
            <a:r>
              <a:rPr lang="en-GB" dirty="0"/>
              <a:t>But axons of other interneurons (VIP, SST, PV)</a:t>
            </a:r>
          </a:p>
          <a:p>
            <a:pPr marL="285750" indent="-285750">
              <a:buFont typeface="Arial" panose="020B0604020202020204" pitchFamily="34" charset="0"/>
              <a:buChar char="•"/>
            </a:pPr>
            <a:r>
              <a:rPr lang="en-GB" dirty="0"/>
              <a:t>Many cortical and thalamic long-range inputs</a:t>
            </a:r>
          </a:p>
          <a:p>
            <a:pPr marL="285750" indent="-285750">
              <a:buFont typeface="Arial" panose="020B0604020202020204" pitchFamily="34" charset="0"/>
              <a:buChar char="•"/>
            </a:pPr>
            <a:endParaRPr lang="en-GB" dirty="0"/>
          </a:p>
          <a:p>
            <a:pPr marL="285750" indent="-285750">
              <a:buFont typeface="Wingdings" panose="05000000000000000000" pitchFamily="2" charset="2"/>
              <a:buChar char="à"/>
            </a:pPr>
            <a:r>
              <a:rPr lang="en-GB" dirty="0">
                <a:solidFill>
                  <a:srgbClr val="00B0F0"/>
                </a:solidFill>
                <a:sym typeface="Wingdings" panose="05000000000000000000" pitchFamily="2" charset="2"/>
              </a:rPr>
              <a:t>Main </a:t>
            </a:r>
            <a:r>
              <a:rPr lang="en-GB" dirty="0">
                <a:solidFill>
                  <a:srgbClr val="00B0F0"/>
                </a:solidFill>
              </a:rPr>
              <a:t>site of association in the cortex</a:t>
            </a:r>
          </a:p>
          <a:p>
            <a:pPr marL="285750" indent="-285750">
              <a:buFont typeface="Wingdings" panose="05000000000000000000" pitchFamily="2" charset="2"/>
              <a:buChar char="à"/>
            </a:pPr>
            <a:r>
              <a:rPr lang="en-GB" dirty="0">
                <a:solidFill>
                  <a:srgbClr val="00B0F0"/>
                </a:solidFill>
              </a:rPr>
              <a:t>integration of feedforward and feedback/top-down inputs</a:t>
            </a: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544" y="3429000"/>
            <a:ext cx="8017222" cy="265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847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ell.com/cms/attachment/2007952894/2030524734/gr1b1.jpg"/>
          <p:cNvPicPr>
            <a:picLocks noChangeAspect="1" noChangeArrowheads="1"/>
          </p:cNvPicPr>
          <p:nvPr/>
        </p:nvPicPr>
        <p:blipFill rotWithShape="1">
          <a:blip r:embed="rId2">
            <a:extLst>
              <a:ext uri="{28A0092B-C50C-407E-A947-70E740481C1C}">
                <a14:useLocalDpi xmlns:a14="http://schemas.microsoft.com/office/drawing/2010/main" val="0"/>
              </a:ext>
            </a:extLst>
          </a:blip>
          <a:srcRect b="41652"/>
          <a:stretch/>
        </p:blipFill>
        <p:spPr bwMode="auto">
          <a:xfrm>
            <a:off x="4139952" y="80958"/>
            <a:ext cx="5520314" cy="2614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616" y="13380"/>
            <a:ext cx="4401077" cy="461665"/>
          </a:xfrm>
          <a:prstGeom prst="rect">
            <a:avLst/>
          </a:prstGeom>
          <a:noFill/>
        </p:spPr>
        <p:txBody>
          <a:bodyPr wrap="none" rtlCol="0">
            <a:spAutoFit/>
          </a:bodyPr>
          <a:lstStyle/>
          <a:p>
            <a:r>
              <a:rPr lang="en-GB" sz="2400" dirty="0"/>
              <a:t>What kind of inputs innervate L1?</a:t>
            </a:r>
          </a:p>
        </p:txBody>
      </p:sp>
      <p:sp>
        <p:nvSpPr>
          <p:cNvPr id="6" name="TextBox 5"/>
          <p:cNvSpPr txBox="1"/>
          <p:nvPr/>
        </p:nvSpPr>
        <p:spPr>
          <a:xfrm>
            <a:off x="96456" y="548680"/>
            <a:ext cx="5707446" cy="923330"/>
          </a:xfrm>
          <a:prstGeom prst="rect">
            <a:avLst/>
          </a:prstGeom>
          <a:noFill/>
        </p:spPr>
        <p:txBody>
          <a:bodyPr wrap="square" rtlCol="0">
            <a:spAutoFit/>
          </a:bodyPr>
          <a:lstStyle/>
          <a:p>
            <a:r>
              <a:rPr lang="en-GB" b="1" dirty="0"/>
              <a:t>Thalamocortical (higher-order/matrix thalamus)</a:t>
            </a:r>
          </a:p>
          <a:p>
            <a:r>
              <a:rPr lang="en-GB" dirty="0">
                <a:sym typeface="Wingdings" panose="05000000000000000000" pitchFamily="2" charset="2"/>
              </a:rPr>
              <a:t> Contextual information within the same sensory modality</a:t>
            </a:r>
          </a:p>
        </p:txBody>
      </p:sp>
      <p:sp>
        <p:nvSpPr>
          <p:cNvPr id="3" name="TextBox 2"/>
          <p:cNvSpPr txBox="1"/>
          <p:nvPr/>
        </p:nvSpPr>
        <p:spPr>
          <a:xfrm>
            <a:off x="7236296" y="2683404"/>
            <a:ext cx="1994713" cy="369332"/>
          </a:xfrm>
          <a:prstGeom prst="rect">
            <a:avLst/>
          </a:prstGeom>
          <a:noFill/>
        </p:spPr>
        <p:txBody>
          <a:bodyPr wrap="none" rtlCol="0">
            <a:spAutoFit/>
          </a:bodyPr>
          <a:lstStyle/>
          <a:p>
            <a:r>
              <a:rPr lang="en-GB" dirty="0" err="1"/>
              <a:t>Larkum</a:t>
            </a:r>
            <a:r>
              <a:rPr lang="en-GB" dirty="0"/>
              <a:t>, 2013, TINS</a:t>
            </a:r>
          </a:p>
        </p:txBody>
      </p:sp>
      <p:grpSp>
        <p:nvGrpSpPr>
          <p:cNvPr id="14" name="Group 13"/>
          <p:cNvGrpSpPr/>
          <p:nvPr/>
        </p:nvGrpSpPr>
        <p:grpSpPr>
          <a:xfrm>
            <a:off x="395536" y="3356992"/>
            <a:ext cx="8149105" cy="3260105"/>
            <a:chOff x="395536" y="3356992"/>
            <a:chExt cx="8149105" cy="3260105"/>
          </a:xfrm>
        </p:grpSpPr>
        <p:sp>
          <p:nvSpPr>
            <p:cNvPr id="15" name="Rectangle 14"/>
            <p:cNvSpPr/>
            <p:nvPr/>
          </p:nvSpPr>
          <p:spPr>
            <a:xfrm>
              <a:off x="4716016" y="6309320"/>
              <a:ext cx="3646960" cy="307777"/>
            </a:xfrm>
            <a:prstGeom prst="rect">
              <a:avLst/>
            </a:prstGeom>
          </p:spPr>
          <p:txBody>
            <a:bodyPr wrap="none">
              <a:spAutoFit/>
            </a:bodyPr>
            <a:lstStyle/>
            <a:p>
              <a:r>
                <a:rPr lang="en-GB" sz="1400" dirty="0"/>
                <a:t>Harris and Shepherd, 2014, review, unpublished</a:t>
              </a:r>
            </a:p>
          </p:txBody>
        </p:sp>
        <p:pic>
          <p:nvPicPr>
            <p:cNvPr id="1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contrast="18000"/>
                      </a14:imgEffect>
                    </a14:imgLayer>
                  </a14:imgProps>
                </a:ext>
                <a:ext uri="{28A0092B-C50C-407E-A947-70E740481C1C}">
                  <a14:useLocalDpi xmlns:a14="http://schemas.microsoft.com/office/drawing/2010/main" val="0"/>
                </a:ext>
              </a:extLst>
            </a:blip>
            <a:srcRect/>
            <a:stretch>
              <a:fillRect/>
            </a:stretch>
          </p:blipFill>
          <p:spPr bwMode="auto">
            <a:xfrm>
              <a:off x="395536" y="3356992"/>
              <a:ext cx="8149105" cy="3028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271977" y="2915652"/>
            <a:ext cx="4906023" cy="369332"/>
          </a:xfrm>
          <a:prstGeom prst="rect">
            <a:avLst/>
          </a:prstGeom>
          <a:noFill/>
        </p:spPr>
        <p:txBody>
          <a:bodyPr wrap="none" rtlCol="0">
            <a:spAutoFit/>
          </a:bodyPr>
          <a:lstStyle/>
          <a:p>
            <a:r>
              <a:rPr lang="en-GB" dirty="0"/>
              <a:t>Laminar profile of thalamocortical (TC) input types</a:t>
            </a:r>
          </a:p>
        </p:txBody>
      </p:sp>
    </p:spTree>
    <p:extLst>
      <p:ext uri="{BB962C8B-B14F-4D97-AF65-F5344CB8AC3E}">
        <p14:creationId xmlns:p14="http://schemas.microsoft.com/office/powerpoint/2010/main" val="3002378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ell.com/cms/attachment/2007952894/2030524734/gr1b1.jpg"/>
          <p:cNvPicPr>
            <a:picLocks noChangeAspect="1" noChangeArrowheads="1"/>
          </p:cNvPicPr>
          <p:nvPr/>
        </p:nvPicPr>
        <p:blipFill rotWithShape="1">
          <a:blip r:embed="rId2">
            <a:extLst>
              <a:ext uri="{28A0092B-C50C-407E-A947-70E740481C1C}">
                <a14:useLocalDpi xmlns:a14="http://schemas.microsoft.com/office/drawing/2010/main" val="0"/>
              </a:ext>
            </a:extLst>
          </a:blip>
          <a:srcRect b="41652"/>
          <a:stretch/>
        </p:blipFill>
        <p:spPr bwMode="auto">
          <a:xfrm>
            <a:off x="4139952" y="80958"/>
            <a:ext cx="5520314" cy="2614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616" y="13380"/>
            <a:ext cx="4401077" cy="461665"/>
          </a:xfrm>
          <a:prstGeom prst="rect">
            <a:avLst/>
          </a:prstGeom>
          <a:noFill/>
        </p:spPr>
        <p:txBody>
          <a:bodyPr wrap="none" rtlCol="0">
            <a:spAutoFit/>
          </a:bodyPr>
          <a:lstStyle/>
          <a:p>
            <a:r>
              <a:rPr lang="en-GB" sz="2400" dirty="0"/>
              <a:t>What kind of inputs innervate L1?</a:t>
            </a:r>
          </a:p>
        </p:txBody>
      </p:sp>
      <p:sp>
        <p:nvSpPr>
          <p:cNvPr id="6" name="TextBox 5"/>
          <p:cNvSpPr txBox="1"/>
          <p:nvPr/>
        </p:nvSpPr>
        <p:spPr>
          <a:xfrm>
            <a:off x="96456" y="548680"/>
            <a:ext cx="5707446" cy="923330"/>
          </a:xfrm>
          <a:prstGeom prst="rect">
            <a:avLst/>
          </a:prstGeom>
          <a:noFill/>
        </p:spPr>
        <p:txBody>
          <a:bodyPr wrap="square" rtlCol="0">
            <a:spAutoFit/>
          </a:bodyPr>
          <a:lstStyle/>
          <a:p>
            <a:r>
              <a:rPr lang="en-GB" b="1" dirty="0"/>
              <a:t>Thalamocortical (higher-order/matrix thalamus)</a:t>
            </a:r>
          </a:p>
          <a:p>
            <a:r>
              <a:rPr lang="en-GB" dirty="0">
                <a:sym typeface="Wingdings" panose="05000000000000000000" pitchFamily="2" charset="2"/>
              </a:rPr>
              <a:t> Contextual information within the same sensory modality</a:t>
            </a:r>
          </a:p>
        </p:txBody>
      </p:sp>
      <p:sp>
        <p:nvSpPr>
          <p:cNvPr id="3" name="TextBox 2"/>
          <p:cNvSpPr txBox="1"/>
          <p:nvPr/>
        </p:nvSpPr>
        <p:spPr>
          <a:xfrm>
            <a:off x="7236296" y="2683404"/>
            <a:ext cx="1994713" cy="369332"/>
          </a:xfrm>
          <a:prstGeom prst="rect">
            <a:avLst/>
          </a:prstGeom>
          <a:noFill/>
        </p:spPr>
        <p:txBody>
          <a:bodyPr wrap="none" rtlCol="0">
            <a:spAutoFit/>
          </a:bodyPr>
          <a:lstStyle/>
          <a:p>
            <a:r>
              <a:rPr lang="en-GB" dirty="0" err="1"/>
              <a:t>Larkum</a:t>
            </a:r>
            <a:r>
              <a:rPr lang="en-GB" dirty="0"/>
              <a:t>, 2013, TINS</a:t>
            </a:r>
          </a:p>
        </p:txBody>
      </p:sp>
      <p:grpSp>
        <p:nvGrpSpPr>
          <p:cNvPr id="9" name="Group 8"/>
          <p:cNvGrpSpPr/>
          <p:nvPr/>
        </p:nvGrpSpPr>
        <p:grpSpPr>
          <a:xfrm>
            <a:off x="236692" y="4823930"/>
            <a:ext cx="7269373" cy="1956316"/>
            <a:chOff x="236692" y="4823930"/>
            <a:chExt cx="7269373" cy="1956316"/>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692" y="4823930"/>
              <a:ext cx="1333626"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091" y="5074268"/>
              <a:ext cx="4893206" cy="152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40178" y="6410914"/>
              <a:ext cx="2065887" cy="369332"/>
            </a:xfrm>
            <a:prstGeom prst="rect">
              <a:avLst/>
            </a:prstGeom>
            <a:noFill/>
          </p:spPr>
          <p:txBody>
            <a:bodyPr wrap="none" rtlCol="0">
              <a:spAutoFit/>
            </a:bodyPr>
            <a:lstStyle/>
            <a:p>
              <a:r>
                <a:rPr lang="en-GB" dirty="0" err="1"/>
                <a:t>Zingg</a:t>
              </a:r>
              <a:r>
                <a:rPr lang="en-GB" dirty="0"/>
                <a:t> et al 2014 Cell</a:t>
              </a:r>
            </a:p>
          </p:txBody>
        </p:sp>
      </p:grpSp>
      <p:grpSp>
        <p:nvGrpSpPr>
          <p:cNvPr id="8" name="Group 7"/>
          <p:cNvGrpSpPr/>
          <p:nvPr/>
        </p:nvGrpSpPr>
        <p:grpSpPr>
          <a:xfrm>
            <a:off x="144016" y="1388356"/>
            <a:ext cx="6394281" cy="3117852"/>
            <a:chOff x="144016" y="1388356"/>
            <a:chExt cx="6394281" cy="3117852"/>
          </a:xfrm>
        </p:grpSpPr>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636912"/>
              <a:ext cx="518865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945151" y="4136876"/>
              <a:ext cx="2593146" cy="369332"/>
            </a:xfrm>
            <a:prstGeom prst="rect">
              <a:avLst/>
            </a:prstGeom>
            <a:noFill/>
          </p:spPr>
          <p:txBody>
            <a:bodyPr wrap="none" rtlCol="0">
              <a:spAutoFit/>
            </a:bodyPr>
            <a:lstStyle/>
            <a:p>
              <a:r>
                <a:rPr lang="en-GB" dirty="0"/>
                <a:t>Cruikshank et al., 2012 JN</a:t>
              </a:r>
            </a:p>
          </p:txBody>
        </p:sp>
        <p:sp>
          <p:nvSpPr>
            <p:cNvPr id="7" name="Rectangle 6"/>
            <p:cNvSpPr/>
            <p:nvPr/>
          </p:nvSpPr>
          <p:spPr>
            <a:xfrm>
              <a:off x="144016" y="1388356"/>
              <a:ext cx="4572000" cy="1200329"/>
            </a:xfrm>
            <a:prstGeom prst="rect">
              <a:avLst/>
            </a:prstGeom>
          </p:spPr>
          <p:txBody>
            <a:bodyPr>
              <a:spAutoFit/>
            </a:bodyPr>
            <a:lstStyle/>
            <a:p>
              <a:pPr marL="285750" indent="-285750">
                <a:buFont typeface="Arial" panose="020B0604020202020204" pitchFamily="34" charset="0"/>
                <a:buChar char="•"/>
              </a:pPr>
              <a:endParaRPr lang="en-GB" dirty="0">
                <a:sym typeface="Wingdings" panose="05000000000000000000" pitchFamily="2" charset="2"/>
              </a:endParaRPr>
            </a:p>
            <a:p>
              <a:r>
                <a:rPr lang="en-GB" b="1" dirty="0" err="1">
                  <a:sym typeface="Wingdings" panose="05000000000000000000" pitchFamily="2" charset="2"/>
                </a:rPr>
                <a:t>Corticocortical</a:t>
              </a:r>
              <a:endParaRPr lang="en-GB" b="1" dirty="0">
                <a:sym typeface="Wingdings" panose="05000000000000000000" pitchFamily="2" charset="2"/>
              </a:endParaRPr>
            </a:p>
            <a:p>
              <a:r>
                <a:rPr lang="en-GB" dirty="0">
                  <a:sym typeface="Wingdings" panose="05000000000000000000" pitchFamily="2" charset="2"/>
                </a:rPr>
                <a:t> contextual information from the same or different modalities</a:t>
              </a:r>
              <a:endParaRPr lang="en-GB" dirty="0"/>
            </a:p>
          </p:txBody>
        </p:sp>
      </p:grpSp>
    </p:spTree>
    <p:extLst>
      <p:ext uri="{BB962C8B-B14F-4D97-AF65-F5344CB8AC3E}">
        <p14:creationId xmlns:p14="http://schemas.microsoft.com/office/powerpoint/2010/main" val="2062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16632"/>
            <a:ext cx="7085914" cy="707886"/>
          </a:xfrm>
          <a:prstGeom prst="rect">
            <a:avLst/>
          </a:prstGeom>
          <a:noFill/>
        </p:spPr>
        <p:txBody>
          <a:bodyPr wrap="none" rtlCol="0">
            <a:spAutoFit/>
          </a:bodyPr>
          <a:lstStyle/>
          <a:p>
            <a:r>
              <a:rPr lang="en-GB" sz="2000" b="1" u="sng" dirty="0"/>
              <a:t>Case study</a:t>
            </a:r>
            <a:r>
              <a:rPr lang="en-GB" sz="2000" b="1" dirty="0"/>
              <a:t>: response modulation by dendritic plateau potentials </a:t>
            </a:r>
          </a:p>
          <a:p>
            <a:r>
              <a:rPr lang="en-GB" sz="2000" b="1" dirty="0"/>
              <a:t>in barrel cortex during active sensation</a:t>
            </a:r>
          </a:p>
        </p:txBody>
      </p:sp>
      <p:sp>
        <p:nvSpPr>
          <p:cNvPr id="2" name="TextBox 1"/>
          <p:cNvSpPr txBox="1"/>
          <p:nvPr/>
        </p:nvSpPr>
        <p:spPr>
          <a:xfrm>
            <a:off x="216969" y="1475492"/>
            <a:ext cx="4608441" cy="369332"/>
          </a:xfrm>
          <a:prstGeom prst="rect">
            <a:avLst/>
          </a:prstGeom>
          <a:noFill/>
        </p:spPr>
        <p:txBody>
          <a:bodyPr wrap="none" rtlCol="0">
            <a:spAutoFit/>
          </a:bodyPr>
          <a:lstStyle/>
          <a:p>
            <a:pPr marL="285750" indent="-285750">
              <a:buFont typeface="Arial" panose="020B0604020202020204" pitchFamily="34" charset="0"/>
              <a:buChar char="•"/>
            </a:pPr>
            <a:r>
              <a:rPr lang="en-GB" dirty="0"/>
              <a:t>Long-range Input from vM1 to layer 1 of vS1</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958676"/>
            <a:ext cx="3600000" cy="175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717032"/>
            <a:ext cx="342311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883" y="3749096"/>
            <a:ext cx="2959593" cy="220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9512" y="3091732"/>
            <a:ext cx="8898077" cy="369332"/>
          </a:xfrm>
          <a:prstGeom prst="rect">
            <a:avLst/>
          </a:prstGeom>
          <a:noFill/>
        </p:spPr>
        <p:txBody>
          <a:bodyPr wrap="none" rtlCol="0">
            <a:spAutoFit/>
          </a:bodyPr>
          <a:lstStyle/>
          <a:p>
            <a:pPr marL="285750" indent="-285750">
              <a:buFont typeface="Arial" panose="020B0604020202020204" pitchFamily="34" charset="0"/>
              <a:buChar char="•"/>
            </a:pPr>
            <a:r>
              <a:rPr lang="en-GB" dirty="0"/>
              <a:t>L5 </a:t>
            </a:r>
            <a:r>
              <a:rPr lang="en-GB" dirty="0" err="1"/>
              <a:t>pyr</a:t>
            </a:r>
            <a:r>
              <a:rPr lang="en-GB" dirty="0"/>
              <a:t> cell tufts exhibit calcium touch-related plateau potentials, dependent on vM1 input</a:t>
            </a:r>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0530" y="4113076"/>
            <a:ext cx="256627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6309320"/>
            <a:ext cx="5577617" cy="369332"/>
          </a:xfrm>
          <a:prstGeom prst="rect">
            <a:avLst/>
          </a:prstGeom>
          <a:noFill/>
        </p:spPr>
        <p:txBody>
          <a:bodyPr wrap="none" rtlCol="0">
            <a:spAutoFit/>
          </a:bodyPr>
          <a:lstStyle/>
          <a:p>
            <a:r>
              <a:rPr lang="en-GB" dirty="0"/>
              <a:t>Lee &amp; Rudy 2013 Nat </a:t>
            </a:r>
            <a:r>
              <a:rPr lang="en-GB" dirty="0" err="1"/>
              <a:t>Neurosci</a:t>
            </a:r>
            <a:r>
              <a:rPr lang="en-GB" dirty="0"/>
              <a:t>; Xu &amp; Magee 2012, Nature</a:t>
            </a:r>
          </a:p>
        </p:txBody>
      </p:sp>
    </p:spTree>
    <p:extLst>
      <p:ext uri="{BB962C8B-B14F-4D97-AF65-F5344CB8AC3E}">
        <p14:creationId xmlns:p14="http://schemas.microsoft.com/office/powerpoint/2010/main" val="42510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69" y="764704"/>
            <a:ext cx="5223674" cy="369332"/>
          </a:xfrm>
          <a:prstGeom prst="rect">
            <a:avLst/>
          </a:prstGeom>
          <a:noFill/>
        </p:spPr>
        <p:txBody>
          <a:bodyPr wrap="none" rtlCol="0">
            <a:spAutoFit/>
          </a:bodyPr>
          <a:lstStyle/>
          <a:p>
            <a:pPr marL="285750" indent="-285750">
              <a:buFont typeface="Arial" panose="020B0604020202020204" pitchFamily="34" charset="0"/>
              <a:buChar char="•"/>
            </a:pPr>
            <a:r>
              <a:rPr lang="en-GB" dirty="0"/>
              <a:t>VIP interneurons receive strongest input from vM1</a:t>
            </a:r>
          </a:p>
        </p:txBody>
      </p:sp>
      <p:pic>
        <p:nvPicPr>
          <p:cNvPr id="5122" name="Picture 2" descr="Schematic illustration of how vM1 inputs modulate S1 activit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987"/>
          <a:stretch/>
        </p:blipFill>
        <p:spPr bwMode="auto">
          <a:xfrm>
            <a:off x="5148064" y="4243968"/>
            <a:ext cx="2729054" cy="26140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643" y="29436"/>
            <a:ext cx="3547716" cy="24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753" y="5291916"/>
            <a:ext cx="4734272" cy="923330"/>
          </a:xfrm>
          <a:prstGeom prst="rect">
            <a:avLst/>
          </a:prstGeom>
        </p:spPr>
        <p:txBody>
          <a:bodyPr wrap="square">
            <a:spAutoFit/>
          </a:bodyPr>
          <a:lstStyle/>
          <a:p>
            <a:pPr marL="285750" indent="-285750">
              <a:buFont typeface="Arial" panose="020B0604020202020204" pitchFamily="34" charset="0"/>
              <a:buChar char="•"/>
            </a:pPr>
            <a:r>
              <a:rPr lang="en-GB" dirty="0"/>
              <a:t>Inhibitory (VIP) interneuron control of the influence of long-range signals</a:t>
            </a:r>
          </a:p>
          <a:p>
            <a:r>
              <a:rPr lang="en-GB" dirty="0">
                <a:sym typeface="Wingdings" panose="05000000000000000000" pitchFamily="2" charset="2"/>
              </a:rPr>
              <a:t>      </a:t>
            </a:r>
            <a:r>
              <a:rPr lang="en-GB" dirty="0">
                <a:solidFill>
                  <a:srgbClr val="00B0F0"/>
                </a:solidFill>
                <a:sym typeface="Wingdings" panose="05000000000000000000" pitchFamily="2" charset="2"/>
              </a:rPr>
              <a:t> role in active sensing</a:t>
            </a:r>
            <a:endParaRPr lang="en-GB" dirty="0">
              <a:solidFill>
                <a:srgbClr val="00B0F0"/>
              </a:solidFill>
            </a:endParaRPr>
          </a:p>
        </p:txBody>
      </p:sp>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153" b="50000"/>
          <a:stretch/>
        </p:blipFill>
        <p:spPr bwMode="auto">
          <a:xfrm>
            <a:off x="238524" y="3573015"/>
            <a:ext cx="2307308" cy="106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214580" y="2780928"/>
            <a:ext cx="4929419" cy="1200329"/>
          </a:xfrm>
          <a:prstGeom prst="rect">
            <a:avLst/>
          </a:prstGeom>
        </p:spPr>
        <p:txBody>
          <a:bodyPr wrap="square">
            <a:spAutoFit/>
          </a:bodyPr>
          <a:lstStyle/>
          <a:p>
            <a:pPr marL="285750" indent="-285750">
              <a:buFont typeface="Arial" panose="020B0604020202020204" pitchFamily="34" charset="0"/>
              <a:buChar char="•"/>
            </a:pPr>
            <a:r>
              <a:rPr lang="en-GB" dirty="0"/>
              <a:t>SST neurons suppressed by whisking and touch</a:t>
            </a:r>
          </a:p>
          <a:p>
            <a:pPr marL="285750" indent="-285750">
              <a:buFont typeface="Arial" panose="020B0604020202020204" pitchFamily="34" charset="0"/>
              <a:buChar char="•"/>
            </a:pPr>
            <a:r>
              <a:rPr lang="en-GB" dirty="0"/>
              <a:t>VIP interneurons most strongly inhibit SST interneurons that inhibit </a:t>
            </a:r>
            <a:r>
              <a:rPr lang="en-GB" dirty="0" err="1"/>
              <a:t>pyr</a:t>
            </a:r>
            <a:r>
              <a:rPr lang="en-GB" dirty="0"/>
              <a:t> cell dendrites</a:t>
            </a:r>
          </a:p>
          <a:p>
            <a:r>
              <a:rPr lang="en-GB" dirty="0">
                <a:solidFill>
                  <a:srgbClr val="00B0F0"/>
                </a:solidFill>
                <a:sym typeface="Wingdings" panose="05000000000000000000" pitchFamily="2" charset="2"/>
              </a:rPr>
              <a:t>      Disinhibition of pyramidal cell dendrites</a:t>
            </a:r>
            <a:endParaRPr lang="en-GB" dirty="0">
              <a:solidFill>
                <a:srgbClr val="00B0F0"/>
              </a:solidFill>
            </a:endParaRPr>
          </a:p>
        </p:txBody>
      </p:sp>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348" b="67748"/>
          <a:stretch/>
        </p:blipFill>
        <p:spPr bwMode="auto">
          <a:xfrm>
            <a:off x="0" y="1844824"/>
            <a:ext cx="4139828" cy="121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6393" y="3265238"/>
            <a:ext cx="1345240" cy="307777"/>
          </a:xfrm>
          <a:prstGeom prst="rect">
            <a:avLst/>
          </a:prstGeom>
          <a:noFill/>
        </p:spPr>
        <p:txBody>
          <a:bodyPr wrap="none" rtlCol="0">
            <a:spAutoFit/>
          </a:bodyPr>
          <a:lstStyle/>
          <a:p>
            <a:r>
              <a:rPr lang="en-GB" sz="1400" dirty="0">
                <a:solidFill>
                  <a:srgbClr val="00B0F0"/>
                </a:solidFill>
              </a:rPr>
              <a:t>Chr2 in VIP cells</a:t>
            </a:r>
          </a:p>
        </p:txBody>
      </p:sp>
      <p:sp>
        <p:nvSpPr>
          <p:cNvPr id="12" name="Rectangle 11"/>
          <p:cNvSpPr/>
          <p:nvPr/>
        </p:nvSpPr>
        <p:spPr>
          <a:xfrm>
            <a:off x="969013" y="4648547"/>
            <a:ext cx="1715716" cy="246221"/>
          </a:xfrm>
          <a:prstGeom prst="rect">
            <a:avLst/>
          </a:prstGeom>
        </p:spPr>
        <p:txBody>
          <a:bodyPr wrap="square">
            <a:spAutoFit/>
          </a:bodyPr>
          <a:lstStyle/>
          <a:p>
            <a:r>
              <a:rPr lang="en-GB" sz="1000" dirty="0">
                <a:latin typeface="+mj-lt"/>
                <a:cs typeface="Calibri" pitchFamily="34" charset="0"/>
              </a:rPr>
              <a:t>Pi et al., 2013, Nature</a:t>
            </a:r>
          </a:p>
        </p:txBody>
      </p:sp>
      <p:sp>
        <p:nvSpPr>
          <p:cNvPr id="13" name="Rectangle 12"/>
          <p:cNvSpPr/>
          <p:nvPr/>
        </p:nvSpPr>
        <p:spPr>
          <a:xfrm>
            <a:off x="2195736" y="3104093"/>
            <a:ext cx="2160240" cy="246221"/>
          </a:xfrm>
          <a:prstGeom prst="rect">
            <a:avLst/>
          </a:prstGeom>
        </p:spPr>
        <p:txBody>
          <a:bodyPr wrap="square">
            <a:spAutoFit/>
          </a:bodyPr>
          <a:lstStyle/>
          <a:p>
            <a:r>
              <a:rPr lang="en-GB" sz="1000" dirty="0" err="1">
                <a:latin typeface="+mj-lt"/>
                <a:cs typeface="Calibri" pitchFamily="34" charset="0"/>
              </a:rPr>
              <a:t>Gentet</a:t>
            </a:r>
            <a:r>
              <a:rPr lang="en-GB" sz="1000" dirty="0">
                <a:latin typeface="+mj-lt"/>
                <a:cs typeface="Calibri" pitchFamily="34" charset="0"/>
              </a:rPr>
              <a:t> et al., 2013, Nat </a:t>
            </a:r>
            <a:r>
              <a:rPr lang="en-GB" sz="1000" dirty="0" err="1">
                <a:latin typeface="+mj-lt"/>
                <a:cs typeface="Calibri" pitchFamily="34" charset="0"/>
              </a:rPr>
              <a:t>Neurosci</a:t>
            </a:r>
            <a:endParaRPr lang="en-GB" sz="1000" dirty="0">
              <a:latin typeface="+mj-lt"/>
              <a:cs typeface="Calibri" pitchFamily="34" charset="0"/>
            </a:endParaRPr>
          </a:p>
        </p:txBody>
      </p:sp>
    </p:spTree>
    <p:extLst>
      <p:ext uri="{BB962C8B-B14F-4D97-AF65-F5344CB8AC3E}">
        <p14:creationId xmlns:p14="http://schemas.microsoft.com/office/powerpoint/2010/main" val="34554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p:bldP spid="12"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tanford.edu/group/neurostudents/cgi-bin/wordpress/wp-content/uploads/2013/07/Screen-Shot-2013-07-23-at-5.31.43-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3951163"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4860032" y="573325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pt-BR" altLang="en-US" sz="1100" dirty="0">
                <a:latin typeface="Arial" pitchFamily="34" charset="0"/>
              </a:rPr>
              <a:t>Constantinople &amp; Bruno, 2013, Science</a:t>
            </a:r>
          </a:p>
          <a:p>
            <a:r>
              <a:rPr lang="pt-BR" altLang="en-US" sz="1100" dirty="0">
                <a:latin typeface="Arial" pitchFamily="34" charset="0"/>
              </a:rPr>
              <a:t>Larkum, 2013, TINS</a:t>
            </a:r>
            <a:endParaRPr lang="en-GB" altLang="en-US" sz="1100" dirty="0">
              <a:latin typeface="Arial" pitchFamily="34" charset="0"/>
            </a:endParaRPr>
          </a:p>
        </p:txBody>
      </p:sp>
    </p:spTree>
    <p:extLst>
      <p:ext uri="{BB962C8B-B14F-4D97-AF65-F5344CB8AC3E}">
        <p14:creationId xmlns:p14="http://schemas.microsoft.com/office/powerpoint/2010/main" val="2279684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326537"/>
            <a:ext cx="7200800" cy="519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52728" y="6525344"/>
            <a:ext cx="2771800" cy="307777"/>
          </a:xfrm>
          <a:prstGeom prst="rect">
            <a:avLst/>
          </a:prstGeom>
        </p:spPr>
        <p:txBody>
          <a:bodyPr wrap="square">
            <a:spAutoFit/>
          </a:bodyPr>
          <a:lstStyle/>
          <a:p>
            <a:r>
              <a:rPr lang="en-GB" sz="1400" dirty="0">
                <a:latin typeface="+mj-lt"/>
                <a:cs typeface="Calibri" pitchFamily="34" charset="0"/>
              </a:rPr>
              <a:t>Lee et al., 2013, Nature </a:t>
            </a:r>
            <a:r>
              <a:rPr lang="en-GB" sz="1400" dirty="0" err="1">
                <a:latin typeface="+mj-lt"/>
                <a:cs typeface="Calibri" pitchFamily="34" charset="0"/>
              </a:rPr>
              <a:t>Neurosci</a:t>
            </a:r>
            <a:endParaRPr lang="en-GB" sz="1400" dirty="0">
              <a:latin typeface="+mj-lt"/>
              <a:cs typeface="Calibri"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60" y="706236"/>
            <a:ext cx="8515519" cy="58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03648" y="159022"/>
            <a:ext cx="6912768" cy="461665"/>
          </a:xfrm>
          <a:prstGeom prst="rect">
            <a:avLst/>
          </a:prstGeom>
          <a:noFill/>
        </p:spPr>
        <p:txBody>
          <a:bodyPr wrap="square" rtlCol="0">
            <a:spAutoFit/>
          </a:bodyPr>
          <a:lstStyle/>
          <a:p>
            <a:r>
              <a:rPr lang="en-US" sz="2400" b="1" dirty="0">
                <a:solidFill>
                  <a:schemeClr val="tx1">
                    <a:lumMod val="65000"/>
                    <a:lumOff val="35000"/>
                  </a:schemeClr>
                </a:solidFill>
              </a:rPr>
              <a:t>VIP-positive interneurons</a:t>
            </a:r>
            <a:endParaRPr lang="en-US" sz="2400" dirty="0">
              <a:solidFill>
                <a:schemeClr val="tx1">
                  <a:lumMod val="65000"/>
                  <a:lumOff val="35000"/>
                </a:schemeClr>
              </a:solidFill>
            </a:endParaRPr>
          </a:p>
        </p:txBody>
      </p:sp>
      <p:sp>
        <p:nvSpPr>
          <p:cNvPr id="6" name="TextBox 5"/>
          <p:cNvSpPr txBox="1"/>
          <p:nvPr/>
        </p:nvSpPr>
        <p:spPr>
          <a:xfrm>
            <a:off x="395536" y="908720"/>
            <a:ext cx="7848872" cy="338554"/>
          </a:xfrm>
          <a:prstGeom prst="rect">
            <a:avLst/>
          </a:prstGeom>
          <a:noFill/>
        </p:spPr>
        <p:txBody>
          <a:bodyPr wrap="square" rtlCol="0">
            <a:spAutoFit/>
          </a:bodyPr>
          <a:lstStyle/>
          <a:p>
            <a:r>
              <a:rPr lang="en-US" sz="1600" b="1" dirty="0"/>
              <a:t>VIP cells mostly inhibit SOM cells (barrel cortex) -&gt; </a:t>
            </a:r>
            <a:r>
              <a:rPr lang="en-US" sz="1600" b="1" dirty="0">
                <a:solidFill>
                  <a:srgbClr val="FF0000"/>
                </a:solidFill>
              </a:rPr>
              <a:t>Disinhibition</a:t>
            </a:r>
            <a:r>
              <a:rPr lang="en-US" sz="1600" b="1" dirty="0"/>
              <a:t> of pyramidal cells</a:t>
            </a:r>
            <a:endParaRPr lang="en-US" sz="1600" dirty="0"/>
          </a:p>
        </p:txBody>
      </p:sp>
    </p:spTree>
    <p:extLst>
      <p:ext uri="{BB962C8B-B14F-4D97-AF65-F5344CB8AC3E}">
        <p14:creationId xmlns:p14="http://schemas.microsoft.com/office/powerpoint/2010/main" val="3201724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6632"/>
            <a:ext cx="2990691" cy="461665"/>
          </a:xfrm>
          <a:prstGeom prst="rect">
            <a:avLst/>
          </a:prstGeom>
          <a:noFill/>
        </p:spPr>
        <p:txBody>
          <a:bodyPr wrap="none" rtlCol="0">
            <a:spAutoFit/>
          </a:bodyPr>
          <a:lstStyle/>
          <a:p>
            <a:r>
              <a:rPr lang="en-GB" sz="2400" dirty="0"/>
              <a:t>The mysterious layer 6</a:t>
            </a:r>
          </a:p>
        </p:txBody>
      </p:sp>
      <p:sp>
        <p:nvSpPr>
          <p:cNvPr id="2" name="TextBox 1"/>
          <p:cNvSpPr txBox="1"/>
          <p:nvPr/>
        </p:nvSpPr>
        <p:spPr>
          <a:xfrm>
            <a:off x="179512" y="764704"/>
            <a:ext cx="8964488" cy="2308324"/>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 at least two classes of projection neuron</a:t>
            </a:r>
          </a:p>
          <a:p>
            <a:pPr marL="285750" indent="-285750">
              <a:buFont typeface="Arial" panose="020B0604020202020204" pitchFamily="34" charset="0"/>
              <a:buChar char="•"/>
            </a:pPr>
            <a:r>
              <a:rPr lang="en-GB" dirty="0"/>
              <a:t>	- IT and CT</a:t>
            </a:r>
          </a:p>
          <a:p>
            <a:pPr marL="285750" indent="-285750">
              <a:buFont typeface="Arial" panose="020B0604020202020204" pitchFamily="34" charset="0"/>
              <a:buChar char="•"/>
            </a:pPr>
            <a:r>
              <a:rPr lang="en-GB" dirty="0"/>
              <a:t> in mouse V1, CTs receive more input from higher order cortical areas</a:t>
            </a:r>
          </a:p>
          <a:p>
            <a:pPr marL="285750" indent="-285750">
              <a:buFont typeface="Arial" panose="020B0604020202020204" pitchFamily="34" charset="0"/>
              <a:buChar char="•"/>
            </a:pPr>
            <a:r>
              <a:rPr lang="en-GB" dirty="0"/>
              <a:t> CT only cell class that projects to reticular nucleus of the thalamus (RTN) and the core thalamus </a:t>
            </a:r>
          </a:p>
          <a:p>
            <a:pPr marL="285750" indent="-285750">
              <a:buFont typeface="Arial" panose="020B0604020202020204" pitchFamily="34" charset="0"/>
              <a:buChar char="•"/>
            </a:pPr>
            <a:r>
              <a:rPr lang="en-GB" dirty="0"/>
              <a:t> </a:t>
            </a:r>
            <a:r>
              <a:rPr lang="en-GB" dirty="0" err="1"/>
              <a:t>intracolumnar</a:t>
            </a:r>
            <a:r>
              <a:rPr lang="en-GB" dirty="0"/>
              <a:t> inhibition?</a:t>
            </a:r>
          </a:p>
          <a:p>
            <a:pPr marL="285750" indent="-285750">
              <a:buFont typeface="Arial" panose="020B0604020202020204" pitchFamily="34" charset="0"/>
              <a:buChar char="•"/>
            </a:pPr>
            <a:endParaRPr lang="en-GB"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16632"/>
            <a:ext cx="4382809" cy="145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183338" y="739304"/>
            <a:ext cx="648072" cy="804748"/>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8244407" y="655638"/>
            <a:ext cx="760637" cy="973162"/>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372200" y="6453336"/>
            <a:ext cx="2362250" cy="307777"/>
          </a:xfrm>
          <a:prstGeom prst="rect">
            <a:avLst/>
          </a:prstGeom>
          <a:noFill/>
        </p:spPr>
        <p:txBody>
          <a:bodyPr wrap="none" rtlCol="0">
            <a:spAutoFit/>
          </a:bodyPr>
          <a:lstStyle/>
          <a:p>
            <a:r>
              <a:rPr lang="en-GB" sz="1400" dirty="0"/>
              <a:t>Velez-Fort et al., 2014 Neuron</a:t>
            </a:r>
          </a:p>
        </p:txBody>
      </p:sp>
      <p:pic>
        <p:nvPicPr>
          <p:cNvPr id="174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80" t="7289" r="4876"/>
          <a:stretch/>
        </p:blipFill>
        <p:spPr bwMode="auto">
          <a:xfrm>
            <a:off x="3419872" y="2315468"/>
            <a:ext cx="4282119" cy="39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759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8373"/>
            <a:ext cx="8964488" cy="646331"/>
          </a:xfrm>
          <a:prstGeom prst="rect">
            <a:avLst/>
          </a:prstGeom>
          <a:noFill/>
        </p:spPr>
        <p:txBody>
          <a:bodyPr wrap="square" rtlCol="0">
            <a:spAutoFit/>
          </a:bodyPr>
          <a:lstStyle/>
          <a:p>
            <a:r>
              <a:rPr lang="en-GB" dirty="0"/>
              <a:t>In mouse V1, CTs receive more input from higher order cortical areas</a:t>
            </a:r>
          </a:p>
          <a:p>
            <a:endParaRPr lang="en-GB" dirty="0"/>
          </a:p>
        </p:txBody>
      </p:sp>
      <p:sp>
        <p:nvSpPr>
          <p:cNvPr id="7" name="TextBox 6"/>
          <p:cNvSpPr txBox="1"/>
          <p:nvPr/>
        </p:nvSpPr>
        <p:spPr>
          <a:xfrm>
            <a:off x="6372200" y="6453336"/>
            <a:ext cx="2362250" cy="307777"/>
          </a:xfrm>
          <a:prstGeom prst="rect">
            <a:avLst/>
          </a:prstGeom>
          <a:noFill/>
        </p:spPr>
        <p:txBody>
          <a:bodyPr wrap="none" rtlCol="0">
            <a:spAutoFit/>
          </a:bodyPr>
          <a:lstStyle/>
          <a:p>
            <a:r>
              <a:rPr lang="en-GB" sz="1400" dirty="0"/>
              <a:t>Velez-Fort et al., 2014 Neuron</a:t>
            </a:r>
          </a:p>
        </p:txBody>
      </p:sp>
      <p:pic>
        <p:nvPicPr>
          <p:cNvPr id="18434" name="Picture 2" descr="An external file that holds a picture, illustration, etc.&#10;Object name is gr6.jpg"/>
          <p:cNvPicPr>
            <a:picLocks noChangeAspect="1" noChangeArrowheads="1"/>
          </p:cNvPicPr>
          <p:nvPr/>
        </p:nvPicPr>
        <p:blipFill rotWithShape="1">
          <a:blip r:embed="rId2">
            <a:extLst>
              <a:ext uri="{28A0092B-C50C-407E-A947-70E740481C1C}">
                <a14:useLocalDpi xmlns:a14="http://schemas.microsoft.com/office/drawing/2010/main" val="0"/>
              </a:ext>
            </a:extLst>
          </a:blip>
          <a:srcRect t="50573"/>
          <a:stretch/>
        </p:blipFill>
        <p:spPr bwMode="auto">
          <a:xfrm>
            <a:off x="755576" y="764704"/>
            <a:ext cx="6011806" cy="554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539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Switzerland"/>
            </a:endParaRPr>
          </a:p>
        </p:txBody>
      </p:sp>
      <p:sp>
        <p:nvSpPr>
          <p:cNvPr id="89091" name="Rectangle 60"/>
          <p:cNvSpPr>
            <a:spLocks noChangeArrowheads="1"/>
          </p:cNvSpPr>
          <p:nvPr/>
        </p:nvSpPr>
        <p:spPr bwMode="auto">
          <a:xfrm>
            <a:off x="139700" y="-142875"/>
            <a:ext cx="77724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dirty="0">
                <a:solidFill>
                  <a:srgbClr val="000000"/>
                </a:solidFill>
                <a:latin typeface="Arial Unicode MS" pitchFamily="34" charset="-128"/>
              </a:rPr>
              <a:t>Complexity of connectivity in a cortical column</a:t>
            </a:r>
            <a:endParaRPr lang="en-US" sz="2400" dirty="0">
              <a:solidFill>
                <a:srgbClr val="000000"/>
              </a:solidFill>
              <a:latin typeface="Arial Unicode MS" pitchFamily="34" charset="-128"/>
            </a:endParaRPr>
          </a:p>
        </p:txBody>
      </p:sp>
      <p:grpSp>
        <p:nvGrpSpPr>
          <p:cNvPr id="2" name="Group 1"/>
          <p:cNvGrpSpPr/>
          <p:nvPr/>
        </p:nvGrpSpPr>
        <p:grpSpPr>
          <a:xfrm>
            <a:off x="5413450" y="2016553"/>
            <a:ext cx="3767062" cy="4004735"/>
            <a:chOff x="5376937" y="1674036"/>
            <a:chExt cx="3767062" cy="4004735"/>
          </a:xfrm>
        </p:grpSpPr>
        <p:pic>
          <p:nvPicPr>
            <p:cNvPr id="146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629"/>
            <a:stretch/>
          </p:blipFill>
          <p:spPr bwMode="auto">
            <a:xfrm>
              <a:off x="5376937" y="1674036"/>
              <a:ext cx="3730550" cy="377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4" y="5448584"/>
              <a:ext cx="3571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395536" y="513714"/>
            <a:ext cx="8605241" cy="338554"/>
          </a:xfrm>
          <a:prstGeom prst="rect">
            <a:avLst/>
          </a:prstGeom>
          <a:noFill/>
        </p:spPr>
        <p:txBody>
          <a:bodyPr wrap="none" rtlCol="0">
            <a:spAutoFit/>
          </a:bodyPr>
          <a:lstStyle/>
          <a:p>
            <a:pPr>
              <a:buFont typeface="Arial" pitchFamily="34" charset="0"/>
              <a:buChar char="•"/>
            </a:pPr>
            <a:r>
              <a:rPr lang="en-GB" sz="1600" dirty="0">
                <a:latin typeface="Arial" pitchFamily="34" charset="0"/>
                <a:cs typeface="Arial" pitchFamily="34" charset="0"/>
              </a:rPr>
              <a:t> Paired-recordings and anatomical reconstructions generate statistics of cortical connectivity</a:t>
            </a:r>
          </a:p>
        </p:txBody>
      </p:sp>
      <p:pic>
        <p:nvPicPr>
          <p:cNvPr id="8" name="Picture 2"/>
          <p:cNvPicPr>
            <a:picLocks noChangeAspect="1" noChangeArrowheads="1"/>
          </p:cNvPicPr>
          <p:nvPr/>
        </p:nvPicPr>
        <p:blipFill>
          <a:blip r:embed="rId4" cstate="print"/>
          <a:srcRect/>
          <a:stretch>
            <a:fillRect/>
          </a:stretch>
        </p:blipFill>
        <p:spPr bwMode="auto">
          <a:xfrm>
            <a:off x="1403648" y="1628463"/>
            <a:ext cx="3376386" cy="4405772"/>
          </a:xfrm>
          <a:prstGeom prst="rect">
            <a:avLst/>
          </a:prstGeom>
          <a:noFill/>
          <a:ln w="9525">
            <a:noFill/>
            <a:miter lim="800000"/>
            <a:headEnd/>
            <a:tailEnd/>
          </a:ln>
        </p:spPr>
      </p:pic>
      <p:sp>
        <p:nvSpPr>
          <p:cNvPr id="9" name="Rectangle 8"/>
          <p:cNvSpPr/>
          <p:nvPr/>
        </p:nvSpPr>
        <p:spPr>
          <a:xfrm>
            <a:off x="543583" y="1465006"/>
            <a:ext cx="435428" cy="319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983793" y="5833472"/>
            <a:ext cx="1337226" cy="276999"/>
          </a:xfrm>
          <a:prstGeom prst="rect">
            <a:avLst/>
          </a:prstGeom>
          <a:noFill/>
        </p:spPr>
        <p:txBody>
          <a:bodyPr wrap="none" rtlCol="0">
            <a:spAutoFit/>
          </a:bodyPr>
          <a:lstStyle/>
          <a:p>
            <a:r>
              <a:rPr lang="en-GB" sz="1200" dirty="0" err="1">
                <a:latin typeface="Arial" pitchFamily="34" charset="0"/>
                <a:cs typeface="Arial" pitchFamily="34" charset="0"/>
              </a:rPr>
              <a:t>Lefort</a:t>
            </a:r>
            <a:r>
              <a:rPr lang="en-GB" sz="1200" dirty="0">
                <a:latin typeface="Arial" pitchFamily="34" charset="0"/>
                <a:cs typeface="Arial" pitchFamily="34" charset="0"/>
              </a:rPr>
              <a:t> et al. 2009</a:t>
            </a:r>
          </a:p>
        </p:txBody>
      </p:sp>
      <p:pic>
        <p:nvPicPr>
          <p:cNvPr id="7" name="Picture 2" descr="http://qneuro.rutgers.edu/cajal2.jpg"/>
          <p:cNvPicPr>
            <a:picLocks noChangeAspect="1" noChangeArrowheads="1"/>
          </p:cNvPicPr>
          <p:nvPr/>
        </p:nvPicPr>
        <p:blipFill>
          <a:blip r:embed="rId5" cstate="print"/>
          <a:srcRect b="4395"/>
          <a:stretch>
            <a:fillRect/>
          </a:stretch>
        </p:blipFill>
        <p:spPr bwMode="auto">
          <a:xfrm>
            <a:off x="512771" y="980728"/>
            <a:ext cx="1322925" cy="2051399"/>
          </a:xfrm>
          <a:prstGeom prst="rect">
            <a:avLst/>
          </a:prstGeom>
          <a:noFill/>
          <a:ln>
            <a:noFill/>
          </a:ln>
        </p:spPr>
      </p:pic>
    </p:spTree>
    <p:extLst>
      <p:ext uri="{BB962C8B-B14F-4D97-AF65-F5344CB8AC3E}">
        <p14:creationId xmlns:p14="http://schemas.microsoft.com/office/powerpoint/2010/main" val="111325202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8373"/>
            <a:ext cx="8964488" cy="369332"/>
          </a:xfrm>
          <a:prstGeom prst="rect">
            <a:avLst/>
          </a:prstGeom>
          <a:noFill/>
        </p:spPr>
        <p:txBody>
          <a:bodyPr wrap="square" rtlCol="0">
            <a:spAutoFit/>
          </a:bodyPr>
          <a:lstStyle/>
          <a:p>
            <a:r>
              <a:rPr lang="en-GB" dirty="0"/>
              <a:t>In mouse V1, L6 CTs mediate </a:t>
            </a:r>
            <a:r>
              <a:rPr lang="en-GB" dirty="0" err="1"/>
              <a:t>intracolumnar</a:t>
            </a:r>
            <a:r>
              <a:rPr lang="en-GB" dirty="0"/>
              <a:t> inhibition</a:t>
            </a:r>
          </a:p>
        </p:txBody>
      </p:sp>
      <p:sp>
        <p:nvSpPr>
          <p:cNvPr id="7" name="TextBox 6"/>
          <p:cNvSpPr txBox="1"/>
          <p:nvPr/>
        </p:nvSpPr>
        <p:spPr>
          <a:xfrm>
            <a:off x="6372200" y="6453336"/>
            <a:ext cx="1954189" cy="307777"/>
          </a:xfrm>
          <a:prstGeom prst="rect">
            <a:avLst/>
          </a:prstGeom>
          <a:noFill/>
        </p:spPr>
        <p:txBody>
          <a:bodyPr wrap="none" rtlCol="0">
            <a:spAutoFit/>
          </a:bodyPr>
          <a:lstStyle/>
          <a:p>
            <a:r>
              <a:rPr lang="en-GB" sz="1400" dirty="0"/>
              <a:t>Olsen et al, 2012 Nature</a:t>
            </a:r>
          </a:p>
        </p:txBody>
      </p:sp>
      <p:pic>
        <p:nvPicPr>
          <p:cNvPr id="19458" name="Picture 2" descr="An external file that holds a picture, illustration, etc.&#10;Object name is nihms456748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731" y="908720"/>
            <a:ext cx="5732537" cy="449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9949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8373"/>
            <a:ext cx="8964488" cy="369332"/>
          </a:xfrm>
          <a:prstGeom prst="rect">
            <a:avLst/>
          </a:prstGeom>
          <a:noFill/>
        </p:spPr>
        <p:txBody>
          <a:bodyPr wrap="square" rtlCol="0">
            <a:spAutoFit/>
          </a:bodyPr>
          <a:lstStyle/>
          <a:p>
            <a:r>
              <a:rPr lang="en-GB" dirty="0"/>
              <a:t>L6 </a:t>
            </a:r>
            <a:r>
              <a:rPr lang="en-GB" dirty="0" err="1"/>
              <a:t>intracolumnar</a:t>
            </a:r>
            <a:r>
              <a:rPr lang="en-GB" dirty="0"/>
              <a:t> inhibition mediated by L6 interneurons projecting to all layers</a:t>
            </a:r>
          </a:p>
        </p:txBody>
      </p:sp>
      <p:sp>
        <p:nvSpPr>
          <p:cNvPr id="7" name="TextBox 6"/>
          <p:cNvSpPr txBox="1"/>
          <p:nvPr/>
        </p:nvSpPr>
        <p:spPr>
          <a:xfrm>
            <a:off x="747637" y="5661248"/>
            <a:ext cx="2174826" cy="307777"/>
          </a:xfrm>
          <a:prstGeom prst="rect">
            <a:avLst/>
          </a:prstGeom>
          <a:noFill/>
        </p:spPr>
        <p:txBody>
          <a:bodyPr wrap="none" rtlCol="0">
            <a:spAutoFit/>
          </a:bodyPr>
          <a:lstStyle/>
          <a:p>
            <a:r>
              <a:rPr lang="en-GB" sz="1400" dirty="0" err="1"/>
              <a:t>Bortone</a:t>
            </a:r>
            <a:r>
              <a:rPr lang="en-GB" sz="1400" dirty="0"/>
              <a:t> et al, 2014 Neuron</a:t>
            </a:r>
          </a:p>
        </p:txBody>
      </p:sp>
      <p:pic>
        <p:nvPicPr>
          <p:cNvPr id="20486" name="Picture 6" descr="http://origin-ars.els-cdn.com/content/image/1-s2.0-S0896627314001524-gr5.jpg"/>
          <p:cNvPicPr>
            <a:picLocks noChangeAspect="1" noChangeArrowheads="1"/>
          </p:cNvPicPr>
          <p:nvPr/>
        </p:nvPicPr>
        <p:blipFill rotWithShape="1">
          <a:blip r:embed="rId2">
            <a:extLst>
              <a:ext uri="{28A0092B-C50C-407E-A947-70E740481C1C}">
                <a14:useLocalDpi xmlns:a14="http://schemas.microsoft.com/office/drawing/2010/main" val="0"/>
              </a:ext>
            </a:extLst>
          </a:blip>
          <a:srcRect b="21036"/>
          <a:stretch/>
        </p:blipFill>
        <p:spPr bwMode="auto">
          <a:xfrm>
            <a:off x="5148063" y="1340768"/>
            <a:ext cx="3916653"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origin-ars.els-cdn.com/content/image/1-s2.0-S0896627314001524-gr4.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8"/>
          <a:stretch/>
        </p:blipFill>
        <p:spPr bwMode="auto">
          <a:xfrm>
            <a:off x="395536" y="1412776"/>
            <a:ext cx="4568587" cy="355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77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1920" y="188640"/>
            <a:ext cx="2146485" cy="461665"/>
          </a:xfrm>
          <a:prstGeom prst="rect">
            <a:avLst/>
          </a:prstGeom>
          <a:noFill/>
        </p:spPr>
        <p:txBody>
          <a:bodyPr wrap="none" rtlCol="0">
            <a:spAutoFit/>
          </a:bodyPr>
          <a:lstStyle/>
          <a:p>
            <a:r>
              <a:rPr lang="en-GB" sz="2400" dirty="0"/>
              <a:t>Open questions</a:t>
            </a:r>
          </a:p>
        </p:txBody>
      </p:sp>
      <p:sp>
        <p:nvSpPr>
          <p:cNvPr id="2" name="TextBox 1"/>
          <p:cNvSpPr txBox="1"/>
          <p:nvPr/>
        </p:nvSpPr>
        <p:spPr>
          <a:xfrm>
            <a:off x="395536" y="1484784"/>
            <a:ext cx="5010859" cy="2031325"/>
          </a:xfrm>
          <a:prstGeom prst="rect">
            <a:avLst/>
          </a:prstGeom>
          <a:noFill/>
        </p:spPr>
        <p:txBody>
          <a:bodyPr wrap="none" rtlCol="0">
            <a:spAutoFit/>
          </a:bodyPr>
          <a:lstStyle/>
          <a:p>
            <a:pPr marL="285750" indent="-285750">
              <a:buFont typeface="Arial" panose="020B0604020202020204" pitchFamily="34" charset="0"/>
              <a:buChar char="•"/>
            </a:pPr>
            <a:r>
              <a:rPr lang="en-GB" dirty="0"/>
              <a:t>How many cell classes and subclasses?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Genetic versus activity dependent determinism?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does L2/3 actually do?</a:t>
            </a:r>
          </a:p>
          <a:p>
            <a:endParaRPr lang="en-GB" dirty="0"/>
          </a:p>
          <a:p>
            <a:pPr marL="285750" indent="-285750">
              <a:buFont typeface="Arial" panose="020B0604020202020204" pitchFamily="34" charset="0"/>
              <a:buChar char="•"/>
            </a:pPr>
            <a:r>
              <a:rPr lang="en-GB" dirty="0"/>
              <a:t>Do different L1 inputs target different cell types?</a:t>
            </a:r>
          </a:p>
        </p:txBody>
      </p:sp>
    </p:spTree>
    <p:extLst>
      <p:ext uri="{BB962C8B-B14F-4D97-AF65-F5344CB8AC3E}">
        <p14:creationId xmlns:p14="http://schemas.microsoft.com/office/powerpoint/2010/main" val="98485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92696"/>
            <a:ext cx="8496944" cy="4616648"/>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function of any neuron in the network can be defined by:</a:t>
            </a:r>
          </a:p>
          <a:p>
            <a:endParaRPr lang="en-GB" dirty="0">
              <a:latin typeface="Arial" panose="020B0604020202020204" pitchFamily="34" charset="0"/>
              <a:cs typeface="Arial" panose="020B0604020202020204" pitchFamily="34" charset="0"/>
            </a:endParaRPr>
          </a:p>
          <a:p>
            <a:pPr marL="400050" indent="-400050">
              <a:spcAft>
                <a:spcPts val="1200"/>
              </a:spcAft>
              <a:buAutoNum type="romanLcParenBoth"/>
            </a:pPr>
            <a:r>
              <a:rPr lang="en-GB" dirty="0">
                <a:latin typeface="Arial" panose="020B0604020202020204" pitchFamily="34" charset="0"/>
                <a:cs typeface="Arial" panose="020B0604020202020204" pitchFamily="34" charset="0"/>
              </a:rPr>
              <a:t>Type of input it receives (</a:t>
            </a:r>
            <a:r>
              <a:rPr lang="en-GB" b="1" dirty="0">
                <a:solidFill>
                  <a:srgbClr val="7030A0"/>
                </a:solidFill>
                <a:latin typeface="Arial" panose="020B0604020202020204" pitchFamily="34" charset="0"/>
                <a:cs typeface="Arial" panose="020B0604020202020204" pitchFamily="34" charset="0"/>
              </a:rPr>
              <a:t>what it fires to</a:t>
            </a:r>
            <a:r>
              <a:rPr lang="en-GB" dirty="0">
                <a:latin typeface="Arial" panose="020B0604020202020204" pitchFamily="34" charset="0"/>
                <a:cs typeface="Arial" panose="020B0604020202020204" pitchFamily="34" charset="0"/>
              </a:rPr>
              <a:t>)</a:t>
            </a:r>
          </a:p>
          <a:p>
            <a:pPr marL="400050" indent="-400050">
              <a:spcAft>
                <a:spcPts val="1200"/>
              </a:spcAft>
              <a:buAutoNum type="romanLcParenBoth"/>
            </a:pPr>
            <a:r>
              <a:rPr lang="en-GB" dirty="0">
                <a:latin typeface="Arial" panose="020B0604020202020204" pitchFamily="34" charset="0"/>
                <a:cs typeface="Arial" panose="020B0604020202020204" pitchFamily="34" charset="0"/>
              </a:rPr>
              <a:t>Susceptibility to neuromodulators (</a:t>
            </a:r>
            <a:r>
              <a:rPr lang="en-GB" b="1" dirty="0">
                <a:solidFill>
                  <a:srgbClr val="7030A0"/>
                </a:solidFill>
                <a:latin typeface="Arial" panose="020B0604020202020204" pitchFamily="34" charset="0"/>
                <a:cs typeface="Arial" panose="020B0604020202020204" pitchFamily="34" charset="0"/>
              </a:rPr>
              <a:t>how its firing is modulated by brain state and reinforcement signals</a:t>
            </a:r>
            <a:r>
              <a:rPr lang="en-GB" dirty="0">
                <a:latin typeface="Arial" panose="020B0604020202020204" pitchFamily="34" charset="0"/>
                <a:cs typeface="Arial" panose="020B0604020202020204" pitchFamily="34" charset="0"/>
              </a:rPr>
              <a:t>)</a:t>
            </a:r>
          </a:p>
          <a:p>
            <a:pPr marL="400050" indent="-400050">
              <a:spcAft>
                <a:spcPts val="1200"/>
              </a:spcAft>
              <a:buFontTx/>
              <a:buAutoNum type="romanLcParenBoth"/>
            </a:pPr>
            <a:r>
              <a:rPr lang="en-GB" dirty="0">
                <a:latin typeface="Arial" panose="020B0604020202020204" pitchFamily="34" charset="0"/>
                <a:cs typeface="Arial" panose="020B0604020202020204" pitchFamily="34" charset="0"/>
              </a:rPr>
              <a:t>Transmitter type (</a:t>
            </a:r>
            <a:r>
              <a:rPr lang="en-GB" b="1" dirty="0">
                <a:solidFill>
                  <a:srgbClr val="7030A0"/>
                </a:solidFill>
                <a:latin typeface="Arial" panose="020B0604020202020204" pitchFamily="34" charset="0"/>
                <a:cs typeface="Arial" panose="020B0604020202020204" pitchFamily="34" charset="0"/>
              </a:rPr>
              <a:t>effect on target neurons</a:t>
            </a:r>
            <a:r>
              <a:rPr lang="en-GB" dirty="0">
                <a:latin typeface="Arial" panose="020B0604020202020204" pitchFamily="34" charset="0"/>
                <a:cs typeface="Arial" panose="020B0604020202020204" pitchFamily="34" charset="0"/>
              </a:rPr>
              <a:t>; excitatory vs inhibitory)</a:t>
            </a:r>
          </a:p>
          <a:p>
            <a:pPr marL="400050" indent="-400050">
              <a:spcAft>
                <a:spcPts val="1200"/>
              </a:spcAft>
              <a:buFontTx/>
              <a:buAutoNum type="romanLcParenBoth"/>
            </a:pPr>
            <a:r>
              <a:rPr lang="en-GB" dirty="0">
                <a:latin typeface="Arial" panose="020B0604020202020204" pitchFamily="34" charset="0"/>
                <a:cs typeface="Arial" panose="020B0604020202020204" pitchFamily="34" charset="0"/>
              </a:rPr>
              <a:t>Intrinsic properties and amount of inhibition received (</a:t>
            </a:r>
            <a:r>
              <a:rPr lang="en-GB" b="1" dirty="0">
                <a:solidFill>
                  <a:srgbClr val="7030A0"/>
                </a:solidFill>
                <a:latin typeface="Arial" panose="020B0604020202020204" pitchFamily="34" charset="0"/>
                <a:cs typeface="Arial" panose="020B0604020202020204" pitchFamily="34" charset="0"/>
              </a:rPr>
              <a:t>how it fires</a:t>
            </a:r>
            <a:r>
              <a:rPr lang="en-GB" dirty="0">
                <a:latin typeface="Arial" panose="020B0604020202020204" pitchFamily="34" charset="0"/>
                <a:cs typeface="Arial" panose="020B0604020202020204" pitchFamily="34" charset="0"/>
              </a:rPr>
              <a:t>; dense vs sparse; adapting vs non-adapting; </a:t>
            </a:r>
            <a:r>
              <a:rPr lang="en-GB" dirty="0" err="1">
                <a:latin typeface="Arial" panose="020B0604020202020204" pitchFamily="34" charset="0"/>
                <a:cs typeface="Arial" panose="020B0604020202020204" pitchFamily="34" charset="0"/>
              </a:rPr>
              <a:t>bursty</a:t>
            </a:r>
            <a:r>
              <a:rPr lang="en-GB" dirty="0">
                <a:latin typeface="Arial" panose="020B0604020202020204" pitchFamily="34" charset="0"/>
                <a:cs typeface="Arial" panose="020B0604020202020204" pitchFamily="34" charset="0"/>
              </a:rPr>
              <a:t> vs regular)</a:t>
            </a:r>
          </a:p>
          <a:p>
            <a:pPr marL="400050" indent="-400050">
              <a:spcAft>
                <a:spcPts val="1200"/>
              </a:spcAft>
              <a:buAutoNum type="romanLcParenBoth"/>
            </a:pPr>
            <a:r>
              <a:rPr lang="en-GB" dirty="0">
                <a:latin typeface="Arial" panose="020B0604020202020204" pitchFamily="34" charset="0"/>
                <a:cs typeface="Arial" panose="020B0604020202020204" pitchFamily="34" charset="0"/>
              </a:rPr>
              <a:t>Projective field, defined by the pattern of its axonal arborisation (</a:t>
            </a:r>
            <a:r>
              <a:rPr lang="en-GB" b="1" dirty="0">
                <a:solidFill>
                  <a:srgbClr val="7030A0"/>
                </a:solidFill>
                <a:latin typeface="Arial" panose="020B0604020202020204" pitchFamily="34" charset="0"/>
                <a:cs typeface="Arial" panose="020B0604020202020204" pitchFamily="34" charset="0"/>
              </a:rPr>
              <a:t>whom it drives</a:t>
            </a:r>
            <a:r>
              <a:rPr lang="en-GB" dirty="0">
                <a:latin typeface="Arial" panose="020B0604020202020204" pitchFamily="34" charset="0"/>
                <a:cs typeface="Arial" panose="020B0604020202020204" pitchFamily="34" charset="0"/>
              </a:rPr>
              <a:t>)</a:t>
            </a:r>
          </a:p>
          <a:p>
            <a:pPr marL="400050" indent="-400050">
              <a:spcAft>
                <a:spcPts val="1200"/>
              </a:spcAft>
              <a:buAutoNum type="romanLcParenBoth"/>
            </a:pPr>
            <a:r>
              <a:rPr lang="en-GB" b="1" dirty="0">
                <a:solidFill>
                  <a:srgbClr val="7030A0"/>
                </a:solidFill>
                <a:latin typeface="Arial" panose="020B0604020202020204" pitchFamily="34" charset="0"/>
                <a:cs typeface="Arial" panose="020B0604020202020204" pitchFamily="34" charset="0"/>
              </a:rPr>
              <a:t>Cortical layering </a:t>
            </a:r>
            <a:r>
              <a:rPr lang="en-GB" dirty="0">
                <a:latin typeface="Arial" panose="020B0604020202020204" pitchFamily="34" charset="0"/>
                <a:cs typeface="Arial" panose="020B0604020202020204" pitchFamily="34" charset="0"/>
              </a:rPr>
              <a:t>is just a convenient way of organising inputs and outputs of different cell classes</a:t>
            </a:r>
          </a:p>
          <a:p>
            <a:pPr marL="400050" indent="-400050">
              <a:buAutoNum type="romanLcParenBoth"/>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2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53525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92696"/>
            <a:ext cx="8496944" cy="646330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These parameters may be used to break down neural diversity into “</a:t>
            </a:r>
            <a:r>
              <a:rPr lang="en-GB" b="1" dirty="0">
                <a:latin typeface="Arial" panose="020B0604020202020204" pitchFamily="34" charset="0"/>
                <a:cs typeface="Arial" panose="020B0604020202020204" pitchFamily="34" charset="0"/>
              </a:rPr>
              <a:t>cell classes</a:t>
            </a:r>
            <a:r>
              <a:rPr lang="en-GB" dirty="0">
                <a:latin typeface="Arial" panose="020B0604020202020204" pitchFamily="34" charset="0"/>
                <a:cs typeface="Arial" panose="020B0604020202020204" pitchFamily="34" charset="0"/>
              </a:rPr>
              <a:t>” (if you care about categorisation).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knowledge might tells us something about why a brain region is organised in a particular way, with respect to its structure and function.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job of different </a:t>
            </a:r>
            <a:r>
              <a:rPr lang="en-GB" b="1" dirty="0">
                <a:latin typeface="Arial" panose="020B0604020202020204" pitchFamily="34" charset="0"/>
                <a:cs typeface="Arial" panose="020B0604020202020204" pitchFamily="34" charset="0"/>
              </a:rPr>
              <a:t>excitatory cell classes</a:t>
            </a:r>
            <a:r>
              <a:rPr lang="en-GB" dirty="0">
                <a:latin typeface="Arial" panose="020B0604020202020204" pitchFamily="34" charset="0"/>
                <a:cs typeface="Arial" panose="020B0604020202020204" pitchFamily="34" charset="0"/>
              </a:rPr>
              <a:t> is to make associations between different types of information available in each cortical column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Inhibitory cell classes </a:t>
            </a:r>
            <a:r>
              <a:rPr lang="en-GB" dirty="0">
                <a:latin typeface="Arial" panose="020B0604020202020204" pitchFamily="34" charset="0"/>
                <a:cs typeface="Arial" panose="020B0604020202020204" pitchFamily="34" charset="0"/>
              </a:rPr>
              <a:t>normalise &amp; stabilise activity, and gate information flow in a state dependent manner.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Layers </a:t>
            </a:r>
            <a:r>
              <a:rPr lang="en-GB" dirty="0">
                <a:latin typeface="Arial" panose="020B0604020202020204" pitchFamily="34" charset="0"/>
                <a:cs typeface="Arial" panose="020B0604020202020204" pitchFamily="34" charset="0"/>
              </a:rPr>
              <a:t>are convenient way of organising inputs and outputs of distinct cell classes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general, computational models of circuits do not capture the diversity of excitatory and inhibitory cell classes. More dialogue between computational and experimental neuroscientists, please!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4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77" y="44624"/>
            <a:ext cx="6341159" cy="461665"/>
          </a:xfrm>
          <a:prstGeom prst="rect">
            <a:avLst/>
          </a:prstGeom>
          <a:noFill/>
        </p:spPr>
        <p:txBody>
          <a:bodyPr wrap="none" rtlCol="0">
            <a:spAutoFit/>
          </a:bodyPr>
          <a:lstStyle/>
          <a:p>
            <a:r>
              <a:rPr lang="en-GB" sz="2400" dirty="0"/>
              <a:t>Putative </a:t>
            </a:r>
            <a:r>
              <a:rPr lang="en-GB" sz="2400" dirty="0" err="1"/>
              <a:t>hodology</a:t>
            </a:r>
            <a:r>
              <a:rPr lang="en-GB" sz="2400" dirty="0"/>
              <a:t> of main excitatory cell classes</a:t>
            </a:r>
          </a:p>
        </p:txBody>
      </p:sp>
      <p:sp>
        <p:nvSpPr>
          <p:cNvPr id="7" name="Rectangle 6"/>
          <p:cNvSpPr/>
          <p:nvPr/>
        </p:nvSpPr>
        <p:spPr>
          <a:xfrm>
            <a:off x="4716016" y="6309320"/>
            <a:ext cx="2770695" cy="307777"/>
          </a:xfrm>
          <a:prstGeom prst="rect">
            <a:avLst/>
          </a:prstGeom>
        </p:spPr>
        <p:txBody>
          <a:bodyPr wrap="none">
            <a:spAutoFit/>
          </a:bodyPr>
          <a:lstStyle/>
          <a:p>
            <a:r>
              <a:rPr lang="en-GB" sz="1400" dirty="0"/>
              <a:t>Harris and Shepherd, 2014, review,</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40" r="82326" b="52182"/>
          <a:stretch/>
        </p:blipFill>
        <p:spPr bwMode="auto">
          <a:xfrm>
            <a:off x="18976" y="2080393"/>
            <a:ext cx="1558850" cy="138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61"/>
          <a:stretch/>
        </p:blipFill>
        <p:spPr bwMode="auto">
          <a:xfrm>
            <a:off x="1619672" y="908720"/>
            <a:ext cx="7480823"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170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54219054"/>
              </p:ext>
            </p:extLst>
          </p:nvPr>
        </p:nvGraphicFramePr>
        <p:xfrm>
          <a:off x="539552" y="260648"/>
          <a:ext cx="7920880" cy="6030837"/>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350150">
                  <a:extLst>
                    <a:ext uri="{9D8B030D-6E8A-4147-A177-3AD203B41FA5}">
                      <a16:colId xmlns:a16="http://schemas.microsoft.com/office/drawing/2014/main" val="20004"/>
                    </a:ext>
                  </a:extLst>
                </a:gridCol>
              </a:tblGrid>
              <a:tr h="460911">
                <a:tc>
                  <a:txBody>
                    <a:bodyPr/>
                    <a:lstStyle/>
                    <a:p>
                      <a:endParaRPr lang="en-GB" sz="1400" dirty="0"/>
                    </a:p>
                  </a:txBody>
                  <a:tcPr/>
                </a:tc>
                <a:tc>
                  <a:txBody>
                    <a:bodyPr/>
                    <a:lstStyle/>
                    <a:p>
                      <a:r>
                        <a:rPr lang="en-GB" sz="1400" dirty="0"/>
                        <a:t>IT</a:t>
                      </a:r>
                    </a:p>
                  </a:txBody>
                  <a:tcPr/>
                </a:tc>
                <a:tc>
                  <a:txBody>
                    <a:bodyPr/>
                    <a:lstStyle/>
                    <a:p>
                      <a:r>
                        <a:rPr lang="en-GB" sz="1400" dirty="0"/>
                        <a:t>IT</a:t>
                      </a:r>
                    </a:p>
                  </a:txBody>
                  <a:tcPr/>
                </a:tc>
                <a:tc>
                  <a:txBody>
                    <a:bodyPr/>
                    <a:lstStyle/>
                    <a:p>
                      <a:r>
                        <a:rPr lang="en-GB" sz="1400" dirty="0"/>
                        <a:t>PT</a:t>
                      </a:r>
                    </a:p>
                  </a:txBody>
                  <a:tcPr/>
                </a:tc>
                <a:tc>
                  <a:txBody>
                    <a:bodyPr/>
                    <a:lstStyle/>
                    <a:p>
                      <a:r>
                        <a:rPr lang="en-GB" sz="1400" dirty="0"/>
                        <a:t>CT</a:t>
                      </a:r>
                    </a:p>
                  </a:txBody>
                  <a:tcPr/>
                </a:tc>
                <a:extLst>
                  <a:ext uri="{0D108BD9-81ED-4DB2-BD59-A6C34878D82A}">
                    <a16:rowId xmlns:a16="http://schemas.microsoft.com/office/drawing/2014/main" val="10000"/>
                  </a:ext>
                </a:extLst>
              </a:tr>
              <a:tr h="442946">
                <a:tc>
                  <a:txBody>
                    <a:bodyPr/>
                    <a:lstStyle/>
                    <a:p>
                      <a:endParaRPr lang="en-GB" sz="1400"/>
                    </a:p>
                  </a:txBody>
                  <a:tcPr/>
                </a:tc>
                <a:tc>
                  <a:txBody>
                    <a:bodyPr/>
                    <a:lstStyle/>
                    <a:p>
                      <a:r>
                        <a:rPr lang="en-GB" sz="1400" dirty="0"/>
                        <a:t>L4</a:t>
                      </a:r>
                    </a:p>
                  </a:txBody>
                  <a:tcPr/>
                </a:tc>
                <a:tc>
                  <a:txBody>
                    <a:bodyPr/>
                    <a:lstStyle/>
                    <a:p>
                      <a:r>
                        <a:rPr lang="en-GB" sz="1400" dirty="0"/>
                        <a:t>Other layers</a:t>
                      </a:r>
                    </a:p>
                  </a:txBody>
                  <a:tcPr/>
                </a:tc>
                <a:tc>
                  <a:txBody>
                    <a:bodyPr/>
                    <a:lstStyle/>
                    <a:p>
                      <a:endParaRPr lang="en-GB" sz="1400" dirty="0"/>
                    </a:p>
                  </a:txBody>
                  <a:tcPr/>
                </a:tc>
                <a:tc>
                  <a:txBody>
                    <a:bodyPr/>
                    <a:lstStyle/>
                    <a:p>
                      <a:endParaRPr lang="en-GB" sz="1400"/>
                    </a:p>
                  </a:txBody>
                  <a:tcPr/>
                </a:tc>
                <a:extLst>
                  <a:ext uri="{0D108BD9-81ED-4DB2-BD59-A6C34878D82A}">
                    <a16:rowId xmlns:a16="http://schemas.microsoft.com/office/drawing/2014/main" val="10001"/>
                  </a:ext>
                </a:extLst>
              </a:tr>
              <a:tr h="442946">
                <a:tc>
                  <a:txBody>
                    <a:bodyPr/>
                    <a:lstStyle/>
                    <a:p>
                      <a:r>
                        <a:rPr lang="en-GB" sz="1400" dirty="0"/>
                        <a:t>Genes</a:t>
                      </a:r>
                    </a:p>
                  </a:txBody>
                  <a:tcPr/>
                </a:tc>
                <a:tc>
                  <a:txBody>
                    <a:bodyPr/>
                    <a:lstStyle/>
                    <a:p>
                      <a:r>
                        <a:rPr lang="en-GB" sz="1100" dirty="0" err="1"/>
                        <a:t>Rorb</a:t>
                      </a:r>
                      <a:r>
                        <a:rPr lang="en-GB" sz="1100" dirty="0"/>
                        <a:t>,</a:t>
                      </a:r>
                      <a:r>
                        <a:rPr lang="en-GB" sz="1100" baseline="0" dirty="0"/>
                        <a:t> Satb2</a:t>
                      </a:r>
                      <a:endParaRPr lang="en-GB" sz="1100" dirty="0"/>
                    </a:p>
                  </a:txBody>
                  <a:tcPr/>
                </a:tc>
                <a:tc>
                  <a:txBody>
                    <a:bodyPr/>
                    <a:lstStyle/>
                    <a:p>
                      <a:r>
                        <a:rPr lang="en-GB" sz="1100" dirty="0"/>
                        <a:t>Satb2</a:t>
                      </a:r>
                    </a:p>
                  </a:txBody>
                  <a:tcPr/>
                </a:tc>
                <a:tc>
                  <a:txBody>
                    <a:bodyPr/>
                    <a:lstStyle/>
                    <a:p>
                      <a:r>
                        <a:rPr lang="en-GB" sz="1100" dirty="0"/>
                        <a:t>Fezf2, Ctip2</a:t>
                      </a:r>
                    </a:p>
                    <a:p>
                      <a:endParaRPr lang="en-GB" dirty="0"/>
                    </a:p>
                  </a:txBody>
                  <a:tcPr/>
                </a:tc>
                <a:tc>
                  <a:txBody>
                    <a:bodyPr/>
                    <a:lstStyle/>
                    <a:p>
                      <a:r>
                        <a:rPr lang="en-GB" sz="1100" dirty="0"/>
                        <a:t>Tbr1</a:t>
                      </a:r>
                    </a:p>
                  </a:txBody>
                  <a:tcPr/>
                </a:tc>
                <a:extLst>
                  <a:ext uri="{0D108BD9-81ED-4DB2-BD59-A6C34878D82A}">
                    <a16:rowId xmlns:a16="http://schemas.microsoft.com/office/drawing/2014/main" val="10002"/>
                  </a:ext>
                </a:extLst>
              </a:tr>
              <a:tr h="618911">
                <a:tc>
                  <a:txBody>
                    <a:bodyPr/>
                    <a:lstStyle/>
                    <a:p>
                      <a:r>
                        <a:rPr lang="en-GB" sz="1400" dirty="0"/>
                        <a:t>Inputs from local E cell</a:t>
                      </a:r>
                      <a:r>
                        <a:rPr lang="en-GB" sz="1400" baseline="0" dirty="0"/>
                        <a:t> classes</a:t>
                      </a:r>
                      <a:endParaRPr lang="en-GB" sz="1400" dirty="0"/>
                    </a:p>
                  </a:txBody>
                  <a:tcPr/>
                </a:tc>
                <a:tc>
                  <a:txBody>
                    <a:bodyPr/>
                    <a:lstStyle/>
                    <a:p>
                      <a:r>
                        <a:rPr lang="en-GB" sz="1100" dirty="0"/>
                        <a:t>Few</a:t>
                      </a:r>
                    </a:p>
                  </a:txBody>
                  <a:tcPr/>
                </a:tc>
                <a:tc>
                  <a:txBody>
                    <a:bodyPr/>
                    <a:lstStyle/>
                    <a:p>
                      <a:r>
                        <a:rPr lang="en-GB" sz="1100" dirty="0"/>
                        <a:t>Many, incl.</a:t>
                      </a:r>
                      <a:r>
                        <a:rPr lang="en-GB" sz="1100" baseline="0" dirty="0"/>
                        <a:t> L4 IT and other IT.</a:t>
                      </a:r>
                      <a:endParaRPr lang="en-GB" sz="1100" dirty="0"/>
                    </a:p>
                  </a:txBody>
                  <a:tcPr/>
                </a:tc>
                <a:tc>
                  <a:txBody>
                    <a:bodyPr/>
                    <a:lstStyle/>
                    <a:p>
                      <a:r>
                        <a:rPr lang="en-GB" sz="1100" dirty="0"/>
                        <a:t>Many, mainly from IT</a:t>
                      </a:r>
                    </a:p>
                  </a:txBody>
                  <a:tcPr/>
                </a:tc>
                <a:tc>
                  <a:txBody>
                    <a:bodyPr/>
                    <a:lstStyle/>
                    <a:p>
                      <a:r>
                        <a:rPr lang="en-GB" sz="1100" dirty="0"/>
                        <a:t>Few, mainly deep-layer (L5B/6) IT</a:t>
                      </a:r>
                    </a:p>
                  </a:txBody>
                  <a:tcPr/>
                </a:tc>
                <a:extLst>
                  <a:ext uri="{0D108BD9-81ED-4DB2-BD59-A6C34878D82A}">
                    <a16:rowId xmlns:a16="http://schemas.microsoft.com/office/drawing/2014/main" val="10003"/>
                  </a:ext>
                </a:extLst>
              </a:tr>
              <a:tr h="618911">
                <a:tc>
                  <a:txBody>
                    <a:bodyPr/>
                    <a:lstStyle/>
                    <a:p>
                      <a:r>
                        <a:rPr lang="en-GB" sz="1400" dirty="0"/>
                        <a:t>Outputs to other local cell classes</a:t>
                      </a:r>
                    </a:p>
                  </a:txBody>
                  <a:tcPr/>
                </a:tc>
                <a:tc>
                  <a:txBody>
                    <a:bodyPr/>
                    <a:lstStyle/>
                    <a:p>
                      <a:r>
                        <a:rPr lang="en-GB" sz="1100" dirty="0"/>
                        <a:t>Mainly IT,</a:t>
                      </a:r>
                      <a:r>
                        <a:rPr lang="en-GB" sz="1100" baseline="0" dirty="0"/>
                        <a:t> mainly L3. Sometimes PT.</a:t>
                      </a:r>
                      <a:endParaRPr lang="en-GB" sz="1100" dirty="0"/>
                    </a:p>
                  </a:txBody>
                  <a:tcPr/>
                </a:tc>
                <a:tc>
                  <a:txBody>
                    <a:bodyPr/>
                    <a:lstStyle/>
                    <a:p>
                      <a:r>
                        <a:rPr lang="en-GB" sz="1100" dirty="0"/>
                        <a:t>IT (but not L4-IT),</a:t>
                      </a:r>
                      <a:r>
                        <a:rPr lang="en-GB" sz="1100" baseline="0" dirty="0"/>
                        <a:t> PT, CT</a:t>
                      </a:r>
                      <a:endParaRPr lang="en-GB" sz="1100" dirty="0"/>
                    </a:p>
                  </a:txBody>
                  <a:tcPr/>
                </a:tc>
                <a:tc>
                  <a:txBody>
                    <a:bodyPr/>
                    <a:lstStyle/>
                    <a:p>
                      <a:r>
                        <a:rPr lang="en-GB" sz="1100" dirty="0"/>
                        <a:t>Few</a:t>
                      </a:r>
                    </a:p>
                  </a:txBody>
                  <a:tcPr/>
                </a:tc>
                <a:tc>
                  <a:txBody>
                    <a:bodyPr/>
                    <a:lstStyle/>
                    <a:p>
                      <a:r>
                        <a:rPr lang="en-GB" sz="1100" dirty="0"/>
                        <a:t>Some interconnectivity with IT, possibly PT</a:t>
                      </a:r>
                    </a:p>
                  </a:txBody>
                  <a:tcPr/>
                </a:tc>
                <a:extLst>
                  <a:ext uri="{0D108BD9-81ED-4DB2-BD59-A6C34878D82A}">
                    <a16:rowId xmlns:a16="http://schemas.microsoft.com/office/drawing/2014/main" val="10004"/>
                  </a:ext>
                </a:extLst>
              </a:tr>
              <a:tr h="442946">
                <a:tc>
                  <a:txBody>
                    <a:bodyPr/>
                    <a:lstStyle/>
                    <a:p>
                      <a:r>
                        <a:rPr lang="en-GB" sz="1400" dirty="0"/>
                        <a:t>Long-range</a:t>
                      </a:r>
                      <a:r>
                        <a:rPr lang="en-GB" sz="1400" baseline="0" dirty="0"/>
                        <a:t> inputs</a:t>
                      </a:r>
                      <a:endParaRPr lang="en-GB" sz="1400" dirty="0"/>
                    </a:p>
                  </a:txBody>
                  <a:tcPr/>
                </a:tc>
                <a:tc>
                  <a:txBody>
                    <a:bodyPr/>
                    <a:lstStyle/>
                    <a:p>
                      <a:r>
                        <a:rPr lang="en-GB" sz="1100" dirty="0"/>
                        <a:t>Thalamus, lower-order</a:t>
                      </a:r>
                    </a:p>
                    <a:p>
                      <a:r>
                        <a:rPr lang="en-GB" sz="1100" dirty="0"/>
                        <a:t>cortex</a:t>
                      </a:r>
                    </a:p>
                  </a:txBody>
                  <a:tcPr/>
                </a:tc>
                <a:tc>
                  <a:txBody>
                    <a:bodyPr/>
                    <a:lstStyle/>
                    <a:p>
                      <a:r>
                        <a:rPr lang="en-GB" sz="1100" dirty="0" err="1"/>
                        <a:t>Thlalamus</a:t>
                      </a:r>
                      <a:r>
                        <a:rPr lang="en-GB" sz="1100" dirty="0"/>
                        <a:t>,</a:t>
                      </a:r>
                      <a:r>
                        <a:rPr lang="en-GB" sz="1100" baseline="0" dirty="0"/>
                        <a:t> higher and lower-order cortex</a:t>
                      </a:r>
                      <a:endParaRPr lang="en-GB" sz="1100" dirty="0"/>
                    </a:p>
                  </a:txBody>
                  <a:tcPr/>
                </a:tc>
                <a:tc>
                  <a:txBody>
                    <a:bodyPr/>
                    <a:lstStyle/>
                    <a:p>
                      <a:r>
                        <a:rPr lang="en-GB" sz="1100" dirty="0"/>
                        <a:t>Thalamus, higher and lower-order cortex</a:t>
                      </a:r>
                    </a:p>
                  </a:txBody>
                  <a:tcPr/>
                </a:tc>
                <a:tc>
                  <a:txBody>
                    <a:bodyPr/>
                    <a:lstStyle/>
                    <a:p>
                      <a:r>
                        <a:rPr lang="en-GB" sz="1100" dirty="0"/>
                        <a:t>Higher order cortex</a:t>
                      </a:r>
                    </a:p>
                  </a:txBody>
                  <a:tcPr/>
                </a:tc>
                <a:extLst>
                  <a:ext uri="{0D108BD9-81ED-4DB2-BD59-A6C34878D82A}">
                    <a16:rowId xmlns:a16="http://schemas.microsoft.com/office/drawing/2014/main" val="10005"/>
                  </a:ext>
                </a:extLst>
              </a:tr>
              <a:tr h="442946">
                <a:tc>
                  <a:txBody>
                    <a:bodyPr/>
                    <a:lstStyle/>
                    <a:p>
                      <a:r>
                        <a:rPr lang="en-GB" sz="1400" dirty="0"/>
                        <a:t>Long-range outputs</a:t>
                      </a:r>
                    </a:p>
                  </a:txBody>
                  <a:tcPr/>
                </a:tc>
                <a:tc>
                  <a:txBody>
                    <a:bodyPr/>
                    <a:lstStyle/>
                    <a:p>
                      <a:r>
                        <a:rPr lang="en-GB" sz="1100" dirty="0"/>
                        <a:t>Few</a:t>
                      </a:r>
                    </a:p>
                  </a:txBody>
                  <a:tcPr/>
                </a:tc>
                <a:tc>
                  <a:txBody>
                    <a:bodyPr/>
                    <a:lstStyle/>
                    <a:p>
                      <a:r>
                        <a:rPr lang="en-GB" sz="1100" dirty="0"/>
                        <a:t>Many, but only within telencephalon (neocortex, striatum); the only ECs sending </a:t>
                      </a:r>
                      <a:r>
                        <a:rPr lang="en-GB" sz="1100" dirty="0" err="1"/>
                        <a:t>callosal</a:t>
                      </a:r>
                      <a:r>
                        <a:rPr lang="en-GB" sz="1100" dirty="0"/>
                        <a:t>/</a:t>
                      </a:r>
                      <a:r>
                        <a:rPr lang="en-GB" sz="1100" dirty="0" err="1"/>
                        <a:t>commisural</a:t>
                      </a:r>
                      <a:r>
                        <a:rPr lang="en-GB" sz="1100" dirty="0"/>
                        <a:t> projections</a:t>
                      </a:r>
                    </a:p>
                  </a:txBody>
                  <a:tcPr/>
                </a:tc>
                <a:tc>
                  <a:txBody>
                    <a:bodyPr/>
                    <a:lstStyle/>
                    <a:p>
                      <a:r>
                        <a:rPr lang="en-GB" sz="1100" dirty="0"/>
                        <a:t>Many, to multiple subcortical and </a:t>
                      </a:r>
                      <a:r>
                        <a:rPr lang="en-GB" sz="1100" dirty="0" err="1"/>
                        <a:t>subcerebral</a:t>
                      </a:r>
                      <a:r>
                        <a:rPr lang="en-GB" sz="1100" dirty="0"/>
                        <a:t> regions (brainstem, tectum, spinal cord, thalamus, basal ganglia)</a:t>
                      </a:r>
                    </a:p>
                  </a:txBody>
                  <a:tcPr/>
                </a:tc>
                <a:tc>
                  <a:txBody>
                    <a:bodyPr/>
                    <a:lstStyle/>
                    <a:p>
                      <a:r>
                        <a:rPr lang="en-GB" sz="1100" dirty="0"/>
                        <a:t>Thalamus. The only ECs to excite reticular nucleus. The only ECs without longer-range </a:t>
                      </a:r>
                      <a:r>
                        <a:rPr lang="en-GB" sz="1100" dirty="0" err="1"/>
                        <a:t>corticocortical</a:t>
                      </a:r>
                      <a:r>
                        <a:rPr lang="en-GB" sz="1100" dirty="0"/>
                        <a:t> axons.</a:t>
                      </a:r>
                    </a:p>
                  </a:txBody>
                  <a:tcPr/>
                </a:tc>
                <a:extLst>
                  <a:ext uri="{0D108BD9-81ED-4DB2-BD59-A6C34878D82A}">
                    <a16:rowId xmlns:a16="http://schemas.microsoft.com/office/drawing/2014/main" val="10006"/>
                  </a:ext>
                </a:extLst>
              </a:tr>
              <a:tr h="442946">
                <a:tc>
                  <a:txBody>
                    <a:bodyPr/>
                    <a:lstStyle/>
                    <a:p>
                      <a:r>
                        <a:rPr lang="en-GB" sz="1400" dirty="0"/>
                        <a:t>Morphology/Layers</a:t>
                      </a:r>
                    </a:p>
                  </a:txBody>
                  <a:tcPr/>
                </a:tc>
                <a:tc>
                  <a:txBody>
                    <a:bodyPr/>
                    <a:lstStyle/>
                    <a:p>
                      <a:r>
                        <a:rPr lang="en-GB" sz="1100" dirty="0"/>
                        <a:t>L4 pyramidal/stellate</a:t>
                      </a:r>
                    </a:p>
                  </a:txBody>
                  <a:tcPr/>
                </a:tc>
                <a:tc>
                  <a:txBody>
                    <a:bodyPr/>
                    <a:lstStyle/>
                    <a:p>
                      <a:r>
                        <a:rPr lang="en-GB" sz="1100" dirty="0"/>
                        <a:t>L2/3, 5A, 5B, 6; pyramidal</a:t>
                      </a:r>
                    </a:p>
                  </a:txBody>
                  <a:tcPr/>
                </a:tc>
                <a:tc>
                  <a:txBody>
                    <a:bodyPr/>
                    <a:lstStyle/>
                    <a:p>
                      <a:r>
                        <a:rPr lang="en-GB" sz="1100" dirty="0"/>
                        <a:t>L5B, thick tufted pyramidal</a:t>
                      </a:r>
                    </a:p>
                  </a:txBody>
                  <a:tcPr/>
                </a:tc>
                <a:tc>
                  <a:txBody>
                    <a:bodyPr/>
                    <a:lstStyle/>
                    <a:p>
                      <a:r>
                        <a:rPr lang="en-GB" sz="1100" dirty="0"/>
                        <a:t>L6, pyramidal</a:t>
                      </a:r>
                    </a:p>
                  </a:txBody>
                  <a:tcPr/>
                </a:tc>
                <a:extLst>
                  <a:ext uri="{0D108BD9-81ED-4DB2-BD59-A6C34878D82A}">
                    <a16:rowId xmlns:a16="http://schemas.microsoft.com/office/drawing/2014/main" val="10007"/>
                  </a:ext>
                </a:extLst>
              </a:tr>
              <a:tr h="442946">
                <a:tc>
                  <a:txBody>
                    <a:bodyPr/>
                    <a:lstStyle/>
                    <a:p>
                      <a:r>
                        <a:rPr lang="en-GB" sz="1400" dirty="0"/>
                        <a:t>Intrinsic physiology</a:t>
                      </a:r>
                    </a:p>
                  </a:txBody>
                  <a:tcPr/>
                </a:tc>
                <a:tc>
                  <a:txBody>
                    <a:bodyPr/>
                    <a:lstStyle/>
                    <a:p>
                      <a:r>
                        <a:rPr lang="en-GB" sz="1100" dirty="0"/>
                        <a:t>Regular spiking</a:t>
                      </a:r>
                      <a:r>
                        <a:rPr lang="en-GB" sz="1100" baseline="0" dirty="0"/>
                        <a:t> or bursting</a:t>
                      </a:r>
                      <a:endParaRPr lang="en-GB" sz="1100" dirty="0"/>
                    </a:p>
                  </a:txBody>
                  <a:tcPr/>
                </a:tc>
                <a:tc>
                  <a:txBody>
                    <a:bodyPr/>
                    <a:lstStyle/>
                    <a:p>
                      <a:r>
                        <a:rPr lang="en-GB" sz="1100" dirty="0"/>
                        <a:t>Hyperpolarized (L2/3), little h-current, spike train adaption</a:t>
                      </a:r>
                    </a:p>
                  </a:txBody>
                  <a:tcPr/>
                </a:tc>
                <a:tc>
                  <a:txBody>
                    <a:bodyPr/>
                    <a:lstStyle/>
                    <a:p>
                      <a:r>
                        <a:rPr lang="en-GB" sz="1100" dirty="0"/>
                        <a:t>Depolarized, strong h-current, little adaptation, bursting (subset)</a:t>
                      </a:r>
                    </a:p>
                  </a:txBody>
                  <a:tcPr/>
                </a:tc>
                <a:tc>
                  <a:txBody>
                    <a:bodyPr/>
                    <a:lstStyle/>
                    <a:p>
                      <a:r>
                        <a:rPr lang="en-GB" sz="1100" dirty="0"/>
                        <a:t>Regular spiking</a:t>
                      </a:r>
                    </a:p>
                  </a:txBody>
                  <a:tcPr/>
                </a:tc>
                <a:extLst>
                  <a:ext uri="{0D108BD9-81ED-4DB2-BD59-A6C34878D82A}">
                    <a16:rowId xmlns:a16="http://schemas.microsoft.com/office/drawing/2014/main" val="10008"/>
                  </a:ext>
                </a:extLst>
              </a:tr>
              <a:tr h="442946">
                <a:tc>
                  <a:txBody>
                    <a:bodyPr/>
                    <a:lstStyle/>
                    <a:p>
                      <a:r>
                        <a:rPr lang="en-GB" sz="1400" dirty="0"/>
                        <a:t>In vivo activity</a:t>
                      </a:r>
                    </a:p>
                  </a:txBody>
                  <a:tcPr/>
                </a:tc>
                <a:tc>
                  <a:txBody>
                    <a:bodyPr/>
                    <a:lstStyle/>
                    <a:p>
                      <a:r>
                        <a:rPr lang="en-GB" sz="1100" dirty="0"/>
                        <a:t>Fast sensory</a:t>
                      </a:r>
                      <a:r>
                        <a:rPr lang="en-GB" sz="1100" baseline="0" dirty="0"/>
                        <a:t> response</a:t>
                      </a:r>
                      <a:endParaRPr lang="en-GB" sz="1100" dirty="0"/>
                    </a:p>
                  </a:txBody>
                  <a:tcPr/>
                </a:tc>
                <a:tc>
                  <a:txBody>
                    <a:bodyPr/>
                    <a:lstStyle/>
                    <a:p>
                      <a:r>
                        <a:rPr lang="en-GB" sz="1100" dirty="0"/>
                        <a:t>Sparse firing/code</a:t>
                      </a:r>
                    </a:p>
                  </a:txBody>
                  <a:tcPr/>
                </a:tc>
                <a:tc>
                  <a:txBody>
                    <a:bodyPr/>
                    <a:lstStyle/>
                    <a:p>
                      <a:r>
                        <a:rPr lang="en-GB" sz="1100" dirty="0"/>
                        <a:t>Dense code</a:t>
                      </a:r>
                    </a:p>
                  </a:txBody>
                  <a:tcPr/>
                </a:tc>
                <a:tc>
                  <a:txBody>
                    <a:bodyPr/>
                    <a:lstStyle/>
                    <a:p>
                      <a:r>
                        <a:rPr lang="en-GB" sz="1100" dirty="0"/>
                        <a:t>Very sparse</a:t>
                      </a:r>
                    </a:p>
                  </a:txBody>
                  <a:tcPr/>
                </a:tc>
                <a:extLst>
                  <a:ext uri="{0D108BD9-81ED-4DB2-BD59-A6C34878D82A}">
                    <a16:rowId xmlns:a16="http://schemas.microsoft.com/office/drawing/2014/main" val="10009"/>
                  </a:ext>
                </a:extLst>
              </a:tr>
            </a:tbl>
          </a:graphicData>
        </a:graphic>
      </p:graphicFrame>
      <p:sp>
        <p:nvSpPr>
          <p:cNvPr id="7" name="Rectangle 6"/>
          <p:cNvSpPr/>
          <p:nvPr/>
        </p:nvSpPr>
        <p:spPr>
          <a:xfrm>
            <a:off x="173812" y="6461818"/>
            <a:ext cx="9001000" cy="338554"/>
          </a:xfrm>
          <a:prstGeom prst="rect">
            <a:avLst/>
          </a:prstGeom>
        </p:spPr>
        <p:txBody>
          <a:bodyPr wrap="square">
            <a:spAutoFit/>
          </a:bodyPr>
          <a:lstStyle/>
          <a:p>
            <a:r>
              <a:rPr lang="en-GB" sz="1600" b="1" dirty="0"/>
              <a:t>IT: </a:t>
            </a:r>
            <a:r>
              <a:rPr lang="en-GB" sz="1600" dirty="0" err="1"/>
              <a:t>intratelencephalic</a:t>
            </a:r>
            <a:r>
              <a:rPr lang="en-GB" sz="1600" dirty="0"/>
              <a:t> neurons; </a:t>
            </a:r>
            <a:r>
              <a:rPr lang="en-GB" sz="1600" b="1" dirty="0"/>
              <a:t>PT: </a:t>
            </a:r>
            <a:r>
              <a:rPr lang="en-GB" sz="1600" dirty="0"/>
              <a:t>pyramidal tract neurons of L5B; </a:t>
            </a:r>
            <a:r>
              <a:rPr lang="en-GB" sz="1600" b="1" dirty="0"/>
              <a:t>CT: </a:t>
            </a:r>
            <a:r>
              <a:rPr lang="en-GB" sz="1600" dirty="0" err="1"/>
              <a:t>corticothalamic</a:t>
            </a:r>
            <a:r>
              <a:rPr lang="en-GB" sz="1600" dirty="0"/>
              <a:t> neurons of L6. </a:t>
            </a:r>
          </a:p>
        </p:txBody>
      </p:sp>
    </p:spTree>
    <p:extLst>
      <p:ext uri="{BB962C8B-B14F-4D97-AF65-F5344CB8AC3E}">
        <p14:creationId xmlns:p14="http://schemas.microsoft.com/office/powerpoint/2010/main" val="1550389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4603E6536EEE4A8DFA808AB1A1B55E" ma:contentTypeVersion="8" ma:contentTypeDescription="Create a new document." ma:contentTypeScope="" ma:versionID="a28886ef5b2637df5674421cd8c9cb0b">
  <xsd:schema xmlns:xsd="http://www.w3.org/2001/XMLSchema" xmlns:xs="http://www.w3.org/2001/XMLSchema" xmlns:p="http://schemas.microsoft.com/office/2006/metadata/properties" xmlns:ns2="22751426-ed40-46be-ae39-411beed8f544" xmlns:ns3="2d89a300-af56-4a17-b3d3-440da738ce28" targetNamespace="http://schemas.microsoft.com/office/2006/metadata/properties" ma:root="true" ma:fieldsID="521167c23f3f9e89bbcc2970ef5e6825" ns2:_="" ns3:_="">
    <xsd:import namespace="22751426-ed40-46be-ae39-411beed8f544"/>
    <xsd:import namespace="2d89a300-af56-4a17-b3d3-440da738ce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51426-ed40-46be-ae39-411beed8f5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89a300-af56-4a17-b3d3-440da738ce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7BD057-67EA-466A-8D1B-C8FCD1AB6D37}"/>
</file>

<file path=customXml/itemProps2.xml><?xml version="1.0" encoding="utf-8"?>
<ds:datastoreItem xmlns:ds="http://schemas.openxmlformats.org/officeDocument/2006/customXml" ds:itemID="{658A4A84-B383-4ABE-8F83-C0DF22E2C98F}"/>
</file>

<file path=customXml/itemProps3.xml><?xml version="1.0" encoding="utf-8"?>
<ds:datastoreItem xmlns:ds="http://schemas.openxmlformats.org/officeDocument/2006/customXml" ds:itemID="{2CC0346E-7FA7-4D64-9459-A1C7833B62E6}"/>
</file>

<file path=docProps/app.xml><?xml version="1.0" encoding="utf-8"?>
<Properties xmlns="http://schemas.openxmlformats.org/officeDocument/2006/extended-properties" xmlns:vt="http://schemas.openxmlformats.org/officeDocument/2006/docPropsVTypes">
  <TotalTime>12853</TotalTime>
  <Words>3388</Words>
  <Application>Microsoft Office PowerPoint</Application>
  <PresentationFormat>On-screen Show (4:3)</PresentationFormat>
  <Paragraphs>789</Paragraphs>
  <Slides>97</Slides>
  <Notes>15</Notes>
  <HiddenSlides>6</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97</vt:i4>
      </vt:variant>
    </vt:vector>
  </HeadingPairs>
  <TitlesOfParts>
    <vt:vector size="111" baseType="lpstr">
      <vt:lpstr>굴림</vt:lpstr>
      <vt:lpstr>ＭＳ Ｐゴシック</vt:lpstr>
      <vt:lpstr>新細明體</vt:lpstr>
      <vt:lpstr>Arial</vt:lpstr>
      <vt:lpstr>Arial Unicode MS</vt:lpstr>
      <vt:lpstr>Calibri</vt:lpstr>
      <vt:lpstr>Calibri Light</vt:lpstr>
      <vt:lpstr>Lucida Grande</vt:lpstr>
      <vt:lpstr>msgothic</vt:lpstr>
      <vt:lpstr>Switzerland</vt:lpstr>
      <vt:lpstr>Wingdings</vt:lpstr>
      <vt:lpstr>Office Theme</vt:lpstr>
      <vt:lpstr>2_Office Theme</vt:lpstr>
      <vt:lpstr>15_Office Theme</vt:lpstr>
      <vt:lpstr>Sensory processing: Cortical Layers &amp; Cell classes,  what are they good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flow in neocortical microcircuits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dc:creator>
  <cp:lastModifiedBy>Klara Olofsdtter Olofsdtter</cp:lastModifiedBy>
  <cp:revision>142</cp:revision>
  <dcterms:created xsi:type="dcterms:W3CDTF">2014-11-03T13:34:41Z</dcterms:created>
  <dcterms:modified xsi:type="dcterms:W3CDTF">2019-10-18T12:58:47Z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0x010100084603E6536EEE4A8DFA808AB1A1B55E</vt:lpwstr>
  </property>
</Properties>
</file>